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Roboto"/>
      <p:regular r:id="rId45"/>
      <p:bold r:id="rId46"/>
      <p:italic r:id="rId47"/>
      <p:boldItalic r:id="rId48"/>
    </p:embeddedFont>
    <p:embeddedFont>
      <p:font typeface="Poppins"/>
      <p:regular r:id="rId49"/>
      <p:bold r:id="rId50"/>
      <p:italic r:id="rId51"/>
      <p:boldItalic r:id="rId52"/>
    </p:embeddedFont>
    <p:embeddedFont>
      <p:font typeface="Lato Light"/>
      <p:regular r:id="rId53"/>
      <p:bold r:id="rId54"/>
      <p:italic r:id="rId55"/>
      <p:boldItalic r:id="rId56"/>
    </p:embeddedFont>
    <p:embeddedFont>
      <p:font typeface="Poppins Light"/>
      <p:regular r:id="rId57"/>
      <p:bold r:id="rId58"/>
      <p:italic r:id="rId59"/>
      <p:boldItalic r:id="rId60"/>
    </p:embeddedFont>
    <p:embeddedFont>
      <p:font typeface="Average"/>
      <p:regular r:id="rId61"/>
    </p:embeddedFont>
    <p:embeddedFont>
      <p:font typeface="Oswald SemiBold"/>
      <p:regular r:id="rId62"/>
      <p:bold r:id="rId63"/>
    </p:embeddedFont>
    <p:embeddedFont>
      <p:font typeface="Poppins SemiBold"/>
      <p:regular r:id="rId64"/>
      <p:bold r:id="rId65"/>
      <p:italic r:id="rId66"/>
      <p:boldItalic r:id="rId67"/>
    </p:embeddedFont>
    <p:embeddedFont>
      <p:font typeface="Oswald"/>
      <p:regular r:id="rId68"/>
      <p:bold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Poppi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OswaldSemiBold-regular.fntdata"/><Relationship Id="rId61" Type="http://schemas.openxmlformats.org/officeDocument/2006/relationships/font" Target="fonts/Average-regular.fntdata"/><Relationship Id="rId20" Type="http://schemas.openxmlformats.org/officeDocument/2006/relationships/slide" Target="slides/slide15.xml"/><Relationship Id="rId64" Type="http://schemas.openxmlformats.org/officeDocument/2006/relationships/font" Target="fonts/PoppinsSemiBold-regular.fntdata"/><Relationship Id="rId63" Type="http://schemas.openxmlformats.org/officeDocument/2006/relationships/font" Target="fonts/OswaldSemiBold-bold.fntdata"/><Relationship Id="rId22" Type="http://schemas.openxmlformats.org/officeDocument/2006/relationships/slide" Target="slides/slide17.xml"/><Relationship Id="rId66" Type="http://schemas.openxmlformats.org/officeDocument/2006/relationships/font" Target="fonts/PoppinsSemiBold-italic.fntdata"/><Relationship Id="rId21" Type="http://schemas.openxmlformats.org/officeDocument/2006/relationships/slide" Target="slides/slide16.xml"/><Relationship Id="rId65" Type="http://schemas.openxmlformats.org/officeDocument/2006/relationships/font" Target="fonts/PoppinsSemiBold-bold.fntdata"/><Relationship Id="rId24" Type="http://schemas.openxmlformats.org/officeDocument/2006/relationships/slide" Target="slides/slide19.xml"/><Relationship Id="rId68" Type="http://schemas.openxmlformats.org/officeDocument/2006/relationships/font" Target="fonts/Oswald-regular.fntdata"/><Relationship Id="rId23" Type="http://schemas.openxmlformats.org/officeDocument/2006/relationships/slide" Target="slides/slide18.xml"/><Relationship Id="rId67" Type="http://schemas.openxmlformats.org/officeDocument/2006/relationships/font" Target="fonts/PoppinsSemiBold-boldItalic.fntdata"/><Relationship Id="rId60" Type="http://schemas.openxmlformats.org/officeDocument/2006/relationships/font" Target="fonts/PoppinsLight-bold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Oswald-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oppins-italic.fntdata"/><Relationship Id="rId50" Type="http://schemas.openxmlformats.org/officeDocument/2006/relationships/font" Target="fonts/Poppins-bold.fntdata"/><Relationship Id="rId53" Type="http://schemas.openxmlformats.org/officeDocument/2006/relationships/font" Target="fonts/LatoLight-regular.fntdata"/><Relationship Id="rId52" Type="http://schemas.openxmlformats.org/officeDocument/2006/relationships/font" Target="fonts/Poppins-boldItalic.fntdata"/><Relationship Id="rId11" Type="http://schemas.openxmlformats.org/officeDocument/2006/relationships/slide" Target="slides/slide6.xml"/><Relationship Id="rId55" Type="http://schemas.openxmlformats.org/officeDocument/2006/relationships/font" Target="fonts/LatoLight-italic.fntdata"/><Relationship Id="rId10" Type="http://schemas.openxmlformats.org/officeDocument/2006/relationships/slide" Target="slides/slide5.xml"/><Relationship Id="rId54" Type="http://schemas.openxmlformats.org/officeDocument/2006/relationships/font" Target="fonts/LatoLight-bold.fntdata"/><Relationship Id="rId13" Type="http://schemas.openxmlformats.org/officeDocument/2006/relationships/slide" Target="slides/slide8.xml"/><Relationship Id="rId57" Type="http://schemas.openxmlformats.org/officeDocument/2006/relationships/font" Target="fonts/PoppinsLight-regular.fntdata"/><Relationship Id="rId12" Type="http://schemas.openxmlformats.org/officeDocument/2006/relationships/slide" Target="slides/slide7.xml"/><Relationship Id="rId56" Type="http://schemas.openxmlformats.org/officeDocument/2006/relationships/font" Target="fonts/LatoLight-boldItalic.fntdata"/><Relationship Id="rId15" Type="http://schemas.openxmlformats.org/officeDocument/2006/relationships/slide" Target="slides/slide10.xml"/><Relationship Id="rId59" Type="http://schemas.openxmlformats.org/officeDocument/2006/relationships/font" Target="fonts/PoppinsLight-italic.fntdata"/><Relationship Id="rId14" Type="http://schemas.openxmlformats.org/officeDocument/2006/relationships/slide" Target="slides/slide9.xml"/><Relationship Id="rId58" Type="http://schemas.openxmlformats.org/officeDocument/2006/relationships/font" Target="fonts/PoppinsLight-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eLandings@alaska.gov"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touchngo.com/lglcntr/akstats/statutes/title16/chapter05/section690.htm" TargetMode="External"/><Relationship Id="rId3" Type="http://schemas.openxmlformats.org/officeDocument/2006/relationships/hyperlink" Target="http://www.touchngo.com/lglcntr/akstats/aac/title05/chapter039/section130.htm" TargetMode="External"/><Relationship Id="rId4" Type="http://schemas.openxmlformats.org/officeDocument/2006/relationships/hyperlink" Target="http://www.touchngo.com/lglcntr/akstats/statutes/title16/chapter05/section690.htm" TargetMode="External"/><Relationship Id="rId5" Type="http://schemas.openxmlformats.org/officeDocument/2006/relationships/hyperlink" Target="http://www.touchngo.com/lglcntr/akstats/aac/title05/chapter039/section130.htm"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64a013358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64a013358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Ok, let’s get into the actual installation now. Before beginning the installation process ensure that the sealandings program is closed. </a:t>
            </a:r>
            <a:endParaRPr>
              <a:solidFill>
                <a:schemeClr val="dk1"/>
              </a:solidFill>
            </a:endParaRPr>
          </a:p>
          <a:p>
            <a:pPr indent="0" lvl="0" marL="914400" rtl="0" algn="l">
              <a:lnSpc>
                <a:spcPct val="115000"/>
              </a:lnSpc>
              <a:spcBef>
                <a:spcPts val="0"/>
              </a:spcBef>
              <a:spcAft>
                <a:spcPts val="0"/>
              </a:spcAft>
              <a:buNone/>
            </a:pPr>
            <a:r>
              <a:rPr lang="en">
                <a:solidFill>
                  <a:schemeClr val="dk1"/>
                </a:solidFill>
              </a:rPr>
              <a:t>Next insert your </a:t>
            </a:r>
            <a:r>
              <a:rPr lang="en">
                <a:solidFill>
                  <a:schemeClr val="dk1"/>
                </a:solidFill>
              </a:rPr>
              <a:t>thumb drive</a:t>
            </a:r>
            <a:r>
              <a:rPr lang="en">
                <a:solidFill>
                  <a:schemeClr val="dk1"/>
                </a:solidFill>
              </a:rPr>
              <a:t> into the USB port of your computer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654628396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654628396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
                <a:solidFill>
                  <a:schemeClr val="dk1"/>
                </a:solidFill>
              </a:rPr>
              <a:t>After inserting the thumb drive, a window will open</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Navigate to the seaLandings folder within the window and double click to open</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Find the install.bat file in the seaLandings folder</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Right click on the install.bat file, then select Run as Administrator from the drop down menu</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 window will open asking if you want to allow sealandings to make changes to your computer. Select Yes to proceed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654628396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654628396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After </a:t>
            </a:r>
            <a:r>
              <a:rPr lang="en">
                <a:solidFill>
                  <a:schemeClr val="dk1"/>
                </a:solidFill>
              </a:rPr>
              <a:t>running as an Administrator</a:t>
            </a:r>
            <a:r>
              <a:rPr lang="en">
                <a:solidFill>
                  <a:schemeClr val="dk1"/>
                </a:solidFill>
              </a:rPr>
              <a:t>, a black dialogue window will open, </a:t>
            </a:r>
            <a:r>
              <a:rPr lang="en">
                <a:solidFill>
                  <a:schemeClr val="dk1"/>
                </a:solidFill>
              </a:rPr>
              <a:t>initiating</a:t>
            </a:r>
            <a:r>
              <a:rPr lang="en">
                <a:solidFill>
                  <a:schemeClr val="dk1"/>
                </a:solidFill>
              </a:rPr>
              <a:t> the installation process.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When prompted enter your user name and password. Confirm the password when requested.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Ensure the default transmit method is set to “Direct.” If you cannot transmit over a direct connection select the File Transmit Method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Be aware that the File Transmit method will be retiring in the future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Next click on the install button to commence the installation process.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Be patient during the installation The installation usually takes a few minutes. Please refrain from closing any open windows during this period.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65462839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65462839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914400" rtl="0" algn="l">
              <a:lnSpc>
                <a:spcPct val="115000"/>
              </a:lnSpc>
              <a:spcBef>
                <a:spcPts val="0"/>
              </a:spcBef>
              <a:spcAft>
                <a:spcPts val="0"/>
              </a:spcAft>
              <a:buNone/>
            </a:pPr>
            <a:r>
              <a:rPr lang="en">
                <a:solidFill>
                  <a:schemeClr val="dk1"/>
                </a:solidFill>
              </a:rPr>
              <a:t>Upon successful installation, you should see a green screen. This </a:t>
            </a:r>
            <a:r>
              <a:rPr lang="en">
                <a:solidFill>
                  <a:schemeClr val="dk1"/>
                </a:solidFill>
              </a:rPr>
              <a:t>indicates</a:t>
            </a:r>
            <a:r>
              <a:rPr lang="en">
                <a:solidFill>
                  <a:schemeClr val="dk1"/>
                </a:solidFill>
              </a:rPr>
              <a:t> that the installation is complete, and you are good to go. </a:t>
            </a:r>
            <a:endParaRPr>
              <a:solidFill>
                <a:schemeClr val="dk1"/>
              </a:solidFill>
            </a:endParaRPr>
          </a:p>
          <a:p>
            <a:pPr indent="0" lvl="0" marL="914400" rtl="0" algn="l">
              <a:lnSpc>
                <a:spcPct val="115000"/>
              </a:lnSpc>
              <a:spcBef>
                <a:spcPts val="0"/>
              </a:spcBef>
              <a:spcAft>
                <a:spcPts val="0"/>
              </a:spcAft>
              <a:buNone/>
            </a:pPr>
            <a:r>
              <a:rPr lang="en">
                <a:solidFill>
                  <a:schemeClr val="dk1"/>
                </a:solidFill>
              </a:rPr>
              <a:t>If you encounter a red screen it’s a signal to stop. Contact us immediately and we’ll troubleshoot and resolve the issue with you. </a:t>
            </a:r>
            <a:endParaRPr>
              <a:solidFill>
                <a:schemeClr val="dk1"/>
              </a:solidFill>
            </a:endParaRPr>
          </a:p>
          <a:p>
            <a:pPr indent="0" lvl="0" marL="914400" rtl="0" algn="l">
              <a:lnSpc>
                <a:spcPct val="115000"/>
              </a:lnSpc>
              <a:spcBef>
                <a:spcPts val="0"/>
              </a:spcBef>
              <a:spcAft>
                <a:spcPts val="0"/>
              </a:spcAft>
              <a:buNone/>
            </a:pPr>
            <a:r>
              <a:t/>
            </a:r>
            <a:endParaRPr>
              <a:solidFill>
                <a:schemeClr val="dk1"/>
              </a:solidFill>
            </a:endParaRPr>
          </a:p>
          <a:p>
            <a:pPr indent="0" lvl="0" marL="914400" rtl="0" algn="l">
              <a:lnSpc>
                <a:spcPct val="115000"/>
              </a:lnSpc>
              <a:spcBef>
                <a:spcPts val="0"/>
              </a:spcBef>
              <a:spcAft>
                <a:spcPts val="0"/>
              </a:spcAft>
              <a:buNone/>
            </a:pPr>
            <a:r>
              <a:rPr lang="en">
                <a:solidFill>
                  <a:schemeClr val="dk1"/>
                </a:solidFill>
              </a:rPr>
              <a:t>After </a:t>
            </a:r>
            <a:r>
              <a:rPr lang="en">
                <a:solidFill>
                  <a:schemeClr val="dk1"/>
                </a:solidFill>
              </a:rPr>
              <a:t>successful</a:t>
            </a:r>
            <a:r>
              <a:rPr lang="en">
                <a:solidFill>
                  <a:schemeClr val="dk1"/>
                </a:solidFill>
              </a:rPr>
              <a:t> installation you can close any remaining windows that might be open from the installation process. </a:t>
            </a:r>
            <a:endParaRPr>
              <a:solidFill>
                <a:schemeClr val="dk1"/>
              </a:solidFill>
            </a:endParaRPr>
          </a:p>
          <a:p>
            <a:pPr indent="0" lvl="0" marL="914400" rtl="0" algn="l">
              <a:lnSpc>
                <a:spcPct val="115000"/>
              </a:lnSpc>
              <a:spcBef>
                <a:spcPts val="0"/>
              </a:spcBef>
              <a:spcAft>
                <a:spcPts val="0"/>
              </a:spcAft>
              <a:buNone/>
            </a:pPr>
            <a:r>
              <a:t/>
            </a:r>
            <a:endParaRPr>
              <a:solidFill>
                <a:schemeClr val="dk1"/>
              </a:solidFill>
            </a:endParaRPr>
          </a:p>
          <a:p>
            <a:pPr indent="0" lvl="0" marL="914400" rtl="0" algn="l">
              <a:lnSpc>
                <a:spcPct val="115000"/>
              </a:lnSpc>
              <a:spcBef>
                <a:spcPts val="0"/>
              </a:spcBef>
              <a:spcAft>
                <a:spcPts val="0"/>
              </a:spcAft>
              <a:buNone/>
            </a:pPr>
            <a:r>
              <a:rPr lang="en">
                <a:solidFill>
                  <a:schemeClr val="dk1"/>
                </a:solidFill>
              </a:rPr>
              <a:t>Your successful installation is our priority. In case of any issues, reach out to us for prompt assistance. </a:t>
            </a:r>
            <a:endParaRPr>
              <a:solidFill>
                <a:schemeClr val="dk1"/>
              </a:solidFill>
            </a:endParaRPr>
          </a:p>
          <a:p>
            <a:pPr indent="0" lvl="0" marL="914400" rtl="0" algn="l">
              <a:lnSpc>
                <a:spcPct val="115000"/>
              </a:lnSpc>
              <a:spcBef>
                <a:spcPts val="0"/>
              </a:spcBef>
              <a:spcAft>
                <a:spcPts val="0"/>
              </a:spcAft>
              <a:buNone/>
            </a:pPr>
            <a:r>
              <a:t/>
            </a:r>
            <a:endParaRPr>
              <a:solidFill>
                <a:schemeClr val="dk1"/>
              </a:solidFill>
            </a:endParaRPr>
          </a:p>
          <a:p>
            <a:pPr indent="0" lvl="0" marL="914400" rtl="0" algn="l">
              <a:lnSpc>
                <a:spcPct val="115000"/>
              </a:lnSpc>
              <a:spcBef>
                <a:spcPts val="0"/>
              </a:spcBef>
              <a:spcAft>
                <a:spcPts val="0"/>
              </a:spcAft>
              <a:buNone/>
            </a:pPr>
            <a:r>
              <a:rPr lang="en">
                <a:solidFill>
                  <a:schemeClr val="dk1"/>
                </a:solidFill>
              </a:rPr>
              <a:t>DEMO Installation</a:t>
            </a:r>
            <a:endParaRPr>
              <a:solidFill>
                <a:schemeClr val="dk1"/>
              </a:solidFill>
            </a:endParaRPr>
          </a:p>
          <a:p>
            <a:pPr indent="0" lvl="0" marL="91440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654628396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654628396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that you’ve finished installing the software, let’s go through opening seaLandings right after installation and the steps to beginning your logbook for the year. Go ahead and find the seaLandings icon on your desktop, and double click to open. The login screen displays the software release details. Ensure that the release year displayed </a:t>
            </a:r>
            <a:r>
              <a:rPr lang="en"/>
              <a:t>corresponds</a:t>
            </a:r>
            <a:r>
              <a:rPr lang="en"/>
              <a:t> to 2023. This confirms a successful installation. </a:t>
            </a:r>
            <a:r>
              <a:rPr lang="en"/>
              <a:t>Enter</a:t>
            </a:r>
            <a:r>
              <a:rPr lang="en"/>
              <a:t> your user ID and password to log into  the </a:t>
            </a:r>
            <a:r>
              <a:rPr lang="en"/>
              <a:t>application. Once logged in you are ready to explore sealandings with the latest updates. </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6559b7b4d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6559b7b4d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you sign in to seaLandings, a transmission window will open immediately. This window initiates a user authentication transmission. A progress bar at the top will indicate the status of the process. Once the transmission completes, carefully read the details in the user authentication transmission to confirm a successful authentication.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If authentication fails, a common problem is entering the password incorrectly during the sealandings installation.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case of failure, follow the previous steps to reinstall seaLandings with the correct password ensuring a successful user authentication. </a:t>
            </a:r>
            <a:endParaRPr>
              <a:solidFill>
                <a:schemeClr val="dk1"/>
              </a:solidFill>
            </a:endParaRPr>
          </a:p>
          <a:p>
            <a:pPr indent="0" lvl="0" marL="914400" rtl="0" algn="l">
              <a:lnSpc>
                <a:spcPct val="115000"/>
              </a:lnSpc>
              <a:spcBef>
                <a:spcPts val="0"/>
              </a:spcBef>
              <a:spcAft>
                <a:spcPts val="0"/>
              </a:spcAft>
              <a:buNone/>
            </a:pPr>
            <a:r>
              <a:rPr lang="en">
                <a:solidFill>
                  <a:schemeClr val="dk1"/>
                </a:solidFill>
              </a:rPr>
              <a:t>This picture here is an example the user authentication was </a:t>
            </a:r>
            <a:r>
              <a:rPr lang="en">
                <a:solidFill>
                  <a:schemeClr val="dk1"/>
                </a:solidFill>
              </a:rPr>
              <a:t>successful</a:t>
            </a:r>
            <a:r>
              <a:rPr lang="en">
                <a:solidFill>
                  <a:schemeClr val="dk1"/>
                </a:solidFill>
              </a:rPr>
              <a:t>, and report numbers have been received. </a:t>
            </a:r>
            <a:endParaRPr>
              <a:solidFill>
                <a:schemeClr val="dk1"/>
              </a:solidFill>
            </a:endParaRPr>
          </a:p>
          <a:p>
            <a:pPr indent="0" lvl="0" marL="914400" rtl="0" algn="l">
              <a:lnSpc>
                <a:spcPct val="115000"/>
              </a:lnSpc>
              <a:spcBef>
                <a:spcPts val="0"/>
              </a:spcBef>
              <a:spcAft>
                <a:spcPts val="0"/>
              </a:spcAft>
              <a:buNone/>
            </a:pPr>
            <a:r>
              <a:rPr lang="en">
                <a:solidFill>
                  <a:schemeClr val="dk1"/>
                </a:solidFill>
              </a:rPr>
              <a:t>With a confirmed authentication </a:t>
            </a:r>
            <a:r>
              <a:rPr lang="en">
                <a:solidFill>
                  <a:schemeClr val="dk1"/>
                </a:solidFill>
              </a:rPr>
              <a:t>process </a:t>
            </a:r>
            <a:r>
              <a:rPr lang="en">
                <a:solidFill>
                  <a:schemeClr val="dk1"/>
                </a:solidFill>
              </a:rPr>
              <a:t>proceed to the next step by </a:t>
            </a:r>
            <a:r>
              <a:rPr lang="en">
                <a:solidFill>
                  <a:schemeClr val="dk1"/>
                </a:solidFill>
              </a:rPr>
              <a:t>clicking</a:t>
            </a:r>
            <a:r>
              <a:rPr lang="en">
                <a:solidFill>
                  <a:schemeClr val="dk1"/>
                </a:solidFill>
              </a:rPr>
              <a:t> Done.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64a013358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64a013358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If you’ve never used the Daily Trip Report Logbook before, you’ll be prompted to register a new logbook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logbook wizard will guide you through creating a new Daily Trip Report Logbook. Follow the steps for a seamless set up.</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If you are a veteran seaLandings user and see this Call to Action window, close the window.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Go to Reporting, Transmit Reports, uncheck any reports in the transmission window, then click Transmit.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sends a request to the server, and your existing logbook profile should be sent to you.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If these steps don’t grant you access to your logbook, please contact us directly for further assistance</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64a013358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64a013358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a new seaLandings user, the next thing you will be asked to do is to create a logbook profile and add a gear profile. </a:t>
            </a:r>
            <a:endParaRPr/>
          </a:p>
          <a:p>
            <a:pPr indent="0" lvl="0" marL="0" rtl="0" algn="l">
              <a:spcBef>
                <a:spcPts val="0"/>
              </a:spcBef>
              <a:spcAft>
                <a:spcPts val="0"/>
              </a:spcAft>
              <a:buNone/>
            </a:pPr>
            <a:r>
              <a:rPr lang="en"/>
              <a:t>If you are not installing SeaLandings for the first time and have </a:t>
            </a:r>
            <a:r>
              <a:rPr lang="en"/>
              <a:t>historical</a:t>
            </a:r>
            <a:r>
              <a:rPr lang="en"/>
              <a:t> data in </a:t>
            </a:r>
            <a:r>
              <a:rPr lang="en"/>
              <a:t>the</a:t>
            </a:r>
            <a:r>
              <a:rPr lang="en"/>
              <a:t> Daily Trip Report you don’t need to enter new gear code information. </a:t>
            </a:r>
            <a:endParaRPr/>
          </a:p>
          <a:p>
            <a:pPr indent="0" lvl="0" marL="0" rtl="0" algn="l">
              <a:spcBef>
                <a:spcPts val="0"/>
              </a:spcBef>
              <a:spcAft>
                <a:spcPts val="0"/>
              </a:spcAft>
              <a:buClr>
                <a:schemeClr val="dk1"/>
              </a:buClr>
              <a:buSzPts val="1100"/>
              <a:buFont typeface="Arial"/>
              <a:buNone/>
            </a:pPr>
            <a:r>
              <a:rPr lang="en"/>
              <a:t>Gear codes entered in </a:t>
            </a:r>
            <a:r>
              <a:rPr lang="en"/>
              <a:t>previous</a:t>
            </a:r>
            <a:r>
              <a:rPr lang="en"/>
              <a:t> years do not expire. You’ll find that historically entered gear codes remain available to you from year to year, ensuring continuity in your logging process.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64a013358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64a013358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both new and old users the first thing you will need to do in your logbook is start a new trip for the year. Everyone’s start </a:t>
            </a:r>
            <a:r>
              <a:rPr lang="en"/>
              <a:t>date</a:t>
            </a:r>
            <a:r>
              <a:rPr lang="en"/>
              <a:t> for their first trip of the year will always be January 1st. Enter the following Information </a:t>
            </a:r>
            <a:endParaRPr/>
          </a:p>
          <a:p>
            <a:pPr indent="-298450" lvl="0" marL="457200" rtl="0" algn="l">
              <a:spcBef>
                <a:spcPts val="0"/>
              </a:spcBef>
              <a:spcAft>
                <a:spcPts val="0"/>
              </a:spcAft>
              <a:buSzPts val="1100"/>
              <a:buChar char="●"/>
            </a:pPr>
            <a:r>
              <a:rPr lang="en"/>
              <a:t>vessel operators name </a:t>
            </a:r>
            <a:endParaRPr/>
          </a:p>
          <a:p>
            <a:pPr indent="-298450" lvl="0" marL="457200" rtl="0" algn="l">
              <a:spcBef>
                <a:spcPts val="0"/>
              </a:spcBef>
              <a:spcAft>
                <a:spcPts val="0"/>
              </a:spcAft>
              <a:buSzPts val="1100"/>
              <a:buChar char="●"/>
            </a:pPr>
            <a:r>
              <a:rPr lang="en"/>
              <a:t>crew size</a:t>
            </a:r>
            <a:endParaRPr/>
          </a:p>
          <a:p>
            <a:pPr indent="-298450" lvl="0" marL="457200" rtl="0" algn="l">
              <a:spcBef>
                <a:spcPts val="0"/>
              </a:spcBef>
              <a:spcAft>
                <a:spcPts val="0"/>
              </a:spcAft>
              <a:buSzPts val="1100"/>
              <a:buChar char="●"/>
            </a:pPr>
            <a:r>
              <a:rPr lang="en"/>
              <a:t>weights unit of measure </a:t>
            </a:r>
            <a:endParaRPr/>
          </a:p>
          <a:p>
            <a:pPr indent="-298450" lvl="0" marL="457200" rtl="0" algn="l">
              <a:spcBef>
                <a:spcPts val="0"/>
              </a:spcBef>
              <a:spcAft>
                <a:spcPts val="0"/>
              </a:spcAft>
              <a:buSzPts val="1100"/>
              <a:buChar char="●"/>
            </a:pPr>
            <a:r>
              <a:rPr lang="en"/>
              <a:t>depth unit of measure</a:t>
            </a:r>
            <a:endParaRPr/>
          </a:p>
          <a:p>
            <a:pPr indent="-298450" lvl="0" marL="457200" rtl="0" algn="l">
              <a:spcBef>
                <a:spcPts val="0"/>
              </a:spcBef>
              <a:spcAft>
                <a:spcPts val="0"/>
              </a:spcAft>
              <a:buSzPts val="1100"/>
              <a:buChar char="●"/>
            </a:pPr>
            <a:r>
              <a:rPr lang="en"/>
              <a:t>Observers</a:t>
            </a:r>
            <a:r>
              <a:rPr lang="en"/>
              <a:t> Names and crew numbers. </a:t>
            </a:r>
            <a:endParaRPr/>
          </a:p>
          <a:p>
            <a:pPr indent="-298450" lvl="0" marL="457200" rtl="0" algn="l">
              <a:spcBef>
                <a:spcPts val="0"/>
              </a:spcBef>
              <a:spcAft>
                <a:spcPts val="0"/>
              </a:spcAft>
              <a:buSzPts val="1100"/>
              <a:buChar char="●"/>
            </a:pPr>
            <a:r>
              <a:rPr lang="en"/>
              <a:t>Include any IFQ or CDQ permits </a:t>
            </a:r>
            <a:r>
              <a:rPr lang="en"/>
              <a:t>associated</a:t>
            </a:r>
            <a:r>
              <a:rPr lang="en"/>
              <a:t> with the trip</a:t>
            </a:r>
            <a:endParaRPr/>
          </a:p>
          <a:p>
            <a:pPr indent="0" lvl="0" marL="0" rtl="0" algn="l">
              <a:spcBef>
                <a:spcPts val="0"/>
              </a:spcBef>
              <a:spcAft>
                <a:spcPts val="0"/>
              </a:spcAft>
              <a:buNone/>
            </a:pPr>
            <a:r>
              <a:rPr lang="en"/>
              <a:t>After entering all relevant details, click the Add Trip Information button to complete the creation of your new Trip report.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64a013358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64a013358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will need to indicate whether you are Active or Inactive. If you are currently inactive, you have the flexibility to go active and update the status later. Simply navigate and edit your Trip Report to </a:t>
            </a:r>
            <a:r>
              <a:rPr lang="en"/>
              <a:t>designate</a:t>
            </a:r>
            <a:r>
              <a:rPr lang="en"/>
              <a:t> yourself as active on a certain date.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a9753e3880_0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 items for today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we will cover eLandings staff and program </a:t>
            </a:r>
            <a:r>
              <a:rPr lang="en"/>
              <a:t>introductions</a:t>
            </a:r>
            <a:r>
              <a:rPr lang="en"/>
              <a:t> to the dedicated eLandings staff and an overview of the seaLandings program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we will discuss Installing seaLandings this will include step by step guide on installing seaLandings, ensuring a seamless integration for your operation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 Where to get help We will review resources and support channels for any queries or challenges encountered while navigating the seaLandings logbook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 New and Noteworthy items We will explore the latest features and updates in seaLandings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IFQ and CDQ Reporting In-depth coverage of IFQ and CDQ reporting processes, </a:t>
            </a:r>
            <a:r>
              <a:rPr lang="en"/>
              <a:t>ensuring compliance and accuracy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p:txBody>
      </p:sp>
      <p:sp>
        <p:nvSpPr>
          <p:cNvPr id="70" name="Google Shape;70;g2a9753e3880_0_788: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64a013358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64a013358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transitioning to an active status, the system will prompt you to specify the date on which you went active</a:t>
            </a:r>
            <a:endParaRPr/>
          </a:p>
          <a:p>
            <a:pPr indent="0" lvl="0" marL="0" rtl="0" algn="l">
              <a:spcBef>
                <a:spcPts val="0"/>
              </a:spcBef>
              <a:spcAft>
                <a:spcPts val="0"/>
              </a:spcAft>
              <a:buNone/>
            </a:pPr>
            <a:r>
              <a:rPr lang="en"/>
              <a:t>Enter the </a:t>
            </a:r>
            <a:r>
              <a:rPr lang="en"/>
              <a:t>relevant</a:t>
            </a:r>
            <a:r>
              <a:rPr lang="en"/>
              <a:t> date to accurately reflect when you resumed or started your </a:t>
            </a:r>
            <a:r>
              <a:rPr lang="en"/>
              <a:t>fishing</a:t>
            </a:r>
            <a:r>
              <a:rPr lang="en"/>
              <a:t> </a:t>
            </a:r>
            <a:r>
              <a:rPr lang="en"/>
              <a:t>activities</a:t>
            </a:r>
            <a:r>
              <a:rPr lang="en"/>
              <a:t> within the system.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Definition</a:t>
            </a:r>
            <a:r>
              <a:rPr lang="en"/>
              <a:t> of activity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64a013358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64a013358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a:t>
            </a:r>
            <a:r>
              <a:rPr lang="en"/>
              <a:t>initially</a:t>
            </a:r>
            <a:r>
              <a:rPr lang="en"/>
              <a:t> selected an inactive status when creating your first trip for the year and indicated that you are not currently fishing an important visual cue will be displayed</a:t>
            </a:r>
            <a:endParaRPr/>
          </a:p>
          <a:p>
            <a:pPr indent="0" lvl="0" marL="0" rtl="0" algn="l">
              <a:spcBef>
                <a:spcPts val="0"/>
              </a:spcBef>
              <a:spcAft>
                <a:spcPts val="0"/>
              </a:spcAft>
              <a:buNone/>
            </a:pPr>
            <a:r>
              <a:rPr lang="en"/>
              <a:t>From January 1st to the current date black boxes </a:t>
            </a:r>
            <a:r>
              <a:rPr lang="en"/>
              <a:t>with</a:t>
            </a:r>
            <a:r>
              <a:rPr lang="en"/>
              <a:t> be reflected in the date tree. These </a:t>
            </a:r>
            <a:r>
              <a:rPr lang="en"/>
              <a:t>black</a:t>
            </a:r>
            <a:r>
              <a:rPr lang="en"/>
              <a:t> boxes signify that there was no fishing or processing activity </a:t>
            </a:r>
            <a:r>
              <a:rPr lang="en"/>
              <a:t>recorded</a:t>
            </a:r>
            <a:r>
              <a:rPr lang="en"/>
              <a:t> on those </a:t>
            </a:r>
            <a:r>
              <a:rPr lang="en"/>
              <a:t>specific</a:t>
            </a:r>
            <a:r>
              <a:rPr lang="en"/>
              <a:t> days during the indicated inactive period. When your fishing activity begins you can either start a new trip or edit the trip report to reflect the date you went into active fishing activity.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64a013358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64a013358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concluding action involves </a:t>
            </a:r>
            <a:r>
              <a:rPr lang="en"/>
              <a:t>transmitting your logbook reports. You will be prompted to transmit your logbook reports to ensure that your recorded data is submitted to the server. This step ensures the comprehensive completion of your report entries and contributes to accurate record-keeping.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64a013358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64a013358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Claire - Before we move on from the topic of installation, we wanted to bring up a couple of common installation problems. The first </a:t>
            </a:r>
            <a:r>
              <a:rPr lang="en"/>
              <a:t>regularly</a:t>
            </a:r>
            <a:r>
              <a:rPr lang="en"/>
              <a:t> encountered installation problem is that you receive a “Serious system error” during installation. This could be due to the seaLandings application running in </a:t>
            </a:r>
            <a:r>
              <a:rPr lang="en"/>
              <a:t>the</a:t>
            </a:r>
            <a:r>
              <a:rPr lang="en"/>
              <a:t> background. Confirm all sealandings windows are closed and then click </a:t>
            </a:r>
            <a:r>
              <a:rPr lang="en"/>
              <a:t>Finish</a:t>
            </a:r>
            <a:r>
              <a:rPr lang="en"/>
              <a:t> to attempt the installation again.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6559b7b4d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6559b7b4d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Claire - Another common installation problem is if you got all the way up to sending that first transmission and then you encounter an error stating User could not be authentication Error 1278 during transmission. This signals a </a:t>
            </a:r>
            <a:r>
              <a:rPr lang="en"/>
              <a:t>potential</a:t>
            </a:r>
            <a:r>
              <a:rPr lang="en"/>
              <a:t> authentication failure. Possible </a:t>
            </a:r>
            <a:r>
              <a:rPr lang="en"/>
              <a:t>causes</a:t>
            </a:r>
            <a:r>
              <a:rPr lang="en"/>
              <a:t> are incorrect installation with the wrong user ID or password. </a:t>
            </a:r>
            <a:r>
              <a:rPr lang="en">
                <a:solidFill>
                  <a:schemeClr val="dk1"/>
                </a:solidFill>
              </a:rPr>
              <a:t>A frequent issue arises when your IT administrator resets your password during installation, but the change doesn’t synchronize with the server. </a:t>
            </a:r>
            <a:r>
              <a:rPr lang="en"/>
              <a:t>O</a:t>
            </a:r>
            <a:r>
              <a:rPr lang="en"/>
              <a:t>r there was a password change initiated without updating on the server. </a:t>
            </a:r>
            <a:endParaRPr/>
          </a:p>
          <a:p>
            <a:pPr indent="0" lvl="0" marL="0" rtl="0" algn="l">
              <a:spcBef>
                <a:spcPts val="0"/>
              </a:spcBef>
              <a:spcAft>
                <a:spcPts val="0"/>
              </a:spcAft>
              <a:buNone/>
            </a:pPr>
            <a:r>
              <a:rPr lang="en"/>
              <a:t>Confirm the accuracy of your credentials by visiting elandings.alaska.gov and </a:t>
            </a:r>
            <a:r>
              <a:rPr lang="en"/>
              <a:t>attempt</a:t>
            </a:r>
            <a:r>
              <a:rPr lang="en"/>
              <a:t> to log in with your user ID and password to validate the information.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6544366e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6544366e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Claire -This third and final error happens for existing users only. If you have been using the Daily Trip Report Logbook and the system prompts you to create a new logbook profile, don’t do it! Logbook profiles transfer from year to year. Instead of following the prompts to create a new logbook, close the window and navigate to Reporting. Choose the </a:t>
            </a:r>
            <a:r>
              <a:rPr lang="en">
                <a:solidFill>
                  <a:schemeClr val="dk1"/>
                </a:solidFill>
              </a:rPr>
              <a:t>Transmit Reports menu option to request logbook data from the server. After transmitting reports, go the Logbook and open your current year logbook. Your existing logbook profile should be accessible. If you still encounter issues please contact eLandings support and we can assist in sending you the necessary logbook data.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a9753e3880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a9753e3880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
                <a:solidFill>
                  <a:schemeClr val="dk1"/>
                </a:solidFill>
              </a:rPr>
              <a:t>We want to reiterate that whether you just want some one on one support during installation or if you enter the issues we’ve just discuss or something else entirely, we are here to help you.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Email us at </a:t>
            </a:r>
            <a:r>
              <a:rPr lang="en" u="sng">
                <a:solidFill>
                  <a:srgbClr val="1155CC"/>
                </a:solidFill>
                <a:hlinkClick r:id="rId2">
                  <a:extLst>
                    <a:ext uri="{A12FA001-AC4F-418D-AE19-62706E023703}">
                      <ahyp:hlinkClr val="tx"/>
                    </a:ext>
                  </a:extLst>
                </a:hlinkClick>
              </a:rPr>
              <a:t>eLandings@alaska.gov</a:t>
            </a:r>
            <a:r>
              <a:rPr lang="en">
                <a:solidFill>
                  <a:schemeClr val="dk1"/>
                </a:solidFill>
              </a:rPr>
              <a:t> to schedule a personalized support or training session</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You can also call us during regular business hours for prompt </a:t>
            </a:r>
            <a:r>
              <a:rPr lang="en">
                <a:solidFill>
                  <a:schemeClr val="dk1"/>
                </a:solidFill>
              </a:rPr>
              <a:t>assistance</a:t>
            </a:r>
            <a:r>
              <a:rPr lang="en">
                <a:solidFill>
                  <a:schemeClr val="dk1"/>
                </a:solidFill>
              </a:rPr>
              <a:t>.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Feel free to take down our numbers for any additional questions or concerns. We look forward to assisting you.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64a1291a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64a1291a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To extract logbook data, navigate to File and select Extract.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 new window will open, enabling you to </a:t>
            </a:r>
            <a:r>
              <a:rPr lang="en">
                <a:solidFill>
                  <a:schemeClr val="dk1"/>
                </a:solidFill>
              </a:rPr>
              <a:t>choose</a:t>
            </a:r>
            <a:r>
              <a:rPr lang="en">
                <a:solidFill>
                  <a:schemeClr val="dk1"/>
                </a:solidFill>
              </a:rPr>
              <a:t> your </a:t>
            </a:r>
            <a:r>
              <a:rPr lang="en">
                <a:solidFill>
                  <a:schemeClr val="dk1"/>
                </a:solidFill>
              </a:rPr>
              <a:t>desired</a:t>
            </a:r>
            <a:r>
              <a:rPr lang="en">
                <a:solidFill>
                  <a:schemeClr val="dk1"/>
                </a:solidFill>
              </a:rPr>
              <a:t> date range.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Use the drop down menu for quick options like “this week” or  “today” to automatically populating the dates.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After selecting the date range, click ok</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 copy of the extracted data will be saved in your sealandings Reports folder on your C drive. </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64a013358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64a013358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wanted to take a minute to discuss some of updates that might be important for you to know.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mentioned earlier, the File email Transmit method approaching its end.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NMFS is longer </a:t>
            </a:r>
            <a:r>
              <a:rPr lang="en"/>
              <a:t>supporting t</a:t>
            </a:r>
            <a:r>
              <a:rPr lang="en"/>
              <a:t>he Ocean Logic Logbook application. Users have been contacted to migrate to seaLandings as a supported platform.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third party, Deckhand, now provides a logbook application endorsed by NMFS. Data entered into the Deckhand logbook will eventually </a:t>
            </a:r>
            <a:r>
              <a:rPr lang="en"/>
              <a:t>integrate</a:t>
            </a:r>
            <a:r>
              <a:rPr lang="en"/>
              <a:t> into the NMFS system.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Effective January 1 of this year the PCTC, or Pacific Cod Trawl Cooperative program, is </a:t>
            </a:r>
            <a:r>
              <a:rPr lang="en"/>
              <a:t>available</a:t>
            </a:r>
            <a:r>
              <a:rPr lang="en"/>
              <a:t> to users employing trawl gear and you will see this management program available to you.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are actively developing a web version of the Daily Trip Report Logbook for our web based users. If you’re interested in being a beta tester and providing feedback on the look and feel of the logbook, please let us know. You can stay informed and be part of shaping the future of our logbook. Your input is valuable.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a9753e3880_0_6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a9753e3880_0_6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those of you who are participating in the PCTC program the biggest change you will see is that there is a new field on the deliveries tab of the daily trip report. </a:t>
            </a:r>
            <a:endParaRPr/>
          </a:p>
          <a:p>
            <a:pPr indent="0" lvl="0" marL="0" rtl="0" algn="l">
              <a:spcBef>
                <a:spcPts val="0"/>
              </a:spcBef>
              <a:spcAft>
                <a:spcPts val="0"/>
              </a:spcAft>
              <a:buNone/>
            </a:pPr>
            <a:r>
              <a:rPr lang="en"/>
              <a:t>If you are a </a:t>
            </a:r>
            <a:r>
              <a:rPr lang="en"/>
              <a:t>mothership receiving deliveries from vessels</a:t>
            </a:r>
            <a:r>
              <a:rPr lang="en"/>
              <a:t> involved in the PCTC program, </a:t>
            </a:r>
            <a:r>
              <a:rPr lang="en"/>
              <a:t>there</a:t>
            </a:r>
            <a:r>
              <a:rPr lang="en"/>
              <a:t> are specific steps to follow. Select the appropriate  management program and enter the management program ID on the delivery to ensure accurate record keeping. </a:t>
            </a:r>
            <a:r>
              <a:rPr lang="en"/>
              <a:t>There</a:t>
            </a:r>
            <a:r>
              <a:rPr lang="en"/>
              <a:t> is a new field, the Delivery Haul number. This information must be provided by the fishing vessel. The system validations </a:t>
            </a:r>
            <a:r>
              <a:rPr lang="en"/>
              <a:t>prevent</a:t>
            </a:r>
            <a:r>
              <a:rPr lang="en"/>
              <a:t> the same vessel and haul number combination to be used more </a:t>
            </a:r>
            <a:r>
              <a:rPr lang="en"/>
              <a:t>than</a:t>
            </a:r>
            <a:r>
              <a:rPr lang="en"/>
              <a:t> once per year to maintain data accuracy. This information is crucial for the observer program and  reconciliation for any </a:t>
            </a:r>
            <a:r>
              <a:rPr lang="en"/>
              <a:t>errors</a:t>
            </a:r>
            <a:r>
              <a:rPr lang="en"/>
              <a:t> is expected to be undertaken by the Observer </a:t>
            </a:r>
            <a:r>
              <a:rPr lang="en"/>
              <a:t>Program.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a9753e3880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2a9753e3880_0_633: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6559b7b4d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6559b7b4d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 - We are going to address </a:t>
            </a:r>
            <a:r>
              <a:rPr lang="en"/>
              <a:t>common</a:t>
            </a:r>
            <a:r>
              <a:rPr lang="en"/>
              <a:t> challenges </a:t>
            </a:r>
            <a:r>
              <a:rPr lang="en"/>
              <a:t>frequently</a:t>
            </a:r>
            <a:r>
              <a:rPr lang="en"/>
              <a:t> </a:t>
            </a:r>
            <a:r>
              <a:rPr lang="en"/>
              <a:t>encountered</a:t>
            </a:r>
            <a:r>
              <a:rPr lang="en"/>
              <a:t> in reporting for the at sea fleet</a:t>
            </a:r>
            <a:endParaRPr/>
          </a:p>
          <a:p>
            <a:pPr indent="0" lvl="0" marL="0" rtl="0" algn="l">
              <a:spcBef>
                <a:spcPts val="0"/>
              </a:spcBef>
              <a:spcAft>
                <a:spcPts val="0"/>
              </a:spcAft>
              <a:buNone/>
            </a:pPr>
            <a:r>
              <a:rPr lang="en"/>
              <a:t>Understanding and resolving </a:t>
            </a:r>
            <a:r>
              <a:rPr lang="en"/>
              <a:t>these</a:t>
            </a:r>
            <a:r>
              <a:rPr lang="en"/>
              <a:t> issues is crucial for maintaining accurate and efficient reporting practices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6559b7b4d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6559b7b4d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common challenge we’ve identified is </a:t>
            </a:r>
            <a:r>
              <a:rPr lang="en"/>
              <a:t>the</a:t>
            </a:r>
            <a:r>
              <a:rPr lang="en"/>
              <a:t> occurrence of presumed duplicate reports within the At Sea Fleet. The state has flagged these reports and Claire and I are actively reconciling them. We will reach out to you to </a:t>
            </a:r>
            <a:r>
              <a:rPr lang="en"/>
              <a:t>determine</a:t>
            </a:r>
            <a:r>
              <a:rPr lang="en"/>
              <a:t> the accuracy of the reports and </a:t>
            </a:r>
            <a:r>
              <a:rPr lang="en"/>
              <a:t>whether</a:t>
            </a:r>
            <a:r>
              <a:rPr lang="en"/>
              <a:t> voiding one the reports is necessary. </a:t>
            </a:r>
            <a:endParaRPr/>
          </a:p>
          <a:p>
            <a:pPr indent="0" lvl="0" marL="0" rtl="0" algn="l">
              <a:spcBef>
                <a:spcPts val="0"/>
              </a:spcBef>
              <a:spcAft>
                <a:spcPts val="0"/>
              </a:spcAft>
              <a:buNone/>
            </a:pPr>
            <a:r>
              <a:rPr lang="en"/>
              <a:t>We strongly caution against deleting reports from your sealandings folder </a:t>
            </a:r>
            <a:r>
              <a:rPr lang="en"/>
              <a:t>without</a:t>
            </a:r>
            <a:r>
              <a:rPr lang="en"/>
              <a:t> </a:t>
            </a:r>
            <a:r>
              <a:rPr lang="en"/>
              <a:t>explicit</a:t>
            </a:r>
            <a:r>
              <a:rPr lang="en"/>
              <a:t> instruction from us. </a:t>
            </a:r>
            <a:endParaRPr/>
          </a:p>
          <a:p>
            <a:pPr indent="0" lvl="0" marL="0" rtl="0" algn="l">
              <a:spcBef>
                <a:spcPts val="0"/>
              </a:spcBef>
              <a:spcAft>
                <a:spcPts val="0"/>
              </a:spcAft>
              <a:buNone/>
            </a:pPr>
            <a:r>
              <a:rPr lang="en"/>
              <a:t>When </a:t>
            </a:r>
            <a:r>
              <a:rPr lang="en"/>
              <a:t>you</a:t>
            </a:r>
            <a:r>
              <a:rPr lang="en"/>
              <a:t> </a:t>
            </a:r>
            <a:r>
              <a:rPr lang="en"/>
              <a:t>transmit</a:t>
            </a:r>
            <a:r>
              <a:rPr lang="en"/>
              <a:t> a report to the NMFS server </a:t>
            </a:r>
            <a:r>
              <a:rPr lang="en"/>
              <a:t>Deleting</a:t>
            </a:r>
            <a:r>
              <a:rPr lang="en"/>
              <a:t> it from the sealandings application </a:t>
            </a:r>
            <a:r>
              <a:rPr lang="en"/>
              <a:t>does not</a:t>
            </a:r>
            <a:r>
              <a:rPr lang="en"/>
              <a:t> remove it from </a:t>
            </a:r>
            <a:r>
              <a:rPr lang="en"/>
              <a:t>the</a:t>
            </a:r>
            <a:r>
              <a:rPr lang="en"/>
              <a:t> server potentially leading to double debiting. </a:t>
            </a:r>
            <a:endParaRPr/>
          </a:p>
          <a:p>
            <a:pPr indent="0" lvl="0" marL="0" rtl="0" algn="l">
              <a:spcBef>
                <a:spcPts val="0"/>
              </a:spcBef>
              <a:spcAft>
                <a:spcPts val="0"/>
              </a:spcAft>
              <a:buNone/>
            </a:pPr>
            <a:r>
              <a:rPr lang="en"/>
              <a:t>Before taking any action contact us to verify if a report needs voiding. </a:t>
            </a:r>
            <a:r>
              <a:rPr lang="en"/>
              <a:t>Deleting</a:t>
            </a:r>
            <a:r>
              <a:rPr lang="en"/>
              <a:t> without proper guidance may have many negative downstream effects. </a:t>
            </a:r>
            <a:endParaRPr/>
          </a:p>
          <a:p>
            <a:pPr indent="0" lvl="0" marL="0" rtl="0" algn="l">
              <a:spcBef>
                <a:spcPts val="0"/>
              </a:spcBef>
              <a:spcAft>
                <a:spcPts val="0"/>
              </a:spcAft>
              <a:buNone/>
            </a:pPr>
            <a:r>
              <a:rPr lang="en"/>
              <a:t>Stay vigilant and communicate with us to ensure accurate and secure reporting practices.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6559b7b4d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6559b7b4d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ensure that your processor codes through the Dept of Revenue with </a:t>
            </a:r>
            <a:r>
              <a:rPr lang="en"/>
              <a:t>the</a:t>
            </a:r>
            <a:r>
              <a:rPr lang="en"/>
              <a:t> State are being renewed.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will also want to note that it’s a renewal cycle year for the federal fisheries permit. </a:t>
            </a:r>
            <a:r>
              <a:rPr lang="en"/>
              <a:t>Please</a:t>
            </a:r>
            <a:r>
              <a:rPr lang="en"/>
              <a:t> confirm that your federal fisheries permit is renewed for year 2024. You can complete the renewal process conveniently through your </a:t>
            </a:r>
            <a:r>
              <a:rPr lang="en">
                <a:solidFill>
                  <a:schemeClr val="dk1"/>
                </a:solidFill>
              </a:rPr>
              <a:t>online </a:t>
            </a:r>
            <a:r>
              <a:rPr lang="en"/>
              <a:t>eFISH account.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Let’s do our best to stay compliant and updated by renewing both your state and federal permits for the year 2024</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6559b7b4d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6559b7b4d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Please verify and confirm the registered buyer number associated with your operation is accurate. </a:t>
            </a:r>
            <a:endParaRPr>
              <a:solidFill>
                <a:schemeClr val="dk1"/>
              </a:solidFill>
            </a:endParaRPr>
          </a:p>
          <a:p>
            <a:pPr indent="0" lvl="0" marL="0" rtl="0" algn="l">
              <a:spcBef>
                <a:spcPts val="0"/>
              </a:spcBef>
              <a:spcAft>
                <a:spcPts val="0"/>
              </a:spcAft>
              <a:buNone/>
            </a:pPr>
            <a:r>
              <a:rPr lang="en">
                <a:solidFill>
                  <a:schemeClr val="dk1"/>
                </a:solidFill>
              </a:rPr>
              <a:t>In cases where there are multiple captains there might be various registered buyer numbers. Ensure the one linked to the current vessel operation is the correct one on the profile. </a:t>
            </a:r>
            <a:endParaRPr>
              <a:solidFill>
                <a:schemeClr val="dk1"/>
              </a:solidFill>
            </a:endParaRPr>
          </a:p>
          <a:p>
            <a:pPr indent="0" lvl="0" marL="0" rtl="0" algn="l">
              <a:spcBef>
                <a:spcPts val="0"/>
              </a:spcBef>
              <a:spcAft>
                <a:spcPts val="0"/>
              </a:spcAft>
              <a:buNone/>
            </a:pPr>
            <a:r>
              <a:rPr lang="en">
                <a:solidFill>
                  <a:schemeClr val="dk1"/>
                </a:solidFill>
              </a:rPr>
              <a:t>If there is a need for updating or if you believe the </a:t>
            </a:r>
            <a:r>
              <a:rPr lang="en">
                <a:solidFill>
                  <a:schemeClr val="dk1"/>
                </a:solidFill>
              </a:rPr>
              <a:t>associated</a:t>
            </a:r>
            <a:r>
              <a:rPr lang="en">
                <a:solidFill>
                  <a:schemeClr val="dk1"/>
                </a:solidFill>
              </a:rPr>
              <a:t> number is incorrect, kindly email us </a:t>
            </a:r>
            <a:r>
              <a:rPr lang="en">
                <a:solidFill>
                  <a:schemeClr val="dk1"/>
                </a:solidFill>
              </a:rPr>
              <a:t>with</a:t>
            </a:r>
            <a:r>
              <a:rPr lang="en">
                <a:solidFill>
                  <a:schemeClr val="dk1"/>
                </a:solidFill>
              </a:rPr>
              <a:t> the correct information.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Ensuring accuracy in your permitting is crucial for a seamless landings.</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6559b7b4d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6559b7b4d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recurring problem we observe in electronic </a:t>
            </a:r>
            <a:r>
              <a:rPr lang="en"/>
              <a:t>reporting</a:t>
            </a:r>
            <a:r>
              <a:rPr lang="en"/>
              <a:t> is the submission of incorrect production reports. </a:t>
            </a:r>
            <a:r>
              <a:rPr lang="en"/>
              <a:t>Accuracy</a:t>
            </a:r>
            <a:r>
              <a:rPr lang="en"/>
              <a:t> is </a:t>
            </a:r>
            <a:r>
              <a:rPr lang="en"/>
              <a:t>imperative</a:t>
            </a:r>
            <a:r>
              <a:rPr lang="en"/>
              <a:t> for </a:t>
            </a:r>
            <a:r>
              <a:rPr lang="en"/>
              <a:t>reliable</a:t>
            </a:r>
            <a:r>
              <a:rPr lang="en"/>
              <a:t> landing data and precise catch accounting and management of the fisheries. Please ensure correctness in the management program, any modifiers, weights and statistical areas. If mistakes are made, instead of </a:t>
            </a:r>
            <a:r>
              <a:rPr lang="en"/>
              <a:t>deleting</a:t>
            </a:r>
            <a:r>
              <a:rPr lang="en"/>
              <a:t> the report or creating a new report, you can edit the existing report and retransmit to correct the report on the NMFS Server. Any edits or changes must be transmitted before generating your consolidated report. Help maintain data integrity by reporting production details accurately and </a:t>
            </a:r>
            <a:r>
              <a:rPr lang="en"/>
              <a:t>transmitting</a:t>
            </a:r>
            <a:r>
              <a:rPr lang="en"/>
              <a:t> changes promptly. Your </a:t>
            </a:r>
            <a:r>
              <a:rPr lang="en"/>
              <a:t>diligence</a:t>
            </a:r>
            <a:r>
              <a:rPr lang="en"/>
              <a:t> contributes to a robust reporting system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6544366ef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6544366ef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we near the conclusion of our presentation, we’ll now dive deeper into IFQ and CDQ reporting. We acknowledge that these aspects may not be applicable to everyone, as some of you might not be </a:t>
            </a:r>
            <a:r>
              <a:rPr lang="en"/>
              <a:t>involved</a:t>
            </a:r>
            <a:r>
              <a:rPr lang="en"/>
              <a:t> with either IFQ or CDQ management programs. For those not participating, we welcome any final questions from the group. However, if you are part of the IFQ or CDQ programs, we kindly ask you to stay on the line for this crucial segment of the </a:t>
            </a:r>
            <a:r>
              <a:rPr lang="en"/>
              <a:t>training</a:t>
            </a:r>
            <a:r>
              <a:rPr lang="en"/>
              <a:t>. Your active </a:t>
            </a:r>
            <a:r>
              <a:rPr lang="en"/>
              <a:t>participation</a:t>
            </a:r>
            <a:r>
              <a:rPr lang="en"/>
              <a:t> is valued as we navigate through this specific information.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6544366ef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6544366ef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Claire -If you are fishing CDQ sablefish the state </a:t>
            </a:r>
            <a:r>
              <a:rPr lang="en"/>
              <a:t>requires</a:t>
            </a:r>
            <a:r>
              <a:rPr lang="en"/>
              <a:t> that you submit a weekly report of your CDQ catch. You can complete this report using the consolidated report tool in seaLandings. The </a:t>
            </a:r>
            <a:r>
              <a:rPr lang="en"/>
              <a:t>seven</a:t>
            </a:r>
            <a:r>
              <a:rPr lang="en"/>
              <a:t> day period begins and ends on Sunday.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will do a </a:t>
            </a:r>
            <a:r>
              <a:rPr lang="en"/>
              <a:t>brief</a:t>
            </a:r>
            <a:r>
              <a:rPr lang="en"/>
              <a:t> overview of the consolidated report tool just give an example.</a:t>
            </a:r>
            <a:endParaRPr/>
          </a:p>
          <a:p>
            <a:pPr indent="0" lvl="0" marL="0" rtl="0" algn="l">
              <a:lnSpc>
                <a:spcPct val="115000"/>
              </a:lnSpc>
              <a:spcBef>
                <a:spcPts val="1800"/>
              </a:spcBef>
              <a:spcAft>
                <a:spcPts val="0"/>
              </a:spcAft>
              <a:buClr>
                <a:schemeClr val="dk1"/>
              </a:buClr>
              <a:buSzPts val="1100"/>
              <a:buFont typeface="Arial"/>
              <a:buNone/>
            </a:pPr>
            <a:r>
              <a:rPr b="1" lang="en" sz="1700">
                <a:solidFill>
                  <a:schemeClr val="dk1"/>
                </a:solidFill>
              </a:rPr>
              <a:t>6 AAC 93.080. Reporting of CDQ program fishery harvest</a:t>
            </a:r>
            <a:endParaRPr b="1" sz="17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 buyer of fish that, under </a:t>
            </a:r>
            <a:r>
              <a:rPr lang="en" u="sng">
                <a:solidFill>
                  <a:schemeClr val="hlink"/>
                </a:solidFill>
                <a:hlinkClick r:id="rId2"/>
              </a:rPr>
              <a:t>AS 16.05.690 </a:t>
            </a:r>
            <a:r>
              <a:rPr lang="en">
                <a:solidFill>
                  <a:schemeClr val="dk1"/>
                </a:solidFill>
              </a:rPr>
              <a:t>and 5 AAC </a:t>
            </a:r>
            <a:r>
              <a:rPr lang="en" u="sng">
                <a:solidFill>
                  <a:schemeClr val="hlink"/>
                </a:solidFill>
                <a:hlinkClick r:id="rId3"/>
              </a:rPr>
              <a:t>39.130, </a:t>
            </a:r>
            <a:r>
              <a:rPr lang="en">
                <a:solidFill>
                  <a:schemeClr val="dk1"/>
                </a:solidFill>
              </a:rPr>
              <a:t>is required to record and report a purchase of fish shall also record and report the buyer's purchases of fishery resources that are harvested through a CDQ program. This shall be done in the manner required by </a:t>
            </a:r>
            <a:r>
              <a:rPr lang="en" u="sng">
                <a:solidFill>
                  <a:schemeClr val="hlink"/>
                </a:solidFill>
                <a:hlinkClick r:id="rId4"/>
              </a:rPr>
              <a:t>AS 16.05.690 </a:t>
            </a:r>
            <a:r>
              <a:rPr lang="en">
                <a:solidFill>
                  <a:schemeClr val="dk1"/>
                </a:solidFill>
              </a:rPr>
              <a:t>and 5 AAC </a:t>
            </a:r>
            <a:r>
              <a:rPr lang="en" u="sng">
                <a:solidFill>
                  <a:schemeClr val="hlink"/>
                </a:solidFill>
                <a:hlinkClick r:id="rId5"/>
              </a:rPr>
              <a:t>39.130 </a:t>
            </a:r>
            <a:r>
              <a:rPr lang="en">
                <a:solidFill>
                  <a:schemeClr val="dk1"/>
                </a:solidFill>
              </a:rPr>
              <a:t>and other regulations adopted under that statute.</a:t>
            </a:r>
            <a:endParaRPr>
              <a:solidFill>
                <a:schemeClr val="dk1"/>
              </a:solidFill>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https://www.touchngo.com/lglcntr/akstats/aac/title06/chapter093/section080.htm</a:t>
            </a:r>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a9753e3880_0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a9753e3880_0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Average"/>
                <a:ea typeface="Average"/>
                <a:cs typeface="Average"/>
                <a:sym typeface="Average"/>
              </a:rPr>
              <a:t> it is important to understand that CDQ sablefish quota is debited from production reports, while IFQ sablefish is debited by the IFQ report. </a:t>
            </a:r>
            <a:endParaRPr sz="1200">
              <a:solidFill>
                <a:schemeClr val="dk1"/>
              </a:solidFill>
              <a:latin typeface="Average"/>
              <a:ea typeface="Average"/>
              <a:cs typeface="Average"/>
              <a:sym typeface="Average"/>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Average"/>
                <a:ea typeface="Average"/>
                <a:cs typeface="Average"/>
                <a:sym typeface="Average"/>
              </a:rPr>
              <a:t>When creating a consolidated report, make sure that your production reports reflect the correct weight and management programs, or your landing report will be incorrect. </a:t>
            </a:r>
            <a:endParaRPr sz="1200">
              <a:solidFill>
                <a:schemeClr val="dk1"/>
              </a:solidFill>
              <a:latin typeface="Average"/>
              <a:ea typeface="Average"/>
              <a:cs typeface="Average"/>
              <a:sym typeface="Average"/>
            </a:endParaRPr>
          </a:p>
          <a:p>
            <a:pPr indent="0" lvl="0" marL="0" rtl="0" algn="l">
              <a:spcBef>
                <a:spcPts val="1200"/>
              </a:spcBef>
              <a:spcAft>
                <a:spcPts val="0"/>
              </a:spcAft>
              <a:buClr>
                <a:schemeClr val="dk1"/>
              </a:buClr>
              <a:buSzPts val="1100"/>
              <a:buFont typeface="Arial"/>
              <a:buNone/>
            </a:pPr>
            <a:r>
              <a:rPr lang="en" sz="1300">
                <a:solidFill>
                  <a:schemeClr val="dk1"/>
                </a:solidFill>
                <a:latin typeface="Average"/>
                <a:ea typeface="Average"/>
                <a:cs typeface="Average"/>
                <a:sym typeface="Average"/>
              </a:rPr>
              <a:t>Have your IFQ permit information and the permit holder’s </a:t>
            </a:r>
            <a:r>
              <a:rPr lang="en" sz="1300" u="sng">
                <a:solidFill>
                  <a:schemeClr val="dk1"/>
                </a:solidFill>
                <a:latin typeface="Average"/>
                <a:ea typeface="Average"/>
                <a:cs typeface="Average"/>
                <a:sym typeface="Average"/>
              </a:rPr>
              <a:t>personal</a:t>
            </a:r>
            <a:r>
              <a:rPr lang="en" sz="1300">
                <a:solidFill>
                  <a:schemeClr val="dk1"/>
                </a:solidFill>
                <a:latin typeface="Average"/>
                <a:ea typeface="Average"/>
                <a:cs typeface="Average"/>
                <a:sym typeface="Average"/>
              </a:rPr>
              <a:t> NMFS ID ready to make the landing report. Company NMFS IDs will not work and often on Hired Skipper Permits the company’s NMFS ID is what will be printed on the permit.  </a:t>
            </a:r>
            <a:endParaRPr sz="1300">
              <a:solidFill>
                <a:schemeClr val="dk1"/>
              </a:solidFill>
              <a:latin typeface="Average"/>
              <a:ea typeface="Average"/>
              <a:cs typeface="Average"/>
              <a:sym typeface="Average"/>
            </a:endParaRPr>
          </a:p>
          <a:p>
            <a:pPr indent="0" lvl="0" marL="0" rtl="0" algn="l">
              <a:spcBef>
                <a:spcPts val="0"/>
              </a:spcBef>
              <a:spcAft>
                <a:spcPts val="0"/>
              </a:spcAft>
              <a:buClr>
                <a:schemeClr val="dk1"/>
              </a:buClr>
              <a:buSzPts val="1100"/>
              <a:buFont typeface="Arial"/>
              <a:buNone/>
            </a:pPr>
            <a:r>
              <a:t/>
            </a:r>
            <a:endParaRPr sz="1300">
              <a:solidFill>
                <a:schemeClr val="dk1"/>
              </a:solidFill>
              <a:latin typeface="Average"/>
              <a:ea typeface="Average"/>
              <a:cs typeface="Average"/>
              <a:sym typeface="Average"/>
            </a:endParaRPr>
          </a:p>
          <a:p>
            <a:pPr indent="0" lvl="0" marL="0" rtl="0" algn="l">
              <a:spcBef>
                <a:spcPts val="0"/>
              </a:spcBef>
              <a:spcAft>
                <a:spcPts val="0"/>
              </a:spcAft>
              <a:buClr>
                <a:schemeClr val="dk1"/>
              </a:buClr>
              <a:buSzPts val="1100"/>
              <a:buFont typeface="Arial"/>
              <a:buNone/>
            </a:pPr>
            <a:r>
              <a:rPr lang="en" sz="1200">
                <a:solidFill>
                  <a:schemeClr val="dk1"/>
                </a:solidFill>
                <a:latin typeface="Average"/>
                <a:ea typeface="Average"/>
                <a:cs typeface="Average"/>
                <a:sym typeface="Average"/>
              </a:rPr>
              <a:t>Let’s walk through a consolidated IFQ/CDQ landing report together —-- </a:t>
            </a:r>
            <a:endParaRPr sz="1200">
              <a:solidFill>
                <a:schemeClr val="dk1"/>
              </a:solidFill>
              <a:latin typeface="Average"/>
              <a:ea typeface="Average"/>
              <a:cs typeface="Average"/>
              <a:sym typeface="Average"/>
            </a:endParaRPr>
          </a:p>
          <a:p>
            <a:pPr indent="0" lvl="0" marL="0" rtl="0" algn="l">
              <a:spcBef>
                <a:spcPts val="0"/>
              </a:spcBef>
              <a:spcAft>
                <a:spcPts val="0"/>
              </a:spcAft>
              <a:buClr>
                <a:schemeClr val="dk1"/>
              </a:buClr>
              <a:buSzPts val="1100"/>
              <a:buFont typeface="Arial"/>
              <a:buNone/>
            </a:pPr>
            <a:r>
              <a:rPr lang="en" sz="1200">
                <a:solidFill>
                  <a:schemeClr val="dk1"/>
                </a:solidFill>
                <a:latin typeface="Average"/>
                <a:ea typeface="Average"/>
                <a:cs typeface="Average"/>
                <a:sym typeface="Average"/>
              </a:rPr>
              <a:t>Max out pounds </a:t>
            </a:r>
            <a:endParaRPr sz="1200">
              <a:solidFill>
                <a:schemeClr val="dk1"/>
              </a:solidFill>
              <a:latin typeface="Average"/>
              <a:ea typeface="Average"/>
              <a:cs typeface="Average"/>
              <a:sym typeface="Average"/>
            </a:endParaRPr>
          </a:p>
          <a:p>
            <a:pPr indent="0" lvl="0" marL="0" rtl="0" algn="l">
              <a:spcBef>
                <a:spcPts val="0"/>
              </a:spcBef>
              <a:spcAft>
                <a:spcPts val="0"/>
              </a:spcAft>
              <a:buClr>
                <a:schemeClr val="dk1"/>
              </a:buClr>
              <a:buSzPts val="1100"/>
              <a:buFont typeface="Arial"/>
              <a:buNone/>
            </a:pPr>
            <a:r>
              <a:t/>
            </a:r>
            <a:endParaRPr sz="1200">
              <a:solidFill>
                <a:schemeClr val="dk1"/>
              </a:solidFill>
              <a:latin typeface="Average"/>
              <a:ea typeface="Average"/>
              <a:cs typeface="Average"/>
              <a:sym typeface="Average"/>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6544366ef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6544366ef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300">
                <a:solidFill>
                  <a:schemeClr val="dk1"/>
                </a:solidFill>
                <a:latin typeface="Average"/>
                <a:ea typeface="Average"/>
                <a:cs typeface="Average"/>
                <a:sym typeface="Average"/>
              </a:rPr>
              <a:t>Just to reiterate, </a:t>
            </a:r>
            <a:r>
              <a:rPr lang="en" sz="1300">
                <a:solidFill>
                  <a:schemeClr val="dk1"/>
                </a:solidFill>
                <a:latin typeface="Average"/>
                <a:ea typeface="Average"/>
                <a:cs typeface="Average"/>
                <a:sym typeface="Average"/>
              </a:rPr>
              <a:t>it's</a:t>
            </a:r>
            <a:r>
              <a:rPr lang="en" sz="1300">
                <a:solidFill>
                  <a:schemeClr val="dk1"/>
                </a:solidFill>
                <a:latin typeface="Average"/>
                <a:ea typeface="Average"/>
                <a:cs typeface="Average"/>
                <a:sym typeface="Average"/>
              </a:rPr>
              <a:t> important when</a:t>
            </a:r>
            <a:r>
              <a:rPr lang="en" sz="1300">
                <a:solidFill>
                  <a:schemeClr val="dk1"/>
                </a:solidFill>
                <a:latin typeface="Average"/>
                <a:ea typeface="Average"/>
                <a:cs typeface="Average"/>
                <a:sym typeface="Average"/>
              </a:rPr>
              <a:t> creating a consolidated report to make sure that your production reports reflect the correct weight, or your landing report will be incorrect. If you need to correct production report weights, make sure to edit and transmit them before generating your consolidated report</a:t>
            </a:r>
            <a:endParaRPr sz="600">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64a013358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64a013358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a:t>
            </a:r>
            <a:r>
              <a:rPr lang="en"/>
              <a:t>opening</a:t>
            </a:r>
            <a:r>
              <a:rPr lang="en"/>
              <a:t> the floor to questions. We have </a:t>
            </a:r>
            <a:r>
              <a:rPr lang="en"/>
              <a:t>covered</a:t>
            </a:r>
            <a:r>
              <a:rPr lang="en"/>
              <a:t> a lot of </a:t>
            </a:r>
            <a:r>
              <a:rPr lang="en"/>
              <a:t>ground</a:t>
            </a:r>
            <a:r>
              <a:rPr lang="en"/>
              <a:t> today. Do any of you have any final questions or concerns?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65081b9ce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265081b9cee_0_4: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65081b9ce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I am Sara Villafuerte, a </a:t>
            </a:r>
            <a:r>
              <a:rPr lang="en"/>
              <a:t>contractor</a:t>
            </a:r>
            <a:r>
              <a:rPr lang="en"/>
              <a:t> associated with Wostmann and Associates. I have had the </a:t>
            </a:r>
            <a:r>
              <a:rPr lang="en"/>
              <a:t>privilege</a:t>
            </a:r>
            <a:r>
              <a:rPr lang="en"/>
              <a:t> of supporting NMFS and contributing to the dynamic landscape of ALaska fisheries Today I am excited to share </a:t>
            </a:r>
            <a:r>
              <a:rPr lang="en"/>
              <a:t>insights</a:t>
            </a:r>
            <a:r>
              <a:rPr lang="en"/>
              <a:t> and expertise gained over these 20 plus years as we navigate through the intricacies of seaLandings and </a:t>
            </a:r>
            <a:r>
              <a:rPr lang="en"/>
              <a:t>electronic</a:t>
            </a:r>
            <a:r>
              <a:rPr lang="en"/>
              <a:t> reporting. </a:t>
            </a:r>
            <a:endParaRPr/>
          </a:p>
        </p:txBody>
      </p:sp>
      <p:sp>
        <p:nvSpPr>
          <p:cNvPr id="159" name="Google Shape;159;g265081b9cee_0_31: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a9753e3880_0_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a9753e3880_0_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 - </a:t>
            </a:r>
            <a:r>
              <a:rPr lang="en"/>
              <a:t>Let's</a:t>
            </a:r>
            <a:r>
              <a:rPr lang="en"/>
              <a:t> discuss the ways you can obtain access to the 2024 sealandings release.  </a:t>
            </a:r>
            <a:endParaRPr/>
          </a:p>
          <a:p>
            <a:pPr indent="0" lvl="0" marL="0" rtl="0" algn="l">
              <a:spcBef>
                <a:spcPts val="0"/>
              </a:spcBef>
              <a:spcAft>
                <a:spcPts val="0"/>
              </a:spcAft>
              <a:buNone/>
            </a:pPr>
            <a:r>
              <a:rPr lang="en"/>
              <a:t>The first option is to a</a:t>
            </a:r>
            <a:r>
              <a:rPr lang="en"/>
              <a:t>ccess</a:t>
            </a:r>
            <a:r>
              <a:rPr lang="en"/>
              <a:t> the new sealandings release by downloading it from the eLandings wiki page. This method requires a substantial amount of  bandwidth for a smooth download.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Secondly, y</a:t>
            </a:r>
            <a:r>
              <a:rPr lang="en"/>
              <a:t>ou can conveniently get the sealandings 2024 release by picking up a thumbdrive from the NMFS office in Dutch Harbor. Krista ensures that these are accessible by taping them to the door in case you visit during her absence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Lastly if you prefer a mailed option you can email eLandings staff and request a </a:t>
            </a:r>
            <a:r>
              <a:rPr lang="en"/>
              <a:t>thumb drive</a:t>
            </a:r>
            <a:r>
              <a:rPr lang="en"/>
              <a:t> be sent directly to you.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65081b9ce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65081b9ce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we will review the installation process for seaLandings, we will first show you the step by step process of installing seaLandings from the thumbdrive, then we will demo a live installation of seaLandings from the wiki link. Let’s dive right into the step by step process and make your seaLandings installation a breeze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a9753e3880_0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a9753e3880_0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Sara -Let’s start with some universal reminders: To install seaLandings ensure you have administrator rights on your computer. In the </a:t>
            </a:r>
            <a:r>
              <a:rPr lang="en">
                <a:solidFill>
                  <a:schemeClr val="dk1"/>
                </a:solidFill>
              </a:rPr>
              <a:t>absence</a:t>
            </a:r>
            <a:r>
              <a:rPr lang="en">
                <a:solidFill>
                  <a:schemeClr val="dk1"/>
                </a:solidFill>
              </a:rPr>
              <a:t> of </a:t>
            </a:r>
            <a:r>
              <a:rPr lang="en">
                <a:solidFill>
                  <a:schemeClr val="dk1"/>
                </a:solidFill>
              </a:rPr>
              <a:t>administrator </a:t>
            </a:r>
            <a:r>
              <a:rPr lang="en">
                <a:solidFill>
                  <a:schemeClr val="dk1"/>
                </a:solidFill>
              </a:rPr>
              <a:t>rights, contact your IT department for assistance. </a:t>
            </a:r>
            <a:endParaRPr>
              <a:solidFill>
                <a:schemeClr val="dk1"/>
              </a:solidFill>
            </a:endParaRPr>
          </a:p>
          <a:p>
            <a:pPr indent="0" lvl="0" marL="0" rtl="0" algn="l">
              <a:spcBef>
                <a:spcPts val="0"/>
              </a:spcBef>
              <a:spcAft>
                <a:spcPts val="0"/>
              </a:spcAft>
              <a:buNone/>
            </a:pPr>
            <a:r>
              <a:rPr lang="en">
                <a:solidFill>
                  <a:schemeClr val="dk1"/>
                </a:solidFill>
              </a:rPr>
              <a:t>If your IT manager is installing sealandings remotely, please provide them with your user ID and password in order to complete the full installation. If you are unsure of your password, you can try logging into eLandings online at elandings.alaska.gov and using your known credentials to log in. </a:t>
            </a:r>
            <a:endParaRPr>
              <a:solidFill>
                <a:schemeClr val="dk1"/>
              </a:solidFill>
            </a:endParaRPr>
          </a:p>
          <a:p>
            <a:pPr indent="0" lvl="0" marL="0" rtl="0" algn="l">
              <a:spcBef>
                <a:spcPts val="0"/>
              </a:spcBef>
              <a:spcAft>
                <a:spcPts val="0"/>
              </a:spcAft>
              <a:buNone/>
            </a:pPr>
            <a:r>
              <a:rPr lang="en">
                <a:solidFill>
                  <a:schemeClr val="dk1"/>
                </a:solidFill>
              </a:rPr>
              <a:t>Sealandings requires a 64 bit computer for installation and optimal performance. Ensure your system meets this requirement </a:t>
            </a:r>
            <a:r>
              <a:rPr lang="en">
                <a:solidFill>
                  <a:schemeClr val="dk1"/>
                </a:solidFill>
              </a:rPr>
              <a:t>before</a:t>
            </a:r>
            <a:r>
              <a:rPr lang="en">
                <a:solidFill>
                  <a:schemeClr val="dk1"/>
                </a:solidFill>
              </a:rPr>
              <a:t> proceeding.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a9753e3880_0_6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a9753e3880_0_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For </a:t>
            </a:r>
            <a:r>
              <a:rPr lang="en">
                <a:solidFill>
                  <a:schemeClr val="dk1"/>
                </a:solidFill>
              </a:rPr>
              <a:t>assistance</a:t>
            </a:r>
            <a:r>
              <a:rPr lang="en">
                <a:solidFill>
                  <a:schemeClr val="dk1"/>
                </a:solidFill>
              </a:rPr>
              <a:t> with seaLandings installation or support questions </a:t>
            </a:r>
            <a:r>
              <a:rPr lang="en">
                <a:solidFill>
                  <a:schemeClr val="dk1"/>
                </a:solidFill>
              </a:rPr>
              <a:t>throughout</a:t>
            </a:r>
            <a:r>
              <a:rPr lang="en">
                <a:solidFill>
                  <a:schemeClr val="dk1"/>
                </a:solidFill>
              </a:rPr>
              <a:t> the year </a:t>
            </a:r>
            <a:r>
              <a:rPr lang="en">
                <a:solidFill>
                  <a:schemeClr val="dk1"/>
                </a:solidFill>
              </a:rPr>
              <a:t>don't</a:t>
            </a:r>
            <a:r>
              <a:rPr lang="en">
                <a:solidFill>
                  <a:schemeClr val="dk1"/>
                </a:solidFill>
              </a:rPr>
              <a:t> </a:t>
            </a:r>
            <a:r>
              <a:rPr lang="en">
                <a:solidFill>
                  <a:schemeClr val="dk1"/>
                </a:solidFill>
              </a:rPr>
              <a:t>hesitate</a:t>
            </a:r>
            <a:r>
              <a:rPr lang="en">
                <a:solidFill>
                  <a:schemeClr val="dk1"/>
                </a:solidFill>
              </a:rPr>
              <a:t> to reach out to us directly. </a:t>
            </a:r>
            <a:r>
              <a:rPr lang="en">
                <a:solidFill>
                  <a:schemeClr val="dk1"/>
                </a:solidFill>
              </a:rPr>
              <a:t>We're</a:t>
            </a:r>
            <a:r>
              <a:rPr lang="en">
                <a:solidFill>
                  <a:schemeClr val="dk1"/>
                </a:solidFill>
              </a:rPr>
              <a:t> here to help and ensure a smooth experience.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p:cSld name="Slide #8">
    <p:spTree>
      <p:nvGrpSpPr>
        <p:cNvPr id="55" name="Shape 55"/>
        <p:cNvGrpSpPr/>
        <p:nvPr/>
      </p:nvGrpSpPr>
      <p:grpSpPr>
        <a:xfrm>
          <a:off x="0" y="0"/>
          <a:ext cx="0" cy="0"/>
          <a:chOff x="0" y="0"/>
          <a:chExt cx="0" cy="0"/>
        </a:xfrm>
      </p:grpSpPr>
      <p:sp>
        <p:nvSpPr>
          <p:cNvPr id="56" name="Google Shape;56;p13"/>
          <p:cNvSpPr/>
          <p:nvPr>
            <p:ph idx="2" type="pic"/>
          </p:nvPr>
        </p:nvSpPr>
        <p:spPr>
          <a:xfrm>
            <a:off x="4917545" y="628650"/>
            <a:ext cx="3557100" cy="4515000"/>
          </a:xfrm>
          <a:prstGeom prst="rect">
            <a:avLst/>
          </a:prstGeom>
          <a:noFill/>
          <a:ln>
            <a:noFill/>
          </a:ln>
        </p:spPr>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p:cSld name="Slide #6">
    <p:spTree>
      <p:nvGrpSpPr>
        <p:cNvPr id="57" name="Shape 57"/>
        <p:cNvGrpSpPr/>
        <p:nvPr/>
      </p:nvGrpSpPr>
      <p:grpSpPr>
        <a:xfrm>
          <a:off x="0" y="0"/>
          <a:ext cx="0" cy="0"/>
          <a:chOff x="0" y="0"/>
          <a:chExt cx="0" cy="0"/>
        </a:xfrm>
      </p:grpSpPr>
      <p:sp>
        <p:nvSpPr>
          <p:cNvPr id="58" name="Google Shape;58;p14"/>
          <p:cNvSpPr/>
          <p:nvPr>
            <p:ph idx="2" type="pic"/>
          </p:nvPr>
        </p:nvSpPr>
        <p:spPr>
          <a:xfrm>
            <a:off x="0" y="3196713"/>
            <a:ext cx="2188800" cy="1946700"/>
          </a:xfrm>
          <a:prstGeom prst="rect">
            <a:avLst/>
          </a:prstGeom>
          <a:noFill/>
          <a:ln>
            <a:noFill/>
          </a:ln>
        </p:spPr>
      </p:sp>
      <p:sp>
        <p:nvSpPr>
          <p:cNvPr id="59" name="Google Shape;59;p14"/>
          <p:cNvSpPr/>
          <p:nvPr>
            <p:ph idx="3" type="pic"/>
          </p:nvPr>
        </p:nvSpPr>
        <p:spPr>
          <a:xfrm>
            <a:off x="2188703" y="3196713"/>
            <a:ext cx="2188800" cy="1946700"/>
          </a:xfrm>
          <a:prstGeom prst="rect">
            <a:avLst/>
          </a:prstGeom>
          <a:noFill/>
          <a:ln>
            <a:noFill/>
          </a:ln>
        </p:spPr>
      </p:sp>
      <p:sp>
        <p:nvSpPr>
          <p:cNvPr id="60" name="Google Shape;60;p14"/>
          <p:cNvSpPr/>
          <p:nvPr>
            <p:ph idx="4" type="pic"/>
          </p:nvPr>
        </p:nvSpPr>
        <p:spPr>
          <a:xfrm>
            <a:off x="4377406" y="3196713"/>
            <a:ext cx="2188800" cy="1946700"/>
          </a:xfrm>
          <a:prstGeom prst="rect">
            <a:avLst/>
          </a:prstGeom>
          <a:noFill/>
          <a:ln>
            <a:noFill/>
          </a:ln>
        </p:spPr>
      </p:sp>
      <p:sp>
        <p:nvSpPr>
          <p:cNvPr id="61" name="Google Shape;61;p14"/>
          <p:cNvSpPr/>
          <p:nvPr>
            <p:ph idx="5" type="pic"/>
          </p:nvPr>
        </p:nvSpPr>
        <p:spPr>
          <a:xfrm>
            <a:off x="6566109" y="3196713"/>
            <a:ext cx="2188800" cy="1946700"/>
          </a:xfrm>
          <a:prstGeom prst="rect">
            <a:avLst/>
          </a:prstGeom>
          <a:noFill/>
          <a:ln>
            <a:noFill/>
          </a:ln>
        </p:spPr>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11.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9.png"/><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hyperlink" Target="mailto:eLandings@alaska.gov"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1.jpg"/><Relationship Id="rId4" Type="http://schemas.openxmlformats.org/officeDocument/2006/relationships/image" Target="../media/image24.jpg"/><Relationship Id="rId5"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www.touchngo.com/lglcntr/akstats/statutes/title16/chapter05/section690.htm" TargetMode="External"/><Relationship Id="rId4" Type="http://schemas.openxmlformats.org/officeDocument/2006/relationships/hyperlink" Target="http://www.touchngo.com/lglcntr/akstats/aac/title05/chapter039/section130.htm" TargetMode="External"/><Relationship Id="rId5" Type="http://schemas.openxmlformats.org/officeDocument/2006/relationships/hyperlink" Target="http://www.touchngo.com/lglcntr/akstats/statutes/title16/chapter05/section690.htm" TargetMode="External"/><Relationship Id="rId6" Type="http://schemas.openxmlformats.org/officeDocument/2006/relationships/hyperlink" Target="http://www.touchngo.com/lglcntr/akstats/aac/title05/chapter039/section130.ht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 Id="rId3" Type="http://schemas.openxmlformats.org/officeDocument/2006/relationships/image" Target="../media/image2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1.jpg"/><Relationship Id="rId4" Type="http://schemas.openxmlformats.org/officeDocument/2006/relationships/image" Target="../media/image24.jpg"/><Relationship Id="rId5"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1.jpg"/><Relationship Id="rId4" Type="http://schemas.openxmlformats.org/officeDocument/2006/relationships/image" Target="../media/image24.jpg"/><Relationship Id="rId5"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mailto:eLandings@alaska.gov"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gif"/><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ctrTitle"/>
          </p:nvPr>
        </p:nvSpPr>
        <p:spPr>
          <a:xfrm>
            <a:off x="824000" y="432000"/>
            <a:ext cx="7648800" cy="1999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seaLandings Daily Trip Report Logbook</a:t>
            </a:r>
            <a:endParaRPr/>
          </a:p>
        </p:txBody>
      </p:sp>
      <p:sp>
        <p:nvSpPr>
          <p:cNvPr id="67" name="Google Shape;67;p15"/>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January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Preparing for Installation</a:t>
            </a:r>
            <a:endParaRPr/>
          </a:p>
        </p:txBody>
      </p:sp>
      <p:sp>
        <p:nvSpPr>
          <p:cNvPr id="220" name="Google Shape;220;p24"/>
          <p:cNvSpPr txBox="1"/>
          <p:nvPr>
            <p:ph idx="1" type="body"/>
          </p:nvPr>
        </p:nvSpPr>
        <p:spPr>
          <a:xfrm>
            <a:off x="108525" y="1400463"/>
            <a:ext cx="5004900" cy="15786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a:t>Full d</a:t>
            </a:r>
            <a:r>
              <a:rPr lang="en"/>
              <a:t>emonstration</a:t>
            </a:r>
            <a:r>
              <a:rPr lang="en"/>
              <a:t> of an installation using a thumb drive with a computer running 2023 seaLandings</a:t>
            </a:r>
            <a:endParaRPr/>
          </a:p>
          <a:p>
            <a:pPr indent="0" lvl="0" marL="0" rtl="0" algn="l">
              <a:spcBef>
                <a:spcPts val="1200"/>
              </a:spcBef>
              <a:spcAft>
                <a:spcPts val="1200"/>
              </a:spcAft>
              <a:buNone/>
            </a:pPr>
            <a:r>
              <a:rPr lang="en"/>
              <a:t>The installation process looks the same for everyone! Old and new Users! </a:t>
            </a:r>
            <a:endParaRPr/>
          </a:p>
        </p:txBody>
      </p:sp>
      <p:pic>
        <p:nvPicPr>
          <p:cNvPr id="221" name="Google Shape;221;p24"/>
          <p:cNvPicPr preferRelativeResize="0"/>
          <p:nvPr/>
        </p:nvPicPr>
        <p:blipFill>
          <a:blip r:embed="rId3">
            <a:alphaModFix/>
          </a:blip>
          <a:stretch>
            <a:fillRect/>
          </a:stretch>
        </p:blipFill>
        <p:spPr>
          <a:xfrm>
            <a:off x="5025813" y="1017713"/>
            <a:ext cx="3806486" cy="2920425"/>
          </a:xfrm>
          <a:prstGeom prst="rect">
            <a:avLst/>
          </a:prstGeom>
          <a:noFill/>
          <a:ln>
            <a:noFill/>
          </a:ln>
        </p:spPr>
      </p:pic>
      <p:pic>
        <p:nvPicPr>
          <p:cNvPr id="222" name="Google Shape;222;p24"/>
          <p:cNvPicPr preferRelativeResize="0"/>
          <p:nvPr/>
        </p:nvPicPr>
        <p:blipFill rotWithShape="1">
          <a:blip r:embed="rId4">
            <a:alphaModFix/>
          </a:blip>
          <a:srcRect b="0" l="0" r="0" t="81247"/>
          <a:stretch/>
        </p:blipFill>
        <p:spPr>
          <a:xfrm>
            <a:off x="0" y="4098925"/>
            <a:ext cx="9144000" cy="803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5"/>
          <p:cNvSpPr txBox="1"/>
          <p:nvPr>
            <p:ph type="title"/>
          </p:nvPr>
        </p:nvSpPr>
        <p:spPr>
          <a:xfrm>
            <a:off x="5894200" y="402250"/>
            <a:ext cx="3654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Installation Process </a:t>
            </a:r>
            <a:endParaRPr/>
          </a:p>
        </p:txBody>
      </p:sp>
      <p:pic>
        <p:nvPicPr>
          <p:cNvPr id="228" name="Google Shape;228;p25"/>
          <p:cNvPicPr preferRelativeResize="0"/>
          <p:nvPr/>
        </p:nvPicPr>
        <p:blipFill rotWithShape="1">
          <a:blip r:embed="rId3">
            <a:alphaModFix/>
          </a:blip>
          <a:srcRect b="0" l="0" r="0" t="81247"/>
          <a:stretch/>
        </p:blipFill>
        <p:spPr>
          <a:xfrm>
            <a:off x="0" y="4098925"/>
            <a:ext cx="9144000" cy="803800"/>
          </a:xfrm>
          <a:prstGeom prst="rect">
            <a:avLst/>
          </a:prstGeom>
          <a:noFill/>
          <a:ln>
            <a:noFill/>
          </a:ln>
        </p:spPr>
      </p:pic>
      <p:pic>
        <p:nvPicPr>
          <p:cNvPr id="229" name="Google Shape;229;p25"/>
          <p:cNvPicPr preferRelativeResize="0"/>
          <p:nvPr/>
        </p:nvPicPr>
        <p:blipFill>
          <a:blip r:embed="rId4">
            <a:alphaModFix/>
          </a:blip>
          <a:stretch>
            <a:fillRect/>
          </a:stretch>
        </p:blipFill>
        <p:spPr>
          <a:xfrm>
            <a:off x="131000" y="180799"/>
            <a:ext cx="5925525" cy="48600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6"/>
          <p:cNvSpPr txBox="1"/>
          <p:nvPr>
            <p:ph type="title"/>
          </p:nvPr>
        </p:nvSpPr>
        <p:spPr>
          <a:xfrm>
            <a:off x="4824850" y="273925"/>
            <a:ext cx="50019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Installation Process </a:t>
            </a:r>
            <a:endParaRPr/>
          </a:p>
        </p:txBody>
      </p:sp>
      <p:pic>
        <p:nvPicPr>
          <p:cNvPr id="235" name="Google Shape;235;p26"/>
          <p:cNvPicPr preferRelativeResize="0"/>
          <p:nvPr/>
        </p:nvPicPr>
        <p:blipFill rotWithShape="1">
          <a:blip r:embed="rId3">
            <a:alphaModFix/>
          </a:blip>
          <a:srcRect b="0" l="0" r="0" t="81247"/>
          <a:stretch/>
        </p:blipFill>
        <p:spPr>
          <a:xfrm>
            <a:off x="0" y="4098925"/>
            <a:ext cx="9144000" cy="803800"/>
          </a:xfrm>
          <a:prstGeom prst="rect">
            <a:avLst/>
          </a:prstGeom>
          <a:noFill/>
          <a:ln>
            <a:noFill/>
          </a:ln>
        </p:spPr>
      </p:pic>
      <p:pic>
        <p:nvPicPr>
          <p:cNvPr id="236" name="Google Shape;236;p26"/>
          <p:cNvPicPr preferRelativeResize="0"/>
          <p:nvPr/>
        </p:nvPicPr>
        <p:blipFill>
          <a:blip r:embed="rId4">
            <a:alphaModFix/>
          </a:blip>
          <a:stretch>
            <a:fillRect/>
          </a:stretch>
        </p:blipFill>
        <p:spPr>
          <a:xfrm>
            <a:off x="77550" y="400200"/>
            <a:ext cx="4792438" cy="2776399"/>
          </a:xfrm>
          <a:prstGeom prst="rect">
            <a:avLst/>
          </a:prstGeom>
          <a:noFill/>
          <a:ln>
            <a:noFill/>
          </a:ln>
        </p:spPr>
      </p:pic>
      <p:pic>
        <p:nvPicPr>
          <p:cNvPr id="237" name="Google Shape;237;p26"/>
          <p:cNvPicPr preferRelativeResize="0"/>
          <p:nvPr/>
        </p:nvPicPr>
        <p:blipFill>
          <a:blip r:embed="rId5">
            <a:alphaModFix/>
          </a:blip>
          <a:stretch>
            <a:fillRect/>
          </a:stretch>
        </p:blipFill>
        <p:spPr>
          <a:xfrm>
            <a:off x="2498782" y="1063200"/>
            <a:ext cx="6441399" cy="3731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7"/>
          <p:cNvSpPr txBox="1"/>
          <p:nvPr>
            <p:ph type="title"/>
          </p:nvPr>
        </p:nvSpPr>
        <p:spPr>
          <a:xfrm>
            <a:off x="4632350" y="445025"/>
            <a:ext cx="4200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Installation Process </a:t>
            </a:r>
            <a:endParaRPr/>
          </a:p>
        </p:txBody>
      </p:sp>
      <p:pic>
        <p:nvPicPr>
          <p:cNvPr id="243" name="Google Shape;243;p27"/>
          <p:cNvPicPr preferRelativeResize="0"/>
          <p:nvPr/>
        </p:nvPicPr>
        <p:blipFill rotWithShape="1">
          <a:blip r:embed="rId3">
            <a:alphaModFix/>
          </a:blip>
          <a:srcRect b="0" l="0" r="0" t="81247"/>
          <a:stretch/>
        </p:blipFill>
        <p:spPr>
          <a:xfrm>
            <a:off x="0" y="4098925"/>
            <a:ext cx="9144000" cy="803800"/>
          </a:xfrm>
          <a:prstGeom prst="rect">
            <a:avLst/>
          </a:prstGeom>
          <a:noFill/>
          <a:ln>
            <a:noFill/>
          </a:ln>
        </p:spPr>
      </p:pic>
      <p:pic>
        <p:nvPicPr>
          <p:cNvPr id="244" name="Google Shape;244;p27"/>
          <p:cNvPicPr preferRelativeResize="0"/>
          <p:nvPr/>
        </p:nvPicPr>
        <p:blipFill>
          <a:blip r:embed="rId4">
            <a:alphaModFix/>
          </a:blip>
          <a:stretch>
            <a:fillRect/>
          </a:stretch>
        </p:blipFill>
        <p:spPr>
          <a:xfrm>
            <a:off x="419750" y="916425"/>
            <a:ext cx="6880900" cy="39862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8"/>
          <p:cNvSpPr txBox="1"/>
          <p:nvPr>
            <p:ph type="title"/>
          </p:nvPr>
        </p:nvSpPr>
        <p:spPr>
          <a:xfrm>
            <a:off x="3322875" y="401450"/>
            <a:ext cx="50019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Installation Process </a:t>
            </a:r>
            <a:endParaRPr/>
          </a:p>
        </p:txBody>
      </p:sp>
      <p:pic>
        <p:nvPicPr>
          <p:cNvPr id="250" name="Google Shape;250;p28"/>
          <p:cNvPicPr preferRelativeResize="0"/>
          <p:nvPr/>
        </p:nvPicPr>
        <p:blipFill rotWithShape="1">
          <a:blip r:embed="rId3">
            <a:alphaModFix/>
          </a:blip>
          <a:srcRect b="0" l="0" r="0" t="81247"/>
          <a:stretch/>
        </p:blipFill>
        <p:spPr>
          <a:xfrm>
            <a:off x="0" y="4098925"/>
            <a:ext cx="9144000" cy="803800"/>
          </a:xfrm>
          <a:prstGeom prst="rect">
            <a:avLst/>
          </a:prstGeom>
          <a:noFill/>
          <a:ln>
            <a:noFill/>
          </a:ln>
        </p:spPr>
      </p:pic>
      <p:pic>
        <p:nvPicPr>
          <p:cNvPr id="251" name="Google Shape;251;p28"/>
          <p:cNvPicPr preferRelativeResize="0"/>
          <p:nvPr/>
        </p:nvPicPr>
        <p:blipFill>
          <a:blip r:embed="rId4">
            <a:alphaModFix/>
          </a:blip>
          <a:stretch>
            <a:fillRect/>
          </a:stretch>
        </p:blipFill>
        <p:spPr>
          <a:xfrm>
            <a:off x="152400" y="152400"/>
            <a:ext cx="3038475" cy="3581400"/>
          </a:xfrm>
          <a:prstGeom prst="rect">
            <a:avLst/>
          </a:prstGeom>
          <a:noFill/>
          <a:ln>
            <a:noFill/>
          </a:ln>
        </p:spPr>
      </p:pic>
      <p:pic>
        <p:nvPicPr>
          <p:cNvPr id="252" name="Google Shape;252;p28"/>
          <p:cNvPicPr preferRelativeResize="0"/>
          <p:nvPr/>
        </p:nvPicPr>
        <p:blipFill>
          <a:blip r:embed="rId5">
            <a:alphaModFix/>
          </a:blip>
          <a:stretch>
            <a:fillRect/>
          </a:stretch>
        </p:blipFill>
        <p:spPr>
          <a:xfrm>
            <a:off x="3589225" y="1544400"/>
            <a:ext cx="4961054" cy="2947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9"/>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pic>
        <p:nvPicPr>
          <p:cNvPr id="258" name="Google Shape;258;p29"/>
          <p:cNvPicPr preferRelativeResize="0"/>
          <p:nvPr/>
        </p:nvPicPr>
        <p:blipFill>
          <a:blip r:embed="rId3">
            <a:alphaModFix/>
          </a:blip>
          <a:stretch>
            <a:fillRect/>
          </a:stretch>
        </p:blipFill>
        <p:spPr>
          <a:xfrm>
            <a:off x="0" y="285750"/>
            <a:ext cx="9143999" cy="45719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Register a Logbook Profile for a New DTR Logbook</a:t>
            </a:r>
            <a:endParaRPr/>
          </a:p>
        </p:txBody>
      </p:sp>
      <p:sp>
        <p:nvSpPr>
          <p:cNvPr id="264" name="Google Shape;264;p30"/>
          <p:cNvSpPr txBox="1"/>
          <p:nvPr>
            <p:ph idx="4294967295" type="subTitle"/>
          </p:nvPr>
        </p:nvSpPr>
        <p:spPr>
          <a:xfrm>
            <a:off x="551625" y="1017725"/>
            <a:ext cx="6807600" cy="134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Logbook Wizard will prompt you to register for the 2023 year</a:t>
            </a:r>
            <a:endParaRPr/>
          </a:p>
        </p:txBody>
      </p:sp>
      <p:pic>
        <p:nvPicPr>
          <p:cNvPr id="265" name="Google Shape;265;p30"/>
          <p:cNvPicPr preferRelativeResize="0"/>
          <p:nvPr/>
        </p:nvPicPr>
        <p:blipFill>
          <a:blip r:embed="rId3">
            <a:alphaModFix/>
          </a:blip>
          <a:stretch>
            <a:fillRect/>
          </a:stretch>
        </p:blipFill>
        <p:spPr>
          <a:xfrm>
            <a:off x="551613" y="1616400"/>
            <a:ext cx="8151975" cy="2768025"/>
          </a:xfrm>
          <a:prstGeom prst="rect">
            <a:avLst/>
          </a:prstGeom>
          <a:noFill/>
          <a:ln>
            <a:noFill/>
          </a:ln>
        </p:spPr>
      </p:pic>
      <p:sp>
        <p:nvSpPr>
          <p:cNvPr id="266" name="Google Shape;266;p30"/>
          <p:cNvSpPr txBox="1"/>
          <p:nvPr/>
        </p:nvSpPr>
        <p:spPr>
          <a:xfrm>
            <a:off x="921775" y="4570325"/>
            <a:ext cx="7153800" cy="44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chemeClr val="dk1"/>
                </a:solidFill>
                <a:latin typeface="Roboto"/>
                <a:ea typeface="Roboto"/>
                <a:cs typeface="Roboto"/>
                <a:sym typeface="Roboto"/>
              </a:rPr>
              <a:t>If you have already been using a Daily Trip Report Logbook, you won’t need to register a new logbook. Close this window! </a:t>
            </a:r>
            <a:endParaRPr i="1">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600"/>
              <a:t>Logbook Profile Gear Information</a:t>
            </a:r>
            <a:endParaRPr b="1" sz="2600"/>
          </a:p>
        </p:txBody>
      </p:sp>
      <p:pic>
        <p:nvPicPr>
          <p:cNvPr id="272" name="Google Shape;272;p31"/>
          <p:cNvPicPr preferRelativeResize="0"/>
          <p:nvPr/>
        </p:nvPicPr>
        <p:blipFill>
          <a:blip r:embed="rId3">
            <a:alphaModFix/>
          </a:blip>
          <a:stretch>
            <a:fillRect/>
          </a:stretch>
        </p:blipFill>
        <p:spPr>
          <a:xfrm>
            <a:off x="251825" y="585900"/>
            <a:ext cx="6216001" cy="3235225"/>
          </a:xfrm>
          <a:prstGeom prst="rect">
            <a:avLst/>
          </a:prstGeom>
          <a:noFill/>
          <a:ln>
            <a:noFill/>
          </a:ln>
        </p:spPr>
      </p:pic>
      <p:sp>
        <p:nvSpPr>
          <p:cNvPr id="273" name="Google Shape;273;p31"/>
          <p:cNvSpPr txBox="1"/>
          <p:nvPr/>
        </p:nvSpPr>
        <p:spPr>
          <a:xfrm>
            <a:off x="6824500" y="346475"/>
            <a:ext cx="1860600" cy="42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Average"/>
                <a:ea typeface="Average"/>
                <a:cs typeface="Average"/>
                <a:sym typeface="Average"/>
              </a:rPr>
              <a:t>Add your first gear profile! </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rPr lang="en" sz="1800">
                <a:solidFill>
                  <a:schemeClr val="accent3"/>
                </a:solidFill>
                <a:latin typeface="Average"/>
                <a:ea typeface="Average"/>
                <a:cs typeface="Average"/>
                <a:sym typeface="Average"/>
              </a:rPr>
              <a:t>You can always add more profiles later. </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rPr lang="en" sz="1800">
                <a:solidFill>
                  <a:schemeClr val="accent3"/>
                </a:solidFill>
                <a:latin typeface="Average"/>
                <a:ea typeface="Average"/>
                <a:cs typeface="Average"/>
                <a:sym typeface="Average"/>
              </a:rPr>
              <a:t>Established Users do not need to add a gear profile each year. Gear Profiles roll over between years</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sz="2600"/>
              <a:t>Trip A</a:t>
            </a:r>
            <a:endParaRPr/>
          </a:p>
        </p:txBody>
      </p:sp>
      <p:pic>
        <p:nvPicPr>
          <p:cNvPr id="279" name="Google Shape;279;p32"/>
          <p:cNvPicPr preferRelativeResize="0"/>
          <p:nvPr/>
        </p:nvPicPr>
        <p:blipFill rotWithShape="1">
          <a:blip r:embed="rId3">
            <a:alphaModFix/>
          </a:blip>
          <a:srcRect b="21179" l="0" r="0" t="0"/>
          <a:stretch/>
        </p:blipFill>
        <p:spPr>
          <a:xfrm>
            <a:off x="1572600" y="193050"/>
            <a:ext cx="5998799" cy="47573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3"/>
          <p:cNvSpPr txBox="1"/>
          <p:nvPr>
            <p:ph type="title"/>
          </p:nvPr>
        </p:nvSpPr>
        <p:spPr>
          <a:xfrm>
            <a:off x="1388625" y="772725"/>
            <a:ext cx="6366900" cy="461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2600"/>
              <a:t>Inactive or Active?</a:t>
            </a:r>
            <a:endParaRPr sz="2600"/>
          </a:p>
        </p:txBody>
      </p:sp>
      <p:pic>
        <p:nvPicPr>
          <p:cNvPr id="285" name="Google Shape;285;p33"/>
          <p:cNvPicPr preferRelativeResize="0"/>
          <p:nvPr/>
        </p:nvPicPr>
        <p:blipFill>
          <a:blip r:embed="rId3">
            <a:alphaModFix/>
          </a:blip>
          <a:stretch>
            <a:fillRect/>
          </a:stretch>
        </p:blipFill>
        <p:spPr>
          <a:xfrm>
            <a:off x="919600" y="1234125"/>
            <a:ext cx="7304950" cy="3461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p:nvPr/>
        </p:nvSpPr>
        <p:spPr>
          <a:xfrm>
            <a:off x="4735465" y="0"/>
            <a:ext cx="4408500" cy="5143500"/>
          </a:xfrm>
          <a:prstGeom prst="rect">
            <a:avLst/>
          </a:prstGeom>
          <a:solidFill>
            <a:schemeClr val="dk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grpSp>
        <p:nvGrpSpPr>
          <p:cNvPr id="73" name="Google Shape;73;p16"/>
          <p:cNvGrpSpPr/>
          <p:nvPr/>
        </p:nvGrpSpPr>
        <p:grpSpPr>
          <a:xfrm>
            <a:off x="250678" y="255126"/>
            <a:ext cx="701771" cy="142947"/>
            <a:chOff x="-228876" y="-2847702"/>
            <a:chExt cx="2758535" cy="561900"/>
          </a:xfrm>
        </p:grpSpPr>
        <p:sp>
          <p:nvSpPr>
            <p:cNvPr id="74" name="Google Shape;74;p16"/>
            <p:cNvSpPr/>
            <p:nvPr/>
          </p:nvSpPr>
          <p:spPr>
            <a:xfrm>
              <a:off x="-228876" y="-2847702"/>
              <a:ext cx="561900" cy="561900"/>
            </a:xfrm>
            <a:prstGeom prst="rect">
              <a:avLst/>
            </a:prstGeom>
            <a:noFill/>
            <a:ln cap="flat" cmpd="sng" w="127000">
              <a:solidFill>
                <a:schemeClr val="accent1">
                  <a:alpha val="60000"/>
                </a:schemeClr>
              </a:solidFill>
              <a:prstDash val="solid"/>
              <a:miter lim="800000"/>
              <a:headEnd len="sm" w="sm" type="none"/>
              <a:tailEnd len="sm" w="sm" type="none"/>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75" name="Google Shape;75;p16"/>
            <p:cNvSpPr/>
            <p:nvPr/>
          </p:nvSpPr>
          <p:spPr>
            <a:xfrm>
              <a:off x="869442" y="-2847702"/>
              <a:ext cx="561900" cy="561900"/>
            </a:xfrm>
            <a:prstGeom prst="rect">
              <a:avLst/>
            </a:prstGeom>
            <a:noFill/>
            <a:ln cap="flat" cmpd="sng" w="127000">
              <a:solidFill>
                <a:schemeClr val="accent1">
                  <a:alpha val="40000"/>
                </a:schemeClr>
              </a:solidFill>
              <a:prstDash val="solid"/>
              <a:miter lim="800000"/>
              <a:headEnd len="sm" w="sm" type="none"/>
              <a:tailEnd len="sm" w="sm" type="none"/>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76" name="Google Shape;76;p16"/>
            <p:cNvSpPr/>
            <p:nvPr/>
          </p:nvSpPr>
          <p:spPr>
            <a:xfrm>
              <a:off x="1967759" y="-2847702"/>
              <a:ext cx="561900" cy="561900"/>
            </a:xfrm>
            <a:prstGeom prst="rect">
              <a:avLst/>
            </a:prstGeom>
            <a:noFill/>
            <a:ln cap="flat" cmpd="sng" w="127000">
              <a:solidFill>
                <a:schemeClr val="accent1">
                  <a:alpha val="20000"/>
                </a:schemeClr>
              </a:solidFill>
              <a:prstDash val="solid"/>
              <a:miter lim="800000"/>
              <a:headEnd len="sm" w="sm" type="none"/>
              <a:tailEnd len="sm" w="sm" type="none"/>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grpSp>
      <p:sp>
        <p:nvSpPr>
          <p:cNvPr id="77" name="Google Shape;77;p16"/>
          <p:cNvSpPr txBox="1"/>
          <p:nvPr/>
        </p:nvSpPr>
        <p:spPr>
          <a:xfrm>
            <a:off x="299803" y="642412"/>
            <a:ext cx="3059700" cy="188700"/>
          </a:xfrm>
          <a:prstGeom prst="rect">
            <a:avLst/>
          </a:prstGeom>
          <a:noFill/>
          <a:ln>
            <a:noFill/>
          </a:ln>
        </p:spPr>
        <p:txBody>
          <a:bodyPr anchorCtr="0" anchor="t" bIns="17150" lIns="34300" spcFirstLastPara="1" rIns="34300" wrap="square" tIns="17150">
            <a:spAutoFit/>
          </a:bodyPr>
          <a:lstStyle/>
          <a:p>
            <a:pPr indent="0" lvl="0" marL="0" marR="0" rtl="0" algn="l">
              <a:lnSpc>
                <a:spcPct val="140000"/>
              </a:lnSpc>
              <a:spcBef>
                <a:spcPts val="0"/>
              </a:spcBef>
              <a:spcAft>
                <a:spcPts val="0"/>
              </a:spcAft>
              <a:buNone/>
            </a:pPr>
            <a:r>
              <a:rPr lang="en" sz="1000">
                <a:solidFill>
                  <a:srgbClr val="BFBFBF"/>
                </a:solidFill>
                <a:latin typeface="Poppins SemiBold"/>
                <a:ea typeface="Poppins SemiBold"/>
                <a:cs typeface="Poppins SemiBold"/>
                <a:sym typeface="Poppins SemiBold"/>
              </a:rPr>
              <a:t>seaLandings 2024 Training</a:t>
            </a:r>
            <a:endParaRPr sz="500"/>
          </a:p>
        </p:txBody>
      </p:sp>
      <p:sp>
        <p:nvSpPr>
          <p:cNvPr id="78" name="Google Shape;78;p16"/>
          <p:cNvSpPr/>
          <p:nvPr/>
        </p:nvSpPr>
        <p:spPr>
          <a:xfrm flipH="1">
            <a:off x="4355664" y="199648"/>
            <a:ext cx="4616100" cy="655800"/>
          </a:xfrm>
          <a:prstGeom prst="roundRect">
            <a:avLst>
              <a:gd fmla="val 50000" name="adj"/>
            </a:avLst>
          </a:prstGeom>
          <a:solidFill>
            <a:schemeClr val="lt1"/>
          </a:solidFill>
          <a:ln>
            <a:noFill/>
          </a:ln>
          <a:effectLst>
            <a:outerShdw blurRad="520700" sx="102000" rotWithShape="0" algn="ctr" sy="102000">
              <a:srgbClr val="000000">
                <a:alpha val="17650"/>
              </a:srgbClr>
            </a:outerShdw>
          </a:effectLst>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79" name="Google Shape;79;p16"/>
          <p:cNvSpPr txBox="1"/>
          <p:nvPr/>
        </p:nvSpPr>
        <p:spPr>
          <a:xfrm>
            <a:off x="5975860" y="214648"/>
            <a:ext cx="2996100" cy="625800"/>
          </a:xfrm>
          <a:prstGeom prst="rect">
            <a:avLst/>
          </a:prstGeom>
          <a:noFill/>
          <a:ln>
            <a:noFill/>
          </a:ln>
        </p:spPr>
        <p:txBody>
          <a:bodyPr anchorCtr="0" anchor="t" bIns="17150" lIns="34300" spcFirstLastPara="1" rIns="34300" wrap="square" tIns="17150">
            <a:spAutoFit/>
          </a:bodyPr>
          <a:lstStyle/>
          <a:p>
            <a:pPr indent="0" lvl="0" marL="0" marR="0" rtl="0" algn="l">
              <a:lnSpc>
                <a:spcPct val="140000"/>
              </a:lnSpc>
              <a:spcBef>
                <a:spcPts val="0"/>
              </a:spcBef>
              <a:spcAft>
                <a:spcPts val="0"/>
              </a:spcAft>
              <a:buNone/>
            </a:pPr>
            <a:r>
              <a:rPr lang="en" sz="1600">
                <a:solidFill>
                  <a:schemeClr val="dk1"/>
                </a:solidFill>
                <a:latin typeface="Poppins SemiBold"/>
                <a:ea typeface="Poppins SemiBold"/>
                <a:cs typeface="Poppins SemiBold"/>
                <a:sym typeface="Poppins SemiBold"/>
              </a:rPr>
              <a:t>eLandings sta</a:t>
            </a:r>
            <a:r>
              <a:rPr lang="en" sz="1600">
                <a:solidFill>
                  <a:schemeClr val="dk1"/>
                </a:solidFill>
                <a:latin typeface="Poppins SemiBold"/>
                <a:ea typeface="Poppins SemiBold"/>
                <a:cs typeface="Poppins SemiBold"/>
                <a:sym typeface="Poppins SemiBold"/>
              </a:rPr>
              <a:t>ff</a:t>
            </a:r>
            <a:r>
              <a:rPr lang="en" sz="1600">
                <a:solidFill>
                  <a:schemeClr val="dk1"/>
                </a:solidFill>
                <a:latin typeface="Poppins SemiBold"/>
                <a:ea typeface="Poppins SemiBold"/>
                <a:cs typeface="Poppins SemiBold"/>
                <a:sym typeface="Poppins SemiBold"/>
              </a:rPr>
              <a:t> and the eLandings Program</a:t>
            </a:r>
            <a:endParaRPr sz="1600">
              <a:solidFill>
                <a:schemeClr val="dk1"/>
              </a:solidFill>
              <a:latin typeface="Poppins SemiBold"/>
              <a:ea typeface="Poppins SemiBold"/>
              <a:cs typeface="Poppins SemiBold"/>
              <a:sym typeface="Poppins SemiBold"/>
            </a:endParaRPr>
          </a:p>
        </p:txBody>
      </p:sp>
      <p:sp>
        <p:nvSpPr>
          <p:cNvPr id="80" name="Google Shape;80;p16"/>
          <p:cNvSpPr txBox="1"/>
          <p:nvPr/>
        </p:nvSpPr>
        <p:spPr>
          <a:xfrm>
            <a:off x="4581046" y="248542"/>
            <a:ext cx="818100" cy="5580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lang="en" sz="3400">
                <a:solidFill>
                  <a:srgbClr val="D8D8D8"/>
                </a:solidFill>
                <a:latin typeface="Poppins SemiBold"/>
                <a:ea typeface="Poppins SemiBold"/>
                <a:cs typeface="Poppins SemiBold"/>
                <a:sym typeface="Poppins SemiBold"/>
              </a:rPr>
              <a:t>01.</a:t>
            </a:r>
            <a:endParaRPr sz="3400">
              <a:solidFill>
                <a:srgbClr val="D8D8D8"/>
              </a:solidFill>
              <a:latin typeface="Poppins SemiBold"/>
              <a:ea typeface="Poppins SemiBold"/>
              <a:cs typeface="Poppins SemiBold"/>
              <a:sym typeface="Poppins SemiBold"/>
            </a:endParaRPr>
          </a:p>
        </p:txBody>
      </p:sp>
      <p:sp>
        <p:nvSpPr>
          <p:cNvPr id="81" name="Google Shape;81;p16"/>
          <p:cNvSpPr txBox="1"/>
          <p:nvPr/>
        </p:nvSpPr>
        <p:spPr>
          <a:xfrm>
            <a:off x="371433" y="1690435"/>
            <a:ext cx="3029700" cy="111600"/>
          </a:xfrm>
          <a:prstGeom prst="rect">
            <a:avLst/>
          </a:prstGeom>
          <a:noFill/>
          <a:ln>
            <a:noFill/>
          </a:ln>
        </p:spPr>
        <p:txBody>
          <a:bodyPr anchorCtr="0" anchor="t" bIns="17150" lIns="34300" spcFirstLastPara="1" rIns="34300" wrap="square" tIns="17150">
            <a:spAutoFit/>
          </a:bodyPr>
          <a:lstStyle/>
          <a:p>
            <a:pPr indent="0" lvl="0" marL="0" marR="0" rtl="0" algn="l">
              <a:lnSpc>
                <a:spcPct val="140000"/>
              </a:lnSpc>
              <a:spcBef>
                <a:spcPts val="0"/>
              </a:spcBef>
              <a:spcAft>
                <a:spcPts val="0"/>
              </a:spcAft>
              <a:buNone/>
            </a:pPr>
            <a:r>
              <a:t/>
            </a:r>
            <a:endParaRPr sz="500"/>
          </a:p>
        </p:txBody>
      </p:sp>
      <p:sp>
        <p:nvSpPr>
          <p:cNvPr id="82" name="Google Shape;82;p16"/>
          <p:cNvSpPr/>
          <p:nvPr/>
        </p:nvSpPr>
        <p:spPr>
          <a:xfrm>
            <a:off x="7034131" y="5046093"/>
            <a:ext cx="565800" cy="97500"/>
          </a:xfrm>
          <a:prstGeom prst="rect">
            <a:avLst/>
          </a:prstGeom>
          <a:solidFill>
            <a:schemeClr val="accent2"/>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83" name="Google Shape;83;p16"/>
          <p:cNvSpPr/>
          <p:nvPr/>
        </p:nvSpPr>
        <p:spPr>
          <a:xfrm flipH="1">
            <a:off x="4355843" y="956294"/>
            <a:ext cx="4616100" cy="655800"/>
          </a:xfrm>
          <a:prstGeom prst="roundRect">
            <a:avLst>
              <a:gd fmla="val 50000" name="adj"/>
            </a:avLst>
          </a:prstGeom>
          <a:solidFill>
            <a:schemeClr val="lt1"/>
          </a:solidFill>
          <a:ln>
            <a:noFill/>
          </a:ln>
          <a:effectLst>
            <a:outerShdw blurRad="520700" sx="102000" rotWithShape="0" algn="ctr" sy="102000">
              <a:srgbClr val="000000">
                <a:alpha val="17650"/>
              </a:srgbClr>
            </a:outerShdw>
          </a:effectLst>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84" name="Google Shape;84;p16"/>
          <p:cNvSpPr txBox="1"/>
          <p:nvPr/>
        </p:nvSpPr>
        <p:spPr>
          <a:xfrm>
            <a:off x="5975850" y="1143794"/>
            <a:ext cx="2996100" cy="280800"/>
          </a:xfrm>
          <a:prstGeom prst="rect">
            <a:avLst/>
          </a:prstGeom>
          <a:noFill/>
          <a:ln>
            <a:noFill/>
          </a:ln>
        </p:spPr>
        <p:txBody>
          <a:bodyPr anchorCtr="0" anchor="t" bIns="17150" lIns="34300" spcFirstLastPara="1" rIns="34300" wrap="square" tIns="17150">
            <a:spAutoFit/>
          </a:bodyPr>
          <a:lstStyle/>
          <a:p>
            <a:pPr indent="0" lvl="0" marL="0" marR="0" rtl="0" algn="l">
              <a:lnSpc>
                <a:spcPct val="140000"/>
              </a:lnSpc>
              <a:spcBef>
                <a:spcPts val="0"/>
              </a:spcBef>
              <a:spcAft>
                <a:spcPts val="0"/>
              </a:spcAft>
              <a:buNone/>
            </a:pPr>
            <a:r>
              <a:rPr lang="en" sz="1600">
                <a:solidFill>
                  <a:schemeClr val="dk1"/>
                </a:solidFill>
                <a:latin typeface="Poppins SemiBold"/>
                <a:ea typeface="Poppins SemiBold"/>
                <a:cs typeface="Poppins SemiBold"/>
                <a:sym typeface="Poppins SemiBold"/>
              </a:rPr>
              <a:t>Installing seaLandings</a:t>
            </a:r>
            <a:endParaRPr sz="1600">
              <a:solidFill>
                <a:schemeClr val="dk1"/>
              </a:solidFill>
              <a:latin typeface="Poppins SemiBold"/>
              <a:ea typeface="Poppins SemiBold"/>
              <a:cs typeface="Poppins SemiBold"/>
              <a:sym typeface="Poppins SemiBold"/>
            </a:endParaRPr>
          </a:p>
        </p:txBody>
      </p:sp>
      <p:sp>
        <p:nvSpPr>
          <p:cNvPr id="85" name="Google Shape;85;p16"/>
          <p:cNvSpPr txBox="1"/>
          <p:nvPr/>
        </p:nvSpPr>
        <p:spPr>
          <a:xfrm>
            <a:off x="4581049" y="1007087"/>
            <a:ext cx="818100" cy="5580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lang="en" sz="3400">
                <a:solidFill>
                  <a:srgbClr val="D8D8D8"/>
                </a:solidFill>
                <a:latin typeface="Poppins SemiBold"/>
                <a:ea typeface="Poppins SemiBold"/>
                <a:cs typeface="Poppins SemiBold"/>
                <a:sym typeface="Poppins SemiBold"/>
              </a:rPr>
              <a:t>02.</a:t>
            </a:r>
            <a:endParaRPr sz="3400">
              <a:solidFill>
                <a:srgbClr val="D8D8D8"/>
              </a:solidFill>
              <a:latin typeface="Poppins SemiBold"/>
              <a:ea typeface="Poppins SemiBold"/>
              <a:cs typeface="Poppins SemiBold"/>
              <a:sym typeface="Poppins SemiBold"/>
            </a:endParaRPr>
          </a:p>
        </p:txBody>
      </p:sp>
      <p:sp>
        <p:nvSpPr>
          <p:cNvPr id="86" name="Google Shape;86;p16"/>
          <p:cNvSpPr/>
          <p:nvPr/>
        </p:nvSpPr>
        <p:spPr>
          <a:xfrm flipH="1">
            <a:off x="4355843" y="1814715"/>
            <a:ext cx="4616100" cy="655800"/>
          </a:xfrm>
          <a:prstGeom prst="roundRect">
            <a:avLst>
              <a:gd fmla="val 50000" name="adj"/>
            </a:avLst>
          </a:prstGeom>
          <a:solidFill>
            <a:schemeClr val="lt1"/>
          </a:solidFill>
          <a:ln>
            <a:noFill/>
          </a:ln>
          <a:effectLst>
            <a:outerShdw blurRad="520700" sx="102000" rotWithShape="0" algn="ctr" sy="102000">
              <a:srgbClr val="000000">
                <a:alpha val="17650"/>
              </a:srgbClr>
            </a:outerShdw>
          </a:effectLst>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87" name="Google Shape;87;p16"/>
          <p:cNvSpPr txBox="1"/>
          <p:nvPr/>
        </p:nvSpPr>
        <p:spPr>
          <a:xfrm>
            <a:off x="5975850" y="2002215"/>
            <a:ext cx="2996100" cy="280800"/>
          </a:xfrm>
          <a:prstGeom prst="rect">
            <a:avLst/>
          </a:prstGeom>
          <a:noFill/>
          <a:ln>
            <a:noFill/>
          </a:ln>
        </p:spPr>
        <p:txBody>
          <a:bodyPr anchorCtr="0" anchor="t" bIns="17150" lIns="34300" spcFirstLastPara="1" rIns="34300" wrap="square" tIns="17150">
            <a:spAutoFit/>
          </a:bodyPr>
          <a:lstStyle/>
          <a:p>
            <a:pPr indent="0" lvl="0" marL="0" marR="0" rtl="0" algn="l">
              <a:lnSpc>
                <a:spcPct val="140000"/>
              </a:lnSpc>
              <a:spcBef>
                <a:spcPts val="0"/>
              </a:spcBef>
              <a:spcAft>
                <a:spcPts val="0"/>
              </a:spcAft>
              <a:buNone/>
            </a:pPr>
            <a:r>
              <a:rPr lang="en" sz="1600">
                <a:solidFill>
                  <a:schemeClr val="dk1"/>
                </a:solidFill>
                <a:latin typeface="Poppins SemiBold"/>
                <a:ea typeface="Poppins SemiBold"/>
                <a:cs typeface="Poppins SemiBold"/>
                <a:sym typeface="Poppins SemiBold"/>
              </a:rPr>
              <a:t>Where to get help</a:t>
            </a:r>
            <a:endParaRPr sz="1600"/>
          </a:p>
        </p:txBody>
      </p:sp>
      <p:sp>
        <p:nvSpPr>
          <p:cNvPr id="88" name="Google Shape;88;p16"/>
          <p:cNvSpPr txBox="1"/>
          <p:nvPr/>
        </p:nvSpPr>
        <p:spPr>
          <a:xfrm>
            <a:off x="4581049" y="1865508"/>
            <a:ext cx="818100" cy="5580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lang="en" sz="3400">
                <a:solidFill>
                  <a:srgbClr val="D8D8D8"/>
                </a:solidFill>
                <a:latin typeface="Poppins SemiBold"/>
                <a:ea typeface="Poppins SemiBold"/>
                <a:cs typeface="Poppins SemiBold"/>
                <a:sym typeface="Poppins SemiBold"/>
              </a:rPr>
              <a:t>03.</a:t>
            </a:r>
            <a:endParaRPr sz="3400">
              <a:solidFill>
                <a:srgbClr val="D8D8D8"/>
              </a:solidFill>
              <a:latin typeface="Poppins SemiBold"/>
              <a:ea typeface="Poppins SemiBold"/>
              <a:cs typeface="Poppins SemiBold"/>
              <a:sym typeface="Poppins SemiBold"/>
            </a:endParaRPr>
          </a:p>
        </p:txBody>
      </p:sp>
      <p:sp>
        <p:nvSpPr>
          <p:cNvPr id="89" name="Google Shape;89;p16"/>
          <p:cNvSpPr/>
          <p:nvPr/>
        </p:nvSpPr>
        <p:spPr>
          <a:xfrm flipH="1">
            <a:off x="4355843" y="2640613"/>
            <a:ext cx="4616100" cy="655800"/>
          </a:xfrm>
          <a:prstGeom prst="roundRect">
            <a:avLst>
              <a:gd fmla="val 50000" name="adj"/>
            </a:avLst>
          </a:prstGeom>
          <a:solidFill>
            <a:schemeClr val="lt1"/>
          </a:solidFill>
          <a:ln>
            <a:noFill/>
          </a:ln>
          <a:effectLst>
            <a:outerShdw blurRad="520700" sx="102000" rotWithShape="0" algn="ctr" sy="102000">
              <a:srgbClr val="000000">
                <a:alpha val="17650"/>
              </a:srgbClr>
            </a:outerShdw>
          </a:effectLst>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90" name="Google Shape;90;p16"/>
          <p:cNvSpPr txBox="1"/>
          <p:nvPr/>
        </p:nvSpPr>
        <p:spPr>
          <a:xfrm>
            <a:off x="4581049" y="2691407"/>
            <a:ext cx="818100" cy="5580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lang="en" sz="3400">
                <a:solidFill>
                  <a:srgbClr val="D8D8D8"/>
                </a:solidFill>
                <a:latin typeface="Poppins SemiBold"/>
                <a:ea typeface="Poppins SemiBold"/>
                <a:cs typeface="Poppins SemiBold"/>
                <a:sym typeface="Poppins SemiBold"/>
              </a:rPr>
              <a:t>04.</a:t>
            </a:r>
            <a:endParaRPr sz="3400">
              <a:solidFill>
                <a:srgbClr val="D8D8D8"/>
              </a:solidFill>
              <a:latin typeface="Poppins SemiBold"/>
              <a:ea typeface="Poppins SemiBold"/>
              <a:cs typeface="Poppins SemiBold"/>
              <a:sym typeface="Poppins SemiBold"/>
            </a:endParaRPr>
          </a:p>
        </p:txBody>
      </p:sp>
      <p:sp>
        <p:nvSpPr>
          <p:cNvPr id="91" name="Google Shape;91;p16"/>
          <p:cNvSpPr/>
          <p:nvPr/>
        </p:nvSpPr>
        <p:spPr>
          <a:xfrm flipH="1">
            <a:off x="4355843" y="3531556"/>
            <a:ext cx="4616100" cy="655800"/>
          </a:xfrm>
          <a:prstGeom prst="roundRect">
            <a:avLst>
              <a:gd fmla="val 50000" name="adj"/>
            </a:avLst>
          </a:prstGeom>
          <a:solidFill>
            <a:schemeClr val="lt1"/>
          </a:solidFill>
          <a:ln>
            <a:noFill/>
          </a:ln>
          <a:effectLst>
            <a:outerShdw blurRad="520700" sx="102000" rotWithShape="0" algn="ctr" sy="102000">
              <a:srgbClr val="000000">
                <a:alpha val="17650"/>
              </a:srgbClr>
            </a:outerShdw>
          </a:effectLst>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92" name="Google Shape;92;p16"/>
          <p:cNvSpPr txBox="1"/>
          <p:nvPr/>
        </p:nvSpPr>
        <p:spPr>
          <a:xfrm>
            <a:off x="5975850" y="3582350"/>
            <a:ext cx="2996100" cy="625800"/>
          </a:xfrm>
          <a:prstGeom prst="rect">
            <a:avLst/>
          </a:prstGeom>
          <a:noFill/>
          <a:ln>
            <a:noFill/>
          </a:ln>
        </p:spPr>
        <p:txBody>
          <a:bodyPr anchorCtr="0" anchor="t" bIns="17150" lIns="34300" spcFirstLastPara="1" rIns="34300" wrap="square" tIns="17150">
            <a:spAutoFit/>
          </a:bodyPr>
          <a:lstStyle/>
          <a:p>
            <a:pPr indent="0" lvl="0" marL="0" marR="0" rtl="0" algn="l">
              <a:lnSpc>
                <a:spcPct val="140000"/>
              </a:lnSpc>
              <a:spcBef>
                <a:spcPts val="0"/>
              </a:spcBef>
              <a:spcAft>
                <a:spcPts val="0"/>
              </a:spcAft>
              <a:buNone/>
            </a:pPr>
            <a:r>
              <a:rPr lang="en" sz="1600">
                <a:solidFill>
                  <a:schemeClr val="dk1"/>
                </a:solidFill>
                <a:latin typeface="Poppins SemiBold"/>
                <a:ea typeface="Poppins SemiBold"/>
                <a:cs typeface="Poppins SemiBold"/>
                <a:sym typeface="Poppins SemiBold"/>
              </a:rPr>
              <a:t>Important Updates and Future </a:t>
            </a:r>
            <a:r>
              <a:rPr lang="en" sz="1600">
                <a:solidFill>
                  <a:schemeClr val="dk1"/>
                </a:solidFill>
                <a:latin typeface="Poppins SemiBold"/>
                <a:ea typeface="Poppins SemiBold"/>
                <a:cs typeface="Poppins SemiBold"/>
                <a:sym typeface="Poppins SemiBold"/>
              </a:rPr>
              <a:t>Development</a:t>
            </a:r>
            <a:endParaRPr sz="1600"/>
          </a:p>
        </p:txBody>
      </p:sp>
      <p:sp>
        <p:nvSpPr>
          <p:cNvPr id="93" name="Google Shape;93;p16"/>
          <p:cNvSpPr txBox="1"/>
          <p:nvPr/>
        </p:nvSpPr>
        <p:spPr>
          <a:xfrm>
            <a:off x="4581049" y="3582350"/>
            <a:ext cx="818100" cy="5580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lang="en" sz="3400">
                <a:solidFill>
                  <a:srgbClr val="D8D8D8"/>
                </a:solidFill>
                <a:latin typeface="Poppins SemiBold"/>
                <a:ea typeface="Poppins SemiBold"/>
                <a:cs typeface="Poppins SemiBold"/>
                <a:sym typeface="Poppins SemiBold"/>
              </a:rPr>
              <a:t>05.</a:t>
            </a:r>
            <a:endParaRPr sz="3400">
              <a:solidFill>
                <a:srgbClr val="D8D8D8"/>
              </a:solidFill>
              <a:latin typeface="Poppins SemiBold"/>
              <a:ea typeface="Poppins SemiBold"/>
              <a:cs typeface="Poppins SemiBold"/>
              <a:sym typeface="Poppins SemiBold"/>
            </a:endParaRPr>
          </a:p>
        </p:txBody>
      </p:sp>
      <p:sp>
        <p:nvSpPr>
          <p:cNvPr id="94" name="Google Shape;94;p16"/>
          <p:cNvSpPr/>
          <p:nvPr/>
        </p:nvSpPr>
        <p:spPr>
          <a:xfrm flipH="1">
            <a:off x="4355843" y="4389977"/>
            <a:ext cx="4616100" cy="655800"/>
          </a:xfrm>
          <a:prstGeom prst="roundRect">
            <a:avLst>
              <a:gd fmla="val 50000" name="adj"/>
            </a:avLst>
          </a:prstGeom>
          <a:solidFill>
            <a:schemeClr val="lt1"/>
          </a:solidFill>
          <a:ln>
            <a:noFill/>
          </a:ln>
          <a:effectLst>
            <a:outerShdw blurRad="520700" sx="102000" rotWithShape="0" algn="ctr" sy="102000">
              <a:srgbClr val="000000">
                <a:alpha val="17650"/>
              </a:srgbClr>
            </a:outerShdw>
          </a:effectLst>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95" name="Google Shape;95;p16"/>
          <p:cNvSpPr txBox="1"/>
          <p:nvPr/>
        </p:nvSpPr>
        <p:spPr>
          <a:xfrm>
            <a:off x="5975850" y="4577477"/>
            <a:ext cx="2996100" cy="280800"/>
          </a:xfrm>
          <a:prstGeom prst="rect">
            <a:avLst/>
          </a:prstGeom>
          <a:noFill/>
          <a:ln>
            <a:noFill/>
          </a:ln>
        </p:spPr>
        <p:txBody>
          <a:bodyPr anchorCtr="0" anchor="t" bIns="17150" lIns="34300" spcFirstLastPara="1" rIns="34300" wrap="square" tIns="17150">
            <a:spAutoFit/>
          </a:bodyPr>
          <a:lstStyle/>
          <a:p>
            <a:pPr indent="0" lvl="0" marL="0" marR="0" rtl="0" algn="l">
              <a:lnSpc>
                <a:spcPct val="140000"/>
              </a:lnSpc>
              <a:spcBef>
                <a:spcPts val="0"/>
              </a:spcBef>
              <a:spcAft>
                <a:spcPts val="0"/>
              </a:spcAft>
              <a:buNone/>
            </a:pPr>
            <a:r>
              <a:rPr lang="en" sz="1600">
                <a:solidFill>
                  <a:schemeClr val="dk1"/>
                </a:solidFill>
                <a:latin typeface="Poppins SemiBold"/>
                <a:ea typeface="Poppins SemiBold"/>
                <a:cs typeface="Poppins SemiBold"/>
                <a:sym typeface="Poppins SemiBold"/>
              </a:rPr>
              <a:t>IFQ and CDQ Reporting</a:t>
            </a:r>
            <a:endParaRPr sz="1600"/>
          </a:p>
        </p:txBody>
      </p:sp>
      <p:sp>
        <p:nvSpPr>
          <p:cNvPr id="96" name="Google Shape;96;p16"/>
          <p:cNvSpPr txBox="1"/>
          <p:nvPr/>
        </p:nvSpPr>
        <p:spPr>
          <a:xfrm>
            <a:off x="4581049" y="4440771"/>
            <a:ext cx="818100" cy="5580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lang="en" sz="3400">
                <a:solidFill>
                  <a:srgbClr val="D8D8D8"/>
                </a:solidFill>
                <a:latin typeface="Poppins SemiBold"/>
                <a:ea typeface="Poppins SemiBold"/>
                <a:cs typeface="Poppins SemiBold"/>
                <a:sym typeface="Poppins SemiBold"/>
              </a:rPr>
              <a:t>06.</a:t>
            </a:r>
            <a:endParaRPr sz="3400">
              <a:solidFill>
                <a:srgbClr val="D8D8D8"/>
              </a:solidFill>
              <a:latin typeface="Poppins SemiBold"/>
              <a:ea typeface="Poppins SemiBold"/>
              <a:cs typeface="Poppins SemiBold"/>
              <a:sym typeface="Poppins SemiBold"/>
            </a:endParaRPr>
          </a:p>
        </p:txBody>
      </p:sp>
      <p:pic>
        <p:nvPicPr>
          <p:cNvPr id="97" name="Google Shape;97;p16"/>
          <p:cNvPicPr preferRelativeResize="0"/>
          <p:nvPr/>
        </p:nvPicPr>
        <p:blipFill>
          <a:blip r:embed="rId3">
            <a:alphaModFix/>
          </a:blip>
          <a:stretch>
            <a:fillRect/>
          </a:stretch>
        </p:blipFill>
        <p:spPr>
          <a:xfrm>
            <a:off x="1305006" y="2944601"/>
            <a:ext cx="1878806" cy="1878806"/>
          </a:xfrm>
          <a:prstGeom prst="rect">
            <a:avLst/>
          </a:prstGeom>
          <a:noFill/>
          <a:ln>
            <a:noFill/>
          </a:ln>
        </p:spPr>
      </p:pic>
      <p:sp>
        <p:nvSpPr>
          <p:cNvPr id="98" name="Google Shape;98;p16"/>
          <p:cNvSpPr txBox="1"/>
          <p:nvPr/>
        </p:nvSpPr>
        <p:spPr>
          <a:xfrm>
            <a:off x="5925050" y="2828113"/>
            <a:ext cx="2996100" cy="280800"/>
          </a:xfrm>
          <a:prstGeom prst="rect">
            <a:avLst/>
          </a:prstGeom>
          <a:noFill/>
          <a:ln>
            <a:noFill/>
          </a:ln>
        </p:spPr>
        <p:txBody>
          <a:bodyPr anchorCtr="0" anchor="t" bIns="17150" lIns="34300" spcFirstLastPara="1" rIns="34300" wrap="square" tIns="17150">
            <a:spAutoFit/>
          </a:bodyPr>
          <a:lstStyle/>
          <a:p>
            <a:pPr indent="0" lvl="0" marL="0" marR="0" rtl="0" algn="l">
              <a:lnSpc>
                <a:spcPct val="140000"/>
              </a:lnSpc>
              <a:spcBef>
                <a:spcPts val="0"/>
              </a:spcBef>
              <a:spcAft>
                <a:spcPts val="0"/>
              </a:spcAft>
              <a:buNone/>
            </a:pPr>
            <a:r>
              <a:rPr lang="en" sz="1600">
                <a:solidFill>
                  <a:schemeClr val="dk1"/>
                </a:solidFill>
                <a:latin typeface="Poppins SemiBold"/>
                <a:ea typeface="Poppins SemiBold"/>
                <a:cs typeface="Poppins SemiBold"/>
                <a:sym typeface="Poppins SemiBold"/>
              </a:rPr>
              <a:t>Navigating the Logbook</a:t>
            </a:r>
            <a:endParaRPr sz="1600"/>
          </a:p>
        </p:txBody>
      </p:sp>
      <p:sp>
        <p:nvSpPr>
          <p:cNvPr id="99" name="Google Shape;99;p16"/>
          <p:cNvSpPr txBox="1"/>
          <p:nvPr>
            <p:ph type="title"/>
          </p:nvPr>
        </p:nvSpPr>
        <p:spPr>
          <a:xfrm>
            <a:off x="332750" y="1428000"/>
            <a:ext cx="2458800" cy="1345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Agenda</a:t>
            </a:r>
            <a:endParaRPr/>
          </a:p>
        </p:txBody>
      </p:sp>
      <p:sp>
        <p:nvSpPr>
          <p:cNvPr id="100" name="Google Shape;100;p16"/>
          <p:cNvSpPr txBox="1"/>
          <p:nvPr>
            <p:ph idx="4294967295" type="subTitle"/>
          </p:nvPr>
        </p:nvSpPr>
        <p:spPr>
          <a:xfrm>
            <a:off x="299800" y="855438"/>
            <a:ext cx="4045200" cy="13455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solidFill>
                  <a:schemeClr val="lt1"/>
                </a:solidFill>
                <a:latin typeface="Oswald"/>
                <a:ea typeface="Oswald"/>
                <a:cs typeface="Oswald"/>
                <a:sym typeface="Oswald"/>
              </a:rPr>
              <a:t>eLandings Interagency electronic reporting system for commercial fishing in Alaska</a:t>
            </a:r>
            <a:endParaRPr>
              <a:solidFill>
                <a:schemeClr val="lt1"/>
              </a:solidFill>
              <a:latin typeface="Oswald"/>
              <a:ea typeface="Oswald"/>
              <a:cs typeface="Oswald"/>
              <a:sym typeface="Oswald"/>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2500"/>
                                        <p:tgtEl>
                                          <p:spTgt spid="9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 Active</a:t>
            </a:r>
            <a:endParaRPr/>
          </a:p>
        </p:txBody>
      </p:sp>
      <p:pic>
        <p:nvPicPr>
          <p:cNvPr id="291" name="Google Shape;291;p34"/>
          <p:cNvPicPr preferRelativeResize="0"/>
          <p:nvPr/>
        </p:nvPicPr>
        <p:blipFill>
          <a:blip r:embed="rId3">
            <a:alphaModFix/>
          </a:blip>
          <a:stretch>
            <a:fillRect/>
          </a:stretch>
        </p:blipFill>
        <p:spPr>
          <a:xfrm>
            <a:off x="913300" y="987900"/>
            <a:ext cx="7449500" cy="3798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 Inactive</a:t>
            </a:r>
            <a:endParaRPr/>
          </a:p>
        </p:txBody>
      </p:sp>
      <p:pic>
        <p:nvPicPr>
          <p:cNvPr id="297" name="Google Shape;297;p35"/>
          <p:cNvPicPr preferRelativeResize="0"/>
          <p:nvPr/>
        </p:nvPicPr>
        <p:blipFill>
          <a:blip r:embed="rId3">
            <a:alphaModFix/>
          </a:blip>
          <a:stretch>
            <a:fillRect/>
          </a:stretch>
        </p:blipFill>
        <p:spPr>
          <a:xfrm>
            <a:off x="3413328" y="720450"/>
            <a:ext cx="5664851" cy="3313625"/>
          </a:xfrm>
          <a:prstGeom prst="rect">
            <a:avLst/>
          </a:prstGeom>
          <a:noFill/>
          <a:ln>
            <a:noFill/>
          </a:ln>
        </p:spPr>
      </p:pic>
      <p:pic>
        <p:nvPicPr>
          <p:cNvPr id="298" name="Google Shape;298;p35"/>
          <p:cNvPicPr preferRelativeResize="0"/>
          <p:nvPr/>
        </p:nvPicPr>
        <p:blipFill>
          <a:blip r:embed="rId4">
            <a:alphaModFix/>
          </a:blip>
          <a:stretch>
            <a:fillRect/>
          </a:stretch>
        </p:blipFill>
        <p:spPr>
          <a:xfrm>
            <a:off x="91250" y="2397175"/>
            <a:ext cx="4331050" cy="2087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6"/>
          <p:cNvSpPr txBox="1"/>
          <p:nvPr>
            <p:ph type="title"/>
          </p:nvPr>
        </p:nvSpPr>
        <p:spPr>
          <a:xfrm>
            <a:off x="824000" y="77800"/>
            <a:ext cx="5857800" cy="898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300"/>
              <a:t>Transmit Reports</a:t>
            </a:r>
            <a:endParaRPr sz="3300"/>
          </a:p>
        </p:txBody>
      </p:sp>
      <p:pic>
        <p:nvPicPr>
          <p:cNvPr id="304" name="Google Shape;304;p36"/>
          <p:cNvPicPr preferRelativeResize="0"/>
          <p:nvPr/>
        </p:nvPicPr>
        <p:blipFill>
          <a:blip r:embed="rId3">
            <a:alphaModFix/>
          </a:blip>
          <a:stretch>
            <a:fillRect/>
          </a:stretch>
        </p:blipFill>
        <p:spPr>
          <a:xfrm>
            <a:off x="772463" y="984250"/>
            <a:ext cx="7599075" cy="3339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7"/>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00"/>
              <a:t>Common Installation Problems</a:t>
            </a:r>
            <a:endParaRPr sz="3500"/>
          </a:p>
        </p:txBody>
      </p:sp>
      <p:pic>
        <p:nvPicPr>
          <p:cNvPr id="310" name="Google Shape;310;p37"/>
          <p:cNvPicPr preferRelativeResize="0"/>
          <p:nvPr/>
        </p:nvPicPr>
        <p:blipFill>
          <a:blip r:embed="rId3">
            <a:alphaModFix/>
          </a:blip>
          <a:stretch>
            <a:fillRect/>
          </a:stretch>
        </p:blipFill>
        <p:spPr>
          <a:xfrm>
            <a:off x="689175" y="896575"/>
            <a:ext cx="6752599" cy="39119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8"/>
          <p:cNvSpPr txBox="1"/>
          <p:nvPr>
            <p:ph type="title"/>
          </p:nvPr>
        </p:nvSpPr>
        <p:spPr>
          <a:xfrm>
            <a:off x="433575" y="143775"/>
            <a:ext cx="8325900" cy="11796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Wrong Password/ Authentication Error</a:t>
            </a:r>
            <a:endParaRPr/>
          </a:p>
        </p:txBody>
      </p:sp>
      <p:pic>
        <p:nvPicPr>
          <p:cNvPr id="316" name="Google Shape;316;p38"/>
          <p:cNvPicPr preferRelativeResize="0"/>
          <p:nvPr/>
        </p:nvPicPr>
        <p:blipFill>
          <a:blip r:embed="rId3">
            <a:alphaModFix/>
          </a:blip>
          <a:stretch>
            <a:fillRect/>
          </a:stretch>
        </p:blipFill>
        <p:spPr>
          <a:xfrm>
            <a:off x="1648874" y="1110875"/>
            <a:ext cx="5846251" cy="3798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Register a Logbook Profile Prompt </a:t>
            </a:r>
            <a:endParaRPr/>
          </a:p>
        </p:txBody>
      </p:sp>
      <p:sp>
        <p:nvSpPr>
          <p:cNvPr id="322" name="Google Shape;322;p39"/>
          <p:cNvSpPr txBox="1"/>
          <p:nvPr>
            <p:ph idx="1" type="body"/>
          </p:nvPr>
        </p:nvSpPr>
        <p:spPr>
          <a:xfrm>
            <a:off x="5206475" y="2375300"/>
            <a:ext cx="2579100" cy="959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23" name="Google Shape;323;p39"/>
          <p:cNvPicPr preferRelativeResize="0"/>
          <p:nvPr/>
        </p:nvPicPr>
        <p:blipFill>
          <a:blip r:embed="rId3">
            <a:alphaModFix/>
          </a:blip>
          <a:stretch>
            <a:fillRect/>
          </a:stretch>
        </p:blipFill>
        <p:spPr>
          <a:xfrm>
            <a:off x="551613" y="1616400"/>
            <a:ext cx="8151975" cy="2768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0"/>
          <p:cNvSpPr txBox="1"/>
          <p:nvPr>
            <p:ph type="title"/>
          </p:nvPr>
        </p:nvSpPr>
        <p:spPr>
          <a:xfrm>
            <a:off x="1388625" y="772725"/>
            <a:ext cx="6366900" cy="71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288"/>
              <a:t>Where to Get Help </a:t>
            </a:r>
            <a:endParaRPr sz="3288"/>
          </a:p>
        </p:txBody>
      </p:sp>
      <p:sp>
        <p:nvSpPr>
          <p:cNvPr id="329" name="Google Shape;329;p40"/>
          <p:cNvSpPr txBox="1"/>
          <p:nvPr>
            <p:ph idx="1" type="body"/>
          </p:nvPr>
        </p:nvSpPr>
        <p:spPr>
          <a:xfrm>
            <a:off x="643750" y="1897000"/>
            <a:ext cx="7902300" cy="28017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SzPts val="440"/>
              <a:buNone/>
            </a:pPr>
            <a:r>
              <a:rPr lang="en" sz="2080">
                <a:latin typeface="Roboto"/>
                <a:ea typeface="Roboto"/>
                <a:cs typeface="Roboto"/>
                <a:sym typeface="Roboto"/>
              </a:rPr>
              <a:t>Email: </a:t>
            </a:r>
            <a:r>
              <a:rPr lang="en" sz="2080" u="sng">
                <a:solidFill>
                  <a:schemeClr val="accent5"/>
                </a:solidFill>
                <a:latin typeface="Roboto"/>
                <a:ea typeface="Roboto"/>
                <a:cs typeface="Roboto"/>
                <a:sym typeface="Roboto"/>
                <a:hlinkClick r:id="rId3">
                  <a:extLst>
                    <a:ext uri="{A12FA001-AC4F-418D-AE19-62706E023703}">
                      <ahyp:hlinkClr val="tx"/>
                    </a:ext>
                  </a:extLst>
                </a:hlinkClick>
              </a:rPr>
              <a:t>eLandings@alaska.gov</a:t>
            </a:r>
            <a:r>
              <a:rPr lang="en" sz="2080">
                <a:latin typeface="Roboto"/>
                <a:ea typeface="Roboto"/>
                <a:cs typeface="Roboto"/>
                <a:sym typeface="Roboto"/>
              </a:rPr>
              <a:t> to set up an appointment</a:t>
            </a:r>
            <a:endParaRPr sz="2080">
              <a:latin typeface="Roboto"/>
              <a:ea typeface="Roboto"/>
              <a:cs typeface="Roboto"/>
              <a:sym typeface="Roboto"/>
            </a:endParaRPr>
          </a:p>
          <a:p>
            <a:pPr indent="0" lvl="0" marL="0" rtl="0" algn="ctr">
              <a:lnSpc>
                <a:spcPct val="95000"/>
              </a:lnSpc>
              <a:spcBef>
                <a:spcPts val="1600"/>
              </a:spcBef>
              <a:spcAft>
                <a:spcPts val="0"/>
              </a:spcAft>
              <a:buSzPts val="440"/>
              <a:buNone/>
            </a:pPr>
            <a:r>
              <a:rPr lang="en" sz="2080">
                <a:latin typeface="Roboto"/>
                <a:ea typeface="Roboto"/>
                <a:cs typeface="Roboto"/>
                <a:sym typeface="Roboto"/>
              </a:rPr>
              <a:t>-OR-</a:t>
            </a:r>
            <a:endParaRPr sz="2080">
              <a:latin typeface="Roboto"/>
              <a:ea typeface="Roboto"/>
              <a:cs typeface="Roboto"/>
              <a:sym typeface="Roboto"/>
            </a:endParaRPr>
          </a:p>
          <a:p>
            <a:pPr indent="0" lvl="0" marL="0" rtl="0" algn="ctr">
              <a:lnSpc>
                <a:spcPct val="95000"/>
              </a:lnSpc>
              <a:spcBef>
                <a:spcPts val="1600"/>
              </a:spcBef>
              <a:spcAft>
                <a:spcPts val="0"/>
              </a:spcAft>
              <a:buSzPts val="440"/>
              <a:buNone/>
            </a:pPr>
            <a:r>
              <a:rPr lang="en" sz="2080">
                <a:latin typeface="Roboto"/>
                <a:ea typeface="Roboto"/>
                <a:cs typeface="Roboto"/>
                <a:sym typeface="Roboto"/>
              </a:rPr>
              <a:t>Call Sara: 907-227-2147</a:t>
            </a:r>
            <a:endParaRPr sz="2080">
              <a:latin typeface="Roboto"/>
              <a:ea typeface="Roboto"/>
              <a:cs typeface="Roboto"/>
              <a:sym typeface="Roboto"/>
            </a:endParaRPr>
          </a:p>
          <a:p>
            <a:pPr indent="0" lvl="0" marL="0" rtl="0" algn="ctr">
              <a:lnSpc>
                <a:spcPct val="95000"/>
              </a:lnSpc>
              <a:spcBef>
                <a:spcPts val="1600"/>
              </a:spcBef>
              <a:spcAft>
                <a:spcPts val="0"/>
              </a:spcAft>
              <a:buSzPts val="440"/>
              <a:buNone/>
            </a:pPr>
            <a:r>
              <a:rPr lang="en" sz="2080">
                <a:latin typeface="Roboto"/>
                <a:ea typeface="Roboto"/>
                <a:cs typeface="Roboto"/>
                <a:sym typeface="Roboto"/>
              </a:rPr>
              <a:t>Call Claire: 907-953-9695</a:t>
            </a:r>
            <a:endParaRPr sz="2080">
              <a:latin typeface="Roboto"/>
              <a:ea typeface="Roboto"/>
              <a:cs typeface="Roboto"/>
              <a:sym typeface="Roboto"/>
            </a:endParaRPr>
          </a:p>
          <a:p>
            <a:pPr indent="0" lvl="0" marL="0" rtl="0" algn="ctr">
              <a:lnSpc>
                <a:spcPct val="95000"/>
              </a:lnSpc>
              <a:spcBef>
                <a:spcPts val="1600"/>
              </a:spcBef>
              <a:spcAft>
                <a:spcPts val="1600"/>
              </a:spcAft>
              <a:buSzPts val="440"/>
              <a:buNone/>
            </a:pPr>
            <a:r>
              <a:rPr lang="en" sz="2080">
                <a:latin typeface="Roboto"/>
                <a:ea typeface="Roboto"/>
                <a:cs typeface="Roboto"/>
                <a:sym typeface="Roboto"/>
              </a:rPr>
              <a:t>Business hours: Monday - Friday 0800-1630</a:t>
            </a:r>
            <a:endParaRPr sz="224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Logbook Data Extract Process</a:t>
            </a:r>
            <a:endParaRPr/>
          </a:p>
        </p:txBody>
      </p:sp>
      <p:sp>
        <p:nvSpPr>
          <p:cNvPr id="335" name="Google Shape;335;p41"/>
          <p:cNvSpPr txBox="1"/>
          <p:nvPr>
            <p:ph idx="1" type="body"/>
          </p:nvPr>
        </p:nvSpPr>
        <p:spPr>
          <a:xfrm>
            <a:off x="5930400" y="458025"/>
            <a:ext cx="3007800" cy="294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 extract your logbook data, navigate to File &gt; Extract. </a:t>
            </a:r>
            <a:endParaRPr/>
          </a:p>
          <a:p>
            <a:pPr indent="0" lvl="0" marL="0" rtl="0" algn="l">
              <a:spcBef>
                <a:spcPts val="1200"/>
              </a:spcBef>
              <a:spcAft>
                <a:spcPts val="1200"/>
              </a:spcAft>
              <a:buNone/>
            </a:pPr>
            <a:r>
              <a:rPr lang="en"/>
              <a:t>A new window will open and allow you to pick your date range you wish to extract. </a:t>
            </a:r>
            <a:endParaRPr/>
          </a:p>
        </p:txBody>
      </p:sp>
      <p:pic>
        <p:nvPicPr>
          <p:cNvPr id="336" name="Google Shape;336;p41"/>
          <p:cNvPicPr preferRelativeResize="0"/>
          <p:nvPr/>
        </p:nvPicPr>
        <p:blipFill>
          <a:blip r:embed="rId3">
            <a:alphaModFix/>
          </a:blip>
          <a:stretch>
            <a:fillRect/>
          </a:stretch>
        </p:blipFill>
        <p:spPr>
          <a:xfrm>
            <a:off x="272550" y="1206388"/>
            <a:ext cx="5657850" cy="2981325"/>
          </a:xfrm>
          <a:prstGeom prst="rect">
            <a:avLst/>
          </a:prstGeom>
          <a:noFill/>
          <a:ln>
            <a:noFill/>
          </a:ln>
        </p:spPr>
      </p:pic>
      <p:pic>
        <p:nvPicPr>
          <p:cNvPr id="337" name="Google Shape;337;p41"/>
          <p:cNvPicPr preferRelativeResize="0"/>
          <p:nvPr/>
        </p:nvPicPr>
        <p:blipFill>
          <a:blip r:embed="rId4">
            <a:alphaModFix/>
          </a:blip>
          <a:stretch>
            <a:fillRect/>
          </a:stretch>
        </p:blipFill>
        <p:spPr>
          <a:xfrm>
            <a:off x="2280425" y="3104175"/>
            <a:ext cx="6781151" cy="1940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2"/>
          <p:cNvSpPr txBox="1"/>
          <p:nvPr>
            <p:ph type="title"/>
          </p:nvPr>
        </p:nvSpPr>
        <p:spPr>
          <a:xfrm>
            <a:off x="311700" y="250100"/>
            <a:ext cx="8520600" cy="72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891"/>
              <a:buNone/>
            </a:pPr>
            <a:r>
              <a:rPr lang="en" sz="3820"/>
              <a:t>Important Updates and Future Developments</a:t>
            </a:r>
            <a:endParaRPr sz="3720"/>
          </a:p>
        </p:txBody>
      </p:sp>
      <p:sp>
        <p:nvSpPr>
          <p:cNvPr id="343" name="Google Shape;343;p42"/>
          <p:cNvSpPr txBox="1"/>
          <p:nvPr/>
        </p:nvSpPr>
        <p:spPr>
          <a:xfrm>
            <a:off x="629750" y="1362325"/>
            <a:ext cx="8077800" cy="20532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chemeClr val="accent3"/>
              </a:buClr>
              <a:buSzPts val="2300"/>
              <a:buFont typeface="Average"/>
              <a:buChar char="●"/>
            </a:pPr>
            <a:r>
              <a:rPr lang="en" sz="2300">
                <a:solidFill>
                  <a:schemeClr val="accent3"/>
                </a:solidFill>
                <a:latin typeface="Average"/>
                <a:ea typeface="Average"/>
                <a:cs typeface="Average"/>
                <a:sym typeface="Average"/>
              </a:rPr>
              <a:t>End of file transmit proposed for 2025</a:t>
            </a:r>
            <a:endParaRPr sz="2300">
              <a:solidFill>
                <a:schemeClr val="accent3"/>
              </a:solidFill>
              <a:latin typeface="Average"/>
              <a:ea typeface="Average"/>
              <a:cs typeface="Average"/>
              <a:sym typeface="Average"/>
            </a:endParaRPr>
          </a:p>
          <a:p>
            <a:pPr indent="-374650" lvl="0" marL="457200" rtl="0" algn="l">
              <a:spcBef>
                <a:spcPts val="0"/>
              </a:spcBef>
              <a:spcAft>
                <a:spcPts val="0"/>
              </a:spcAft>
              <a:buClr>
                <a:schemeClr val="accent3"/>
              </a:buClr>
              <a:buSzPts val="2300"/>
              <a:buFont typeface="Average"/>
              <a:buChar char="●"/>
            </a:pPr>
            <a:r>
              <a:rPr lang="en" sz="2300">
                <a:solidFill>
                  <a:schemeClr val="accent3"/>
                </a:solidFill>
                <a:latin typeface="Average"/>
                <a:ea typeface="Average"/>
                <a:cs typeface="Average"/>
                <a:sym typeface="Average"/>
              </a:rPr>
              <a:t>NMFS is no longer accepting Ocean Logic logbooks</a:t>
            </a:r>
            <a:endParaRPr sz="2300">
              <a:solidFill>
                <a:schemeClr val="accent3"/>
              </a:solidFill>
              <a:latin typeface="Average"/>
              <a:ea typeface="Average"/>
              <a:cs typeface="Average"/>
              <a:sym typeface="Average"/>
            </a:endParaRPr>
          </a:p>
          <a:p>
            <a:pPr indent="-374650" lvl="0" marL="457200" rtl="0" algn="l">
              <a:spcBef>
                <a:spcPts val="0"/>
              </a:spcBef>
              <a:spcAft>
                <a:spcPts val="0"/>
              </a:spcAft>
              <a:buClr>
                <a:schemeClr val="accent3"/>
              </a:buClr>
              <a:buSzPts val="2300"/>
              <a:buFont typeface="Average"/>
              <a:buChar char="●"/>
            </a:pPr>
            <a:r>
              <a:rPr lang="en" sz="2300">
                <a:solidFill>
                  <a:schemeClr val="accent3"/>
                </a:solidFill>
                <a:latin typeface="Average"/>
                <a:ea typeface="Average"/>
                <a:cs typeface="Average"/>
                <a:sym typeface="Average"/>
              </a:rPr>
              <a:t>Deckhand Logbook is approved for use this year. </a:t>
            </a:r>
            <a:endParaRPr sz="2300">
              <a:solidFill>
                <a:schemeClr val="accent3"/>
              </a:solidFill>
              <a:latin typeface="Average"/>
              <a:ea typeface="Average"/>
              <a:cs typeface="Average"/>
              <a:sym typeface="Average"/>
            </a:endParaRPr>
          </a:p>
          <a:p>
            <a:pPr indent="-374650" lvl="0" marL="457200" rtl="0" algn="l">
              <a:spcBef>
                <a:spcPts val="0"/>
              </a:spcBef>
              <a:spcAft>
                <a:spcPts val="0"/>
              </a:spcAft>
              <a:buClr>
                <a:schemeClr val="accent3"/>
              </a:buClr>
              <a:buSzPts val="2300"/>
              <a:buFont typeface="Average"/>
              <a:buChar char="●"/>
            </a:pPr>
            <a:r>
              <a:rPr lang="en" sz="2300">
                <a:solidFill>
                  <a:schemeClr val="accent3"/>
                </a:solidFill>
                <a:latin typeface="Average"/>
                <a:ea typeface="Average"/>
                <a:cs typeface="Average"/>
                <a:sym typeface="Average"/>
              </a:rPr>
              <a:t>Pacific Cod Trawl (PCTC) Program Opens Jan 20. </a:t>
            </a:r>
            <a:endParaRPr sz="2300">
              <a:solidFill>
                <a:schemeClr val="accent3"/>
              </a:solidFill>
              <a:latin typeface="Average"/>
              <a:ea typeface="Average"/>
              <a:cs typeface="Average"/>
              <a:sym typeface="Average"/>
            </a:endParaRPr>
          </a:p>
          <a:p>
            <a:pPr indent="-374650" lvl="0" marL="457200" rtl="0" algn="l">
              <a:spcBef>
                <a:spcPts val="0"/>
              </a:spcBef>
              <a:spcAft>
                <a:spcPts val="0"/>
              </a:spcAft>
              <a:buClr>
                <a:schemeClr val="accent3"/>
              </a:buClr>
              <a:buSzPts val="2300"/>
              <a:buFont typeface="Average"/>
              <a:buChar char="●"/>
            </a:pPr>
            <a:r>
              <a:rPr lang="en" sz="2300">
                <a:solidFill>
                  <a:schemeClr val="accent3"/>
                </a:solidFill>
                <a:latin typeface="Average"/>
                <a:ea typeface="Average"/>
                <a:cs typeface="Average"/>
                <a:sym typeface="Average"/>
              </a:rPr>
              <a:t>ELandings Online changes</a:t>
            </a:r>
            <a:endParaRPr sz="2300">
              <a:solidFill>
                <a:schemeClr val="accent3"/>
              </a:solidFill>
              <a:latin typeface="Average"/>
              <a:ea typeface="Average"/>
              <a:cs typeface="Average"/>
              <a:sym typeface="Averag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3"/>
          <p:cNvSpPr txBox="1"/>
          <p:nvPr>
            <p:ph type="title"/>
          </p:nvPr>
        </p:nvSpPr>
        <p:spPr>
          <a:xfrm>
            <a:off x="609300" y="196350"/>
            <a:ext cx="7925400" cy="1245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PCTC - Pacific Cod Trawl Cooperative Program</a:t>
            </a:r>
            <a:endParaRPr/>
          </a:p>
        </p:txBody>
      </p:sp>
      <p:pic>
        <p:nvPicPr>
          <p:cNvPr id="349" name="Google Shape;349;p43"/>
          <p:cNvPicPr preferRelativeResize="0"/>
          <p:nvPr/>
        </p:nvPicPr>
        <p:blipFill>
          <a:blip r:embed="rId3">
            <a:alphaModFix/>
          </a:blip>
          <a:stretch>
            <a:fillRect/>
          </a:stretch>
        </p:blipFill>
        <p:spPr>
          <a:xfrm>
            <a:off x="152400" y="1441950"/>
            <a:ext cx="8839197" cy="2821171"/>
          </a:xfrm>
          <a:prstGeom prst="rect">
            <a:avLst/>
          </a:prstGeom>
          <a:noFill/>
          <a:ln>
            <a:noFill/>
          </a:ln>
        </p:spPr>
      </p:pic>
      <p:sp>
        <p:nvSpPr>
          <p:cNvPr id="350" name="Google Shape;350;p43"/>
          <p:cNvSpPr txBox="1"/>
          <p:nvPr/>
        </p:nvSpPr>
        <p:spPr>
          <a:xfrm>
            <a:off x="579575" y="4321700"/>
            <a:ext cx="7998600" cy="3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Average"/>
                <a:ea typeface="Average"/>
                <a:cs typeface="Average"/>
                <a:sym typeface="Average"/>
              </a:rPr>
              <a:t>Those using PCTC and acting as a </a:t>
            </a:r>
            <a:r>
              <a:rPr lang="en" sz="1800">
                <a:solidFill>
                  <a:schemeClr val="accent3"/>
                </a:solidFill>
                <a:latin typeface="Average"/>
                <a:ea typeface="Average"/>
                <a:cs typeface="Average"/>
                <a:sym typeface="Average"/>
              </a:rPr>
              <a:t>mothership will need to fill out the Delivery Haul Number when taking deliveries. For everyone else this is an optional field. </a:t>
            </a:r>
            <a:endParaRPr sz="1800">
              <a:solidFill>
                <a:schemeClr val="accent3"/>
              </a:solidFill>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grpSp>
        <p:nvGrpSpPr>
          <p:cNvPr id="105" name="Google Shape;105;p17"/>
          <p:cNvGrpSpPr/>
          <p:nvPr/>
        </p:nvGrpSpPr>
        <p:grpSpPr>
          <a:xfrm>
            <a:off x="250678" y="255126"/>
            <a:ext cx="701771" cy="142947"/>
            <a:chOff x="-228876" y="-2847702"/>
            <a:chExt cx="2758535" cy="561900"/>
          </a:xfrm>
        </p:grpSpPr>
        <p:sp>
          <p:nvSpPr>
            <p:cNvPr id="106" name="Google Shape;106;p17"/>
            <p:cNvSpPr/>
            <p:nvPr/>
          </p:nvSpPr>
          <p:spPr>
            <a:xfrm>
              <a:off x="-228876" y="-2847702"/>
              <a:ext cx="561900" cy="561900"/>
            </a:xfrm>
            <a:prstGeom prst="rect">
              <a:avLst/>
            </a:prstGeom>
            <a:noFill/>
            <a:ln cap="flat" cmpd="sng" w="127000">
              <a:solidFill>
                <a:schemeClr val="accent2">
                  <a:alpha val="60000"/>
                </a:schemeClr>
              </a:solidFill>
              <a:prstDash val="solid"/>
              <a:miter lim="800000"/>
              <a:headEnd len="sm" w="sm" type="none"/>
              <a:tailEnd len="sm" w="sm" type="none"/>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107" name="Google Shape;107;p17"/>
            <p:cNvSpPr/>
            <p:nvPr/>
          </p:nvSpPr>
          <p:spPr>
            <a:xfrm>
              <a:off x="869442" y="-2847702"/>
              <a:ext cx="561900" cy="561900"/>
            </a:xfrm>
            <a:prstGeom prst="rect">
              <a:avLst/>
            </a:prstGeom>
            <a:noFill/>
            <a:ln cap="flat" cmpd="sng" w="127000">
              <a:solidFill>
                <a:schemeClr val="accent2">
                  <a:alpha val="40000"/>
                </a:schemeClr>
              </a:solidFill>
              <a:prstDash val="solid"/>
              <a:miter lim="800000"/>
              <a:headEnd len="sm" w="sm" type="none"/>
              <a:tailEnd len="sm" w="sm" type="none"/>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108" name="Google Shape;108;p17"/>
            <p:cNvSpPr/>
            <p:nvPr/>
          </p:nvSpPr>
          <p:spPr>
            <a:xfrm>
              <a:off x="1967759" y="-2847702"/>
              <a:ext cx="561900" cy="561900"/>
            </a:xfrm>
            <a:prstGeom prst="rect">
              <a:avLst/>
            </a:prstGeom>
            <a:noFill/>
            <a:ln cap="flat" cmpd="sng" w="127000">
              <a:solidFill>
                <a:schemeClr val="accent2">
                  <a:alpha val="20000"/>
                </a:schemeClr>
              </a:solidFill>
              <a:prstDash val="solid"/>
              <a:miter lim="800000"/>
              <a:headEnd len="sm" w="sm" type="none"/>
              <a:tailEnd len="sm" w="sm" type="none"/>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grpSp>
      <p:grpSp>
        <p:nvGrpSpPr>
          <p:cNvPr id="109" name="Google Shape;109;p17"/>
          <p:cNvGrpSpPr/>
          <p:nvPr/>
        </p:nvGrpSpPr>
        <p:grpSpPr>
          <a:xfrm>
            <a:off x="431741" y="572233"/>
            <a:ext cx="3853276" cy="1375384"/>
            <a:chOff x="-422633" y="-281489"/>
            <a:chExt cx="8843874" cy="3667690"/>
          </a:xfrm>
        </p:grpSpPr>
        <p:sp>
          <p:nvSpPr>
            <p:cNvPr id="110" name="Google Shape;110;p17"/>
            <p:cNvSpPr txBox="1"/>
            <p:nvPr/>
          </p:nvSpPr>
          <p:spPr>
            <a:xfrm>
              <a:off x="-419459" y="502601"/>
              <a:ext cx="8840700" cy="28836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lang="en" sz="3400">
                  <a:solidFill>
                    <a:srgbClr val="3F3F3F"/>
                  </a:solidFill>
                  <a:latin typeface="Oswald SemiBold"/>
                  <a:ea typeface="Oswald SemiBold"/>
                  <a:cs typeface="Oswald SemiBold"/>
                  <a:sym typeface="Oswald SemiBold"/>
                </a:rPr>
                <a:t>Your </a:t>
              </a:r>
              <a:r>
                <a:rPr lang="en" sz="3400">
                  <a:solidFill>
                    <a:srgbClr val="3F3F3F"/>
                  </a:solidFill>
                  <a:latin typeface="Oswald SemiBold"/>
                  <a:ea typeface="Oswald SemiBold"/>
                  <a:cs typeface="Oswald SemiBold"/>
                  <a:sym typeface="Oswald SemiBold"/>
                </a:rPr>
                <a:t>eLandings </a:t>
              </a:r>
              <a:endParaRPr sz="3400">
                <a:solidFill>
                  <a:srgbClr val="3F3F3F"/>
                </a:solidFill>
                <a:latin typeface="Oswald SemiBold"/>
                <a:ea typeface="Oswald SemiBold"/>
                <a:cs typeface="Oswald SemiBold"/>
                <a:sym typeface="Oswald SemiBold"/>
              </a:endParaRPr>
            </a:p>
            <a:p>
              <a:pPr indent="0" lvl="0" marL="0" marR="0" rtl="0" algn="l">
                <a:spcBef>
                  <a:spcPts val="0"/>
                </a:spcBef>
                <a:spcAft>
                  <a:spcPts val="0"/>
                </a:spcAft>
                <a:buNone/>
              </a:pPr>
              <a:r>
                <a:rPr lang="en" sz="3400">
                  <a:solidFill>
                    <a:schemeClr val="accent2"/>
                  </a:solidFill>
                  <a:latin typeface="Oswald SemiBold"/>
                  <a:ea typeface="Oswald SemiBold"/>
                  <a:cs typeface="Oswald SemiBold"/>
                  <a:sym typeface="Oswald SemiBold"/>
                </a:rPr>
                <a:t>Support </a:t>
              </a:r>
              <a:r>
                <a:rPr lang="en" sz="3400">
                  <a:solidFill>
                    <a:schemeClr val="accent2"/>
                  </a:solidFill>
                  <a:latin typeface="Oswald SemiBold"/>
                  <a:ea typeface="Oswald SemiBold"/>
                  <a:cs typeface="Oswald SemiBold"/>
                  <a:sym typeface="Oswald SemiBold"/>
                </a:rPr>
                <a:t>Staff</a:t>
              </a:r>
              <a:endParaRPr sz="3400">
                <a:solidFill>
                  <a:schemeClr val="accent2"/>
                </a:solidFill>
                <a:latin typeface="Oswald SemiBold"/>
                <a:ea typeface="Oswald SemiBold"/>
                <a:cs typeface="Oswald SemiBold"/>
                <a:sym typeface="Oswald SemiBold"/>
              </a:endParaRPr>
            </a:p>
          </p:txBody>
        </p:sp>
        <p:sp>
          <p:nvSpPr>
            <p:cNvPr id="111" name="Google Shape;111;p17"/>
            <p:cNvSpPr txBox="1"/>
            <p:nvPr/>
          </p:nvSpPr>
          <p:spPr>
            <a:xfrm>
              <a:off x="-422633" y="-281489"/>
              <a:ext cx="8156700" cy="502800"/>
            </a:xfrm>
            <a:prstGeom prst="rect">
              <a:avLst/>
            </a:prstGeom>
            <a:noFill/>
            <a:ln>
              <a:noFill/>
            </a:ln>
          </p:spPr>
          <p:txBody>
            <a:bodyPr anchorCtr="0" anchor="t" bIns="17150" lIns="34300" spcFirstLastPara="1" rIns="34300" wrap="square" tIns="17150">
              <a:spAutoFit/>
            </a:bodyPr>
            <a:lstStyle/>
            <a:p>
              <a:pPr indent="0" lvl="0" marL="0" marR="0" rtl="0" algn="l">
                <a:lnSpc>
                  <a:spcPct val="140000"/>
                </a:lnSpc>
                <a:spcBef>
                  <a:spcPts val="0"/>
                </a:spcBef>
                <a:spcAft>
                  <a:spcPts val="0"/>
                </a:spcAft>
                <a:buNone/>
              </a:pPr>
              <a:r>
                <a:rPr lang="en" sz="1000">
                  <a:solidFill>
                    <a:srgbClr val="BFBFBF"/>
                  </a:solidFill>
                  <a:latin typeface="Poppins SemiBold"/>
                  <a:ea typeface="Poppins SemiBold"/>
                  <a:cs typeface="Poppins SemiBold"/>
                  <a:sym typeface="Poppins SemiBold"/>
                </a:rPr>
                <a:t>Program Management and Support</a:t>
              </a:r>
              <a:endParaRPr sz="500"/>
            </a:p>
          </p:txBody>
        </p:sp>
      </p:grpSp>
      <p:sp>
        <p:nvSpPr>
          <p:cNvPr id="112" name="Google Shape;112;p17"/>
          <p:cNvSpPr txBox="1"/>
          <p:nvPr/>
        </p:nvSpPr>
        <p:spPr>
          <a:xfrm>
            <a:off x="539571" y="1998324"/>
            <a:ext cx="3637800" cy="111600"/>
          </a:xfrm>
          <a:prstGeom prst="rect">
            <a:avLst/>
          </a:prstGeom>
          <a:noFill/>
          <a:ln>
            <a:noFill/>
          </a:ln>
        </p:spPr>
        <p:txBody>
          <a:bodyPr anchorCtr="0" anchor="t" bIns="17150" lIns="34300" spcFirstLastPara="1" rIns="34300" wrap="square" tIns="17150">
            <a:spAutoFit/>
          </a:bodyPr>
          <a:lstStyle/>
          <a:p>
            <a:pPr indent="0" lvl="0" marL="0" marR="0" rtl="0" algn="l">
              <a:lnSpc>
                <a:spcPct val="140000"/>
              </a:lnSpc>
              <a:spcBef>
                <a:spcPts val="0"/>
              </a:spcBef>
              <a:spcAft>
                <a:spcPts val="0"/>
              </a:spcAft>
              <a:buNone/>
            </a:pPr>
            <a:r>
              <a:t/>
            </a:r>
            <a:endParaRPr sz="500"/>
          </a:p>
        </p:txBody>
      </p:sp>
      <p:sp>
        <p:nvSpPr>
          <p:cNvPr id="113" name="Google Shape;113;p17"/>
          <p:cNvSpPr/>
          <p:nvPr/>
        </p:nvSpPr>
        <p:spPr>
          <a:xfrm>
            <a:off x="97908" y="2776442"/>
            <a:ext cx="2736900" cy="974400"/>
          </a:xfrm>
          <a:prstGeom prst="roundRect">
            <a:avLst>
              <a:gd fmla="val 20857" name="adj"/>
            </a:avLst>
          </a:prstGeom>
          <a:solidFill>
            <a:schemeClr val="lt1"/>
          </a:solidFill>
          <a:ln>
            <a:noFill/>
          </a:ln>
          <a:effectLst>
            <a:outerShdw blurRad="939800" sx="102000" rotWithShape="0" algn="ctr" sy="102000">
              <a:srgbClr val="000000">
                <a:alpha val="13730"/>
              </a:srgbClr>
            </a:outerShdw>
          </a:effectLst>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114" name="Google Shape;114;p17"/>
          <p:cNvSpPr txBox="1"/>
          <p:nvPr/>
        </p:nvSpPr>
        <p:spPr>
          <a:xfrm>
            <a:off x="97909" y="2921802"/>
            <a:ext cx="2555100" cy="899100"/>
          </a:xfrm>
          <a:prstGeom prst="rect">
            <a:avLst/>
          </a:prstGeom>
          <a:noFill/>
          <a:ln>
            <a:noFill/>
          </a:ln>
        </p:spPr>
        <p:txBody>
          <a:bodyPr anchorCtr="0" anchor="t" bIns="17150" lIns="34300" spcFirstLastPara="1" rIns="34300" wrap="square" tIns="17150">
            <a:spAutoFit/>
          </a:bodyPr>
          <a:lstStyle/>
          <a:p>
            <a:pPr indent="0" lvl="0" marL="0" marR="0" rtl="0" algn="ctr">
              <a:lnSpc>
                <a:spcPct val="140000"/>
              </a:lnSpc>
              <a:spcBef>
                <a:spcPts val="0"/>
              </a:spcBef>
              <a:spcAft>
                <a:spcPts val="0"/>
              </a:spcAft>
              <a:buNone/>
            </a:pPr>
            <a:r>
              <a:rPr lang="en" sz="1000">
                <a:solidFill>
                  <a:schemeClr val="dk1"/>
                </a:solidFill>
                <a:latin typeface="Poppins SemiBold"/>
                <a:ea typeface="Poppins SemiBold"/>
                <a:cs typeface="Poppins SemiBold"/>
                <a:sym typeface="Poppins SemiBold"/>
              </a:rPr>
              <a:t>Amy Hadfield</a:t>
            </a:r>
            <a:endParaRPr sz="1000">
              <a:solidFill>
                <a:schemeClr val="dk1"/>
              </a:solidFill>
              <a:latin typeface="Poppins SemiBold"/>
              <a:ea typeface="Poppins SemiBold"/>
              <a:cs typeface="Poppins SemiBold"/>
              <a:sym typeface="Poppins SemiBold"/>
            </a:endParaRPr>
          </a:p>
          <a:p>
            <a:pPr indent="0" lvl="0" marL="0" marR="0" rtl="0" algn="ctr">
              <a:lnSpc>
                <a:spcPct val="140000"/>
              </a:lnSpc>
              <a:spcBef>
                <a:spcPts val="0"/>
              </a:spcBef>
              <a:spcAft>
                <a:spcPts val="0"/>
              </a:spcAft>
              <a:buNone/>
            </a:pPr>
            <a:r>
              <a:rPr lang="en" sz="1000">
                <a:solidFill>
                  <a:schemeClr val="dk1"/>
                </a:solidFill>
                <a:latin typeface="Poppins SemiBold"/>
                <a:ea typeface="Poppins SemiBold"/>
                <a:cs typeface="Poppins SemiBold"/>
                <a:sym typeface="Poppins SemiBold"/>
              </a:rPr>
              <a:t>eLandings Program Manager</a:t>
            </a:r>
            <a:endParaRPr sz="1000">
              <a:solidFill>
                <a:schemeClr val="dk1"/>
              </a:solidFill>
              <a:latin typeface="Poppins SemiBold"/>
              <a:ea typeface="Poppins SemiBold"/>
              <a:cs typeface="Poppins SemiBold"/>
              <a:sym typeface="Poppins SemiBold"/>
            </a:endParaRPr>
          </a:p>
          <a:p>
            <a:pPr indent="0" lvl="0" marL="0" marR="0" rtl="0" algn="ctr">
              <a:lnSpc>
                <a:spcPct val="140000"/>
              </a:lnSpc>
              <a:spcBef>
                <a:spcPts val="0"/>
              </a:spcBef>
              <a:spcAft>
                <a:spcPts val="0"/>
              </a:spcAft>
              <a:buNone/>
            </a:pPr>
            <a:r>
              <a:rPr lang="en" sz="1000">
                <a:solidFill>
                  <a:schemeClr val="dk1"/>
                </a:solidFill>
                <a:latin typeface="Poppins SemiBold"/>
                <a:ea typeface="Poppins SemiBold"/>
                <a:cs typeface="Poppins SemiBold"/>
                <a:sym typeface="Poppins SemiBold"/>
              </a:rPr>
              <a:t>Lifelong Fisheries Experience</a:t>
            </a:r>
            <a:endParaRPr sz="1000">
              <a:solidFill>
                <a:schemeClr val="dk1"/>
              </a:solidFill>
              <a:latin typeface="Poppins SemiBold"/>
              <a:ea typeface="Poppins SemiBold"/>
              <a:cs typeface="Poppins SemiBold"/>
              <a:sym typeface="Poppins SemiBold"/>
            </a:endParaRPr>
          </a:p>
          <a:p>
            <a:pPr indent="0" lvl="0" marL="0" marR="0" rtl="0" algn="ctr">
              <a:lnSpc>
                <a:spcPct val="140000"/>
              </a:lnSpc>
              <a:spcBef>
                <a:spcPts val="500"/>
              </a:spcBef>
              <a:spcAft>
                <a:spcPts val="0"/>
              </a:spcAft>
              <a:buNone/>
            </a:pPr>
            <a:r>
              <a:t/>
            </a:r>
            <a:endParaRPr sz="1000">
              <a:solidFill>
                <a:schemeClr val="dk1"/>
              </a:solidFill>
              <a:latin typeface="Poppins Light"/>
              <a:ea typeface="Poppins Light"/>
              <a:cs typeface="Poppins Light"/>
              <a:sym typeface="Poppins Light"/>
            </a:endParaRPr>
          </a:p>
        </p:txBody>
      </p:sp>
      <p:sp>
        <p:nvSpPr>
          <p:cNvPr id="115" name="Google Shape;115;p17"/>
          <p:cNvSpPr/>
          <p:nvPr/>
        </p:nvSpPr>
        <p:spPr>
          <a:xfrm>
            <a:off x="4368938" y="907575"/>
            <a:ext cx="4121100" cy="4169400"/>
          </a:xfrm>
          <a:prstGeom prst="ellipse">
            <a:avLst/>
          </a:prstGeom>
          <a:solidFill>
            <a:schemeClr val="lt2"/>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grpSp>
        <p:nvGrpSpPr>
          <p:cNvPr id="116" name="Google Shape;116;p17"/>
          <p:cNvGrpSpPr/>
          <p:nvPr/>
        </p:nvGrpSpPr>
        <p:grpSpPr>
          <a:xfrm rot="-5400000">
            <a:off x="2592648" y="2683919"/>
            <a:ext cx="485775" cy="485905"/>
            <a:chOff x="13800659" y="1956961"/>
            <a:chExt cx="1295400" cy="1295400"/>
          </a:xfrm>
        </p:grpSpPr>
        <p:sp>
          <p:nvSpPr>
            <p:cNvPr id="117" name="Google Shape;117;p17"/>
            <p:cNvSpPr/>
            <p:nvPr/>
          </p:nvSpPr>
          <p:spPr>
            <a:xfrm rot="5400000">
              <a:off x="13800659" y="1956961"/>
              <a:ext cx="1295400" cy="1295400"/>
            </a:xfrm>
            <a:prstGeom prst="rect">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118" name="Google Shape;118;p17"/>
            <p:cNvSpPr/>
            <p:nvPr/>
          </p:nvSpPr>
          <p:spPr>
            <a:xfrm rot="5400000">
              <a:off x="14307481" y="2386730"/>
              <a:ext cx="281764" cy="435855"/>
            </a:xfrm>
            <a:custGeom>
              <a:rect b="b" l="l" r="r" t="t"/>
              <a:pathLst>
                <a:path extrusionOk="0" h="164" w="105">
                  <a:moveTo>
                    <a:pt x="2" y="144"/>
                  </a:moveTo>
                  <a:cubicBezTo>
                    <a:pt x="0" y="142"/>
                    <a:pt x="0" y="138"/>
                    <a:pt x="2" y="135"/>
                  </a:cubicBezTo>
                  <a:cubicBezTo>
                    <a:pt x="56" y="82"/>
                    <a:pt x="56" y="82"/>
                    <a:pt x="56" y="82"/>
                  </a:cubicBezTo>
                  <a:cubicBezTo>
                    <a:pt x="2" y="29"/>
                    <a:pt x="2" y="29"/>
                    <a:pt x="2" y="29"/>
                  </a:cubicBezTo>
                  <a:cubicBezTo>
                    <a:pt x="0" y="26"/>
                    <a:pt x="0" y="22"/>
                    <a:pt x="2" y="20"/>
                  </a:cubicBezTo>
                  <a:cubicBezTo>
                    <a:pt x="19" y="3"/>
                    <a:pt x="19" y="3"/>
                    <a:pt x="19" y="3"/>
                  </a:cubicBezTo>
                  <a:cubicBezTo>
                    <a:pt x="21" y="0"/>
                    <a:pt x="26" y="0"/>
                    <a:pt x="28" y="3"/>
                  </a:cubicBezTo>
                  <a:cubicBezTo>
                    <a:pt x="103" y="77"/>
                    <a:pt x="103" y="77"/>
                    <a:pt x="103" y="77"/>
                  </a:cubicBezTo>
                  <a:cubicBezTo>
                    <a:pt x="105" y="80"/>
                    <a:pt x="105" y="84"/>
                    <a:pt x="103" y="86"/>
                  </a:cubicBezTo>
                  <a:cubicBezTo>
                    <a:pt x="28" y="161"/>
                    <a:pt x="28" y="161"/>
                    <a:pt x="28" y="161"/>
                  </a:cubicBezTo>
                  <a:cubicBezTo>
                    <a:pt x="26" y="164"/>
                    <a:pt x="21" y="164"/>
                    <a:pt x="19" y="161"/>
                  </a:cubicBezTo>
                  <a:lnTo>
                    <a:pt x="2" y="144"/>
                  </a:lnTo>
                  <a:close/>
                </a:path>
              </a:pathLst>
            </a:custGeom>
            <a:solidFill>
              <a:schemeClr val="lt1"/>
            </a:solidFill>
            <a:ln>
              <a:noFill/>
            </a:ln>
          </p:spPr>
          <p:txBody>
            <a:bodyPr anchorCtr="0" anchor="t"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Lato Light"/>
                <a:ea typeface="Lato Light"/>
                <a:cs typeface="Lato Light"/>
                <a:sym typeface="Lato Light"/>
              </a:endParaRPr>
            </a:p>
          </p:txBody>
        </p:sp>
      </p:grpSp>
      <p:pic>
        <p:nvPicPr>
          <p:cNvPr id="119" name="Google Shape;119;p17"/>
          <p:cNvPicPr preferRelativeResize="0"/>
          <p:nvPr>
            <p:ph idx="2" type="pic"/>
          </p:nvPr>
        </p:nvPicPr>
        <p:blipFill rotWithShape="1">
          <a:blip r:embed="rId3">
            <a:alphaModFix/>
          </a:blip>
          <a:srcRect b="16635" l="0" r="0" t="16635"/>
          <a:stretch/>
        </p:blipFill>
        <p:spPr>
          <a:xfrm>
            <a:off x="3421450" y="1998336"/>
            <a:ext cx="2414638" cy="2147763"/>
          </a:xfrm>
          <a:prstGeom prst="rect">
            <a:avLst/>
          </a:prstGeom>
          <a:solidFill>
            <a:srgbClr val="F2F2F2"/>
          </a:solidFill>
          <a:ln>
            <a:noFill/>
          </a:ln>
        </p:spPr>
      </p:pic>
      <p:pic>
        <p:nvPicPr>
          <p:cNvPr id="120" name="Google Shape;120;p17"/>
          <p:cNvPicPr preferRelativeResize="0"/>
          <p:nvPr>
            <p:ph idx="3" type="pic"/>
          </p:nvPr>
        </p:nvPicPr>
        <p:blipFill rotWithShape="1">
          <a:blip r:embed="rId4">
            <a:alphaModFix/>
          </a:blip>
          <a:srcRect b="0" l="5196" r="5205" t="0"/>
          <a:stretch/>
        </p:blipFill>
        <p:spPr>
          <a:xfrm>
            <a:off x="6179075" y="678873"/>
            <a:ext cx="1843724" cy="1639952"/>
          </a:xfrm>
          <a:prstGeom prst="rect">
            <a:avLst/>
          </a:prstGeom>
          <a:solidFill>
            <a:srgbClr val="F2F2F2"/>
          </a:solidFill>
          <a:ln>
            <a:noFill/>
          </a:ln>
        </p:spPr>
      </p:pic>
      <p:sp>
        <p:nvSpPr>
          <p:cNvPr id="121" name="Google Shape;121;p17"/>
          <p:cNvSpPr/>
          <p:nvPr/>
        </p:nvSpPr>
        <p:spPr>
          <a:xfrm>
            <a:off x="7647309" y="1321839"/>
            <a:ext cx="1649700" cy="354000"/>
          </a:xfrm>
          <a:prstGeom prst="rect">
            <a:avLst/>
          </a:pr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122" name="Google Shape;122;p17"/>
          <p:cNvSpPr txBox="1"/>
          <p:nvPr/>
        </p:nvSpPr>
        <p:spPr>
          <a:xfrm>
            <a:off x="7648280" y="1374604"/>
            <a:ext cx="1648500" cy="188700"/>
          </a:xfrm>
          <a:prstGeom prst="rect">
            <a:avLst/>
          </a:prstGeom>
          <a:noFill/>
          <a:ln>
            <a:noFill/>
          </a:ln>
        </p:spPr>
        <p:txBody>
          <a:bodyPr anchorCtr="0" anchor="t" bIns="17150" lIns="34300" spcFirstLastPara="1" rIns="34300" wrap="square" tIns="17150">
            <a:spAutoFit/>
          </a:bodyPr>
          <a:lstStyle/>
          <a:p>
            <a:pPr indent="0" lvl="0" marL="0" marR="0" rtl="0" algn="ctr">
              <a:lnSpc>
                <a:spcPct val="140000"/>
              </a:lnSpc>
              <a:spcBef>
                <a:spcPts val="0"/>
              </a:spcBef>
              <a:spcAft>
                <a:spcPts val="0"/>
              </a:spcAft>
              <a:buNone/>
            </a:pPr>
            <a:r>
              <a:rPr lang="en" sz="1000">
                <a:solidFill>
                  <a:schemeClr val="dk1"/>
                </a:solidFill>
                <a:latin typeface="Poppins SemiBold"/>
                <a:ea typeface="Poppins SemiBold"/>
                <a:cs typeface="Poppins SemiBold"/>
                <a:sym typeface="Poppins SemiBold"/>
              </a:rPr>
              <a:t>Sara Villafuerte</a:t>
            </a:r>
            <a:endParaRPr sz="1000">
              <a:solidFill>
                <a:schemeClr val="dk1"/>
              </a:solidFill>
              <a:latin typeface="Poppins Light"/>
              <a:ea typeface="Poppins Light"/>
              <a:cs typeface="Poppins Light"/>
              <a:sym typeface="Poppins Light"/>
            </a:endParaRPr>
          </a:p>
        </p:txBody>
      </p:sp>
      <p:pic>
        <p:nvPicPr>
          <p:cNvPr id="123" name="Google Shape;123;p17"/>
          <p:cNvPicPr preferRelativeResize="0"/>
          <p:nvPr>
            <p:ph idx="4" type="pic"/>
          </p:nvPr>
        </p:nvPicPr>
        <p:blipFill rotWithShape="1">
          <a:blip r:embed="rId5">
            <a:alphaModFix/>
          </a:blip>
          <a:srcRect b="31223" l="0" r="0" t="9460"/>
          <a:stretch/>
        </p:blipFill>
        <p:spPr>
          <a:xfrm>
            <a:off x="6755624" y="3282900"/>
            <a:ext cx="2017000" cy="1794075"/>
          </a:xfrm>
          <a:prstGeom prst="rect">
            <a:avLst/>
          </a:prstGeom>
          <a:solidFill>
            <a:srgbClr val="F2F2F2"/>
          </a:solidFill>
          <a:ln>
            <a:noFill/>
          </a:ln>
        </p:spPr>
      </p:pic>
      <p:sp>
        <p:nvSpPr>
          <p:cNvPr id="124" name="Google Shape;124;p17"/>
          <p:cNvSpPr/>
          <p:nvPr/>
        </p:nvSpPr>
        <p:spPr>
          <a:xfrm>
            <a:off x="5776921" y="4609920"/>
            <a:ext cx="1649700" cy="354000"/>
          </a:xfrm>
          <a:prstGeom prst="rect">
            <a:avLst/>
          </a:pr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125" name="Google Shape;125;p17"/>
          <p:cNvSpPr txBox="1"/>
          <p:nvPr/>
        </p:nvSpPr>
        <p:spPr>
          <a:xfrm>
            <a:off x="5777427" y="4691654"/>
            <a:ext cx="1648500" cy="188700"/>
          </a:xfrm>
          <a:prstGeom prst="rect">
            <a:avLst/>
          </a:prstGeom>
          <a:noFill/>
          <a:ln>
            <a:noFill/>
          </a:ln>
        </p:spPr>
        <p:txBody>
          <a:bodyPr anchorCtr="0" anchor="t" bIns="17150" lIns="34300" spcFirstLastPara="1" rIns="34300" wrap="square" tIns="17150">
            <a:spAutoFit/>
          </a:bodyPr>
          <a:lstStyle/>
          <a:p>
            <a:pPr indent="0" lvl="0" marL="0" marR="0" rtl="0" algn="ctr">
              <a:lnSpc>
                <a:spcPct val="140000"/>
              </a:lnSpc>
              <a:spcBef>
                <a:spcPts val="0"/>
              </a:spcBef>
              <a:spcAft>
                <a:spcPts val="0"/>
              </a:spcAft>
              <a:buNone/>
            </a:pPr>
            <a:r>
              <a:rPr lang="en" sz="1000">
                <a:solidFill>
                  <a:schemeClr val="dk1"/>
                </a:solidFill>
                <a:latin typeface="Poppins SemiBold"/>
                <a:ea typeface="Poppins SemiBold"/>
                <a:cs typeface="Poppins SemiBold"/>
                <a:sym typeface="Poppins SemiBold"/>
              </a:rPr>
              <a:t>Claire Minelga</a:t>
            </a:r>
            <a:endParaRPr sz="1000">
              <a:solidFill>
                <a:schemeClr val="dk1"/>
              </a:solidFill>
              <a:latin typeface="Poppins Light"/>
              <a:ea typeface="Poppins Light"/>
              <a:cs typeface="Poppins Light"/>
              <a:sym typeface="Poppins Light"/>
            </a:endParaRPr>
          </a:p>
        </p:txBody>
      </p:sp>
      <p:sp>
        <p:nvSpPr>
          <p:cNvPr id="126" name="Google Shape;126;p17"/>
          <p:cNvSpPr/>
          <p:nvPr/>
        </p:nvSpPr>
        <p:spPr>
          <a:xfrm rot="2836190">
            <a:off x="4773320" y="1161985"/>
            <a:ext cx="701647" cy="437762"/>
          </a:xfrm>
          <a:prstGeom prst="triangle">
            <a:avLst>
              <a:gd fmla="val 50000"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27" name="Google Shape;127;p17"/>
          <p:cNvSpPr/>
          <p:nvPr/>
        </p:nvSpPr>
        <p:spPr>
          <a:xfrm rot="-992663">
            <a:off x="8121287" y="2297185"/>
            <a:ext cx="701649" cy="437777"/>
          </a:xfrm>
          <a:prstGeom prst="triangle">
            <a:avLst>
              <a:gd fmla="val 50000"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28" name="Google Shape;128;p17"/>
          <p:cNvSpPr/>
          <p:nvPr/>
        </p:nvSpPr>
        <p:spPr>
          <a:xfrm rot="-2700000">
            <a:off x="4878367" y="4455150"/>
            <a:ext cx="701733" cy="437841"/>
          </a:xfrm>
          <a:prstGeom prst="triangle">
            <a:avLst>
              <a:gd fmla="val 50000"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Tree>
  </p:cSld>
  <p:clrMapOvr>
    <a:masterClrMapping/>
  </p:clrMapOvr>
  <p:transition spd="slow">
    <p:push/>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4"/>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Common Problems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5"/>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Addressing Duplicate Reports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6"/>
          <p:cNvSpPr txBox="1"/>
          <p:nvPr>
            <p:ph type="title"/>
          </p:nvPr>
        </p:nvSpPr>
        <p:spPr>
          <a:xfrm>
            <a:off x="645900" y="4471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Permitting</a:t>
            </a:r>
            <a:endParaRPr/>
          </a:p>
        </p:txBody>
      </p:sp>
      <p:sp>
        <p:nvSpPr>
          <p:cNvPr id="366" name="Google Shape;366;p46"/>
          <p:cNvSpPr txBox="1"/>
          <p:nvPr/>
        </p:nvSpPr>
        <p:spPr>
          <a:xfrm>
            <a:off x="1249125" y="1906350"/>
            <a:ext cx="6898800" cy="15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Average"/>
                <a:ea typeface="Average"/>
                <a:cs typeface="Average"/>
                <a:sym typeface="Average"/>
              </a:rPr>
              <a:t>Processor Code Renewal </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rPr lang="en" sz="1800">
                <a:solidFill>
                  <a:schemeClr val="accent3"/>
                </a:solidFill>
                <a:latin typeface="Average"/>
                <a:ea typeface="Average"/>
                <a:cs typeface="Average"/>
                <a:sym typeface="Average"/>
              </a:rPr>
              <a:t>Federal Fisheries Permit Renewal cycle is this year. </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rPr lang="en" sz="1800">
                <a:solidFill>
                  <a:schemeClr val="accent3"/>
                </a:solidFill>
                <a:latin typeface="Average"/>
                <a:ea typeface="Average"/>
                <a:cs typeface="Average"/>
                <a:sym typeface="Average"/>
              </a:rPr>
              <a:t>Online Renewal Process </a:t>
            </a:r>
            <a:endParaRPr sz="1800">
              <a:solidFill>
                <a:schemeClr val="accent3"/>
              </a:solidFill>
              <a:latin typeface="Average"/>
              <a:ea typeface="Average"/>
              <a:cs typeface="Average"/>
              <a:sym typeface="Averag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7"/>
          <p:cNvSpPr txBox="1"/>
          <p:nvPr>
            <p:ph type="title"/>
          </p:nvPr>
        </p:nvSpPr>
        <p:spPr>
          <a:xfrm>
            <a:off x="732475" y="467575"/>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Registered Buyer Number</a:t>
            </a:r>
            <a:endParaRPr/>
          </a:p>
        </p:txBody>
      </p:sp>
      <p:sp>
        <p:nvSpPr>
          <p:cNvPr id="372" name="Google Shape;372;p47"/>
          <p:cNvSpPr txBox="1"/>
          <p:nvPr/>
        </p:nvSpPr>
        <p:spPr>
          <a:xfrm>
            <a:off x="1167500" y="1947175"/>
            <a:ext cx="7041600" cy="2143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3"/>
              </a:buClr>
              <a:buSzPts val="1800"/>
              <a:buFont typeface="Average"/>
              <a:buAutoNum type="arabicPeriod"/>
            </a:pPr>
            <a:r>
              <a:rPr lang="en" sz="1800">
                <a:solidFill>
                  <a:schemeClr val="accent3"/>
                </a:solidFill>
                <a:latin typeface="Average"/>
                <a:ea typeface="Average"/>
                <a:cs typeface="Average"/>
                <a:sym typeface="Average"/>
              </a:rPr>
              <a:t>Verify Your Registered Buyer Number</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AutoNum type="arabicPeriod"/>
            </a:pPr>
            <a:r>
              <a:rPr lang="en" sz="1800">
                <a:solidFill>
                  <a:schemeClr val="accent3"/>
                </a:solidFill>
                <a:latin typeface="Average"/>
                <a:ea typeface="Average"/>
                <a:cs typeface="Average"/>
                <a:sym typeface="Average"/>
              </a:rPr>
              <a:t>Multiple Captain, Multiple Numbers</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AutoNum type="arabicPeriod"/>
            </a:pPr>
            <a:r>
              <a:rPr lang="en" sz="1800">
                <a:solidFill>
                  <a:schemeClr val="accent3"/>
                </a:solidFill>
                <a:latin typeface="Average"/>
                <a:ea typeface="Average"/>
                <a:cs typeface="Average"/>
                <a:sym typeface="Average"/>
              </a:rPr>
              <a:t>Update the Information on your operation</a:t>
            </a:r>
            <a:endParaRPr sz="1800">
              <a:solidFill>
                <a:schemeClr val="accent3"/>
              </a:solidFill>
              <a:latin typeface="Average"/>
              <a:ea typeface="Average"/>
              <a:cs typeface="Average"/>
              <a:sym typeface="Averag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8"/>
          <p:cNvSpPr txBox="1"/>
          <p:nvPr>
            <p:ph type="title"/>
          </p:nvPr>
        </p:nvSpPr>
        <p:spPr>
          <a:xfrm>
            <a:off x="645900" y="447175"/>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Ensuring Accuracy in Production Reports</a:t>
            </a:r>
            <a:endParaRPr/>
          </a:p>
        </p:txBody>
      </p:sp>
      <p:sp>
        <p:nvSpPr>
          <p:cNvPr id="378" name="Google Shape;378;p48"/>
          <p:cNvSpPr txBox="1"/>
          <p:nvPr/>
        </p:nvSpPr>
        <p:spPr>
          <a:xfrm>
            <a:off x="1310375" y="1783900"/>
            <a:ext cx="6776400" cy="24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Average"/>
                <a:ea typeface="Average"/>
                <a:cs typeface="Average"/>
                <a:sym typeface="Average"/>
              </a:rPr>
              <a:t>Incorrect Production Reports</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AutoNum type="arabicPeriod"/>
            </a:pPr>
            <a:r>
              <a:rPr lang="en" sz="1800">
                <a:solidFill>
                  <a:schemeClr val="accent3"/>
                </a:solidFill>
                <a:latin typeface="Average"/>
                <a:ea typeface="Average"/>
                <a:cs typeface="Average"/>
                <a:sym typeface="Average"/>
              </a:rPr>
              <a:t>Importance of accuracy</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AutoNum type="arabicPeriod"/>
            </a:pPr>
            <a:r>
              <a:rPr lang="en" sz="1800">
                <a:solidFill>
                  <a:schemeClr val="accent3"/>
                </a:solidFill>
                <a:latin typeface="Average"/>
                <a:ea typeface="Average"/>
                <a:cs typeface="Average"/>
                <a:sym typeface="Average"/>
              </a:rPr>
              <a:t>Reporting Essentials</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AutoNum type="arabicPeriod"/>
            </a:pPr>
            <a:r>
              <a:rPr lang="en" sz="1800">
                <a:solidFill>
                  <a:schemeClr val="accent3"/>
                </a:solidFill>
                <a:latin typeface="Average"/>
                <a:ea typeface="Average"/>
                <a:cs typeface="Average"/>
                <a:sym typeface="Average"/>
              </a:rPr>
              <a:t>Transmission before consolidated landing</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AutoNum type="arabicPeriod"/>
            </a:pPr>
            <a:r>
              <a:rPr lang="en" sz="1800">
                <a:solidFill>
                  <a:schemeClr val="accent3"/>
                </a:solidFill>
                <a:latin typeface="Average"/>
                <a:ea typeface="Average"/>
                <a:cs typeface="Average"/>
                <a:sym typeface="Average"/>
              </a:rPr>
              <a:t>Impact of errors</a:t>
            </a:r>
            <a:endParaRPr sz="1800">
              <a:solidFill>
                <a:schemeClr val="accent3"/>
              </a:solidFill>
              <a:latin typeface="Average"/>
              <a:ea typeface="Average"/>
              <a:cs typeface="Average"/>
              <a:sym typeface="Averag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9"/>
          <p:cNvSpPr txBox="1"/>
          <p:nvPr>
            <p:ph type="title"/>
          </p:nvPr>
        </p:nvSpPr>
        <p:spPr>
          <a:xfrm>
            <a:off x="671250" y="2141250"/>
            <a:ext cx="7852200" cy="861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4800"/>
              <a:t>IFQ &amp; CDQ Reporting</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CDQ Weekly Reporting</a:t>
            </a:r>
            <a:endParaRPr/>
          </a:p>
        </p:txBody>
      </p:sp>
      <p:sp>
        <p:nvSpPr>
          <p:cNvPr id="389" name="Google Shape;389;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800"/>
              </a:spcBef>
              <a:spcAft>
                <a:spcPts val="0"/>
              </a:spcAft>
              <a:buNone/>
            </a:pPr>
            <a:r>
              <a:rPr b="1" lang="en" sz="2700">
                <a:solidFill>
                  <a:schemeClr val="dk1"/>
                </a:solidFill>
                <a:latin typeface="Arial"/>
                <a:ea typeface="Arial"/>
                <a:cs typeface="Arial"/>
                <a:sym typeface="Arial"/>
              </a:rPr>
              <a:t>6 AAC 93.080. Reporting of CDQ program fishery harvest</a:t>
            </a:r>
            <a:endParaRPr b="1" sz="2700">
              <a:solidFill>
                <a:schemeClr val="dk1"/>
              </a:solidFill>
              <a:latin typeface="Arial"/>
              <a:ea typeface="Arial"/>
              <a:cs typeface="Arial"/>
              <a:sym typeface="Arial"/>
            </a:endParaRPr>
          </a:p>
          <a:p>
            <a:pPr indent="0" lvl="0" marL="0" rtl="0" algn="l">
              <a:spcBef>
                <a:spcPts val="1200"/>
              </a:spcBef>
              <a:spcAft>
                <a:spcPts val="1200"/>
              </a:spcAft>
              <a:buNone/>
            </a:pPr>
            <a:r>
              <a:rPr lang="en" sz="2100">
                <a:solidFill>
                  <a:schemeClr val="dk1"/>
                </a:solidFill>
                <a:latin typeface="Arial"/>
                <a:ea typeface="Arial"/>
                <a:cs typeface="Arial"/>
                <a:sym typeface="Arial"/>
              </a:rPr>
              <a:t>A buyer of fish that, under </a:t>
            </a:r>
            <a:r>
              <a:rPr lang="en" sz="2100" u="sng">
                <a:solidFill>
                  <a:schemeClr val="dk1"/>
                </a:solidFill>
                <a:latin typeface="Arial"/>
                <a:ea typeface="Arial"/>
                <a:cs typeface="Arial"/>
                <a:sym typeface="Arial"/>
                <a:hlinkClick r:id="rId3">
                  <a:extLst>
                    <a:ext uri="{A12FA001-AC4F-418D-AE19-62706E023703}">
                      <ahyp:hlinkClr val="tx"/>
                    </a:ext>
                  </a:extLst>
                </a:hlinkClick>
              </a:rPr>
              <a:t>AS 16.05.690 </a:t>
            </a:r>
            <a:r>
              <a:rPr lang="en" sz="2100">
                <a:solidFill>
                  <a:schemeClr val="dk1"/>
                </a:solidFill>
                <a:latin typeface="Arial"/>
                <a:ea typeface="Arial"/>
                <a:cs typeface="Arial"/>
                <a:sym typeface="Arial"/>
              </a:rPr>
              <a:t>and 5 AAC </a:t>
            </a:r>
            <a:r>
              <a:rPr lang="en" sz="2100" u="sng">
                <a:solidFill>
                  <a:schemeClr val="dk1"/>
                </a:solidFill>
                <a:latin typeface="Arial"/>
                <a:ea typeface="Arial"/>
                <a:cs typeface="Arial"/>
                <a:sym typeface="Arial"/>
                <a:hlinkClick r:id="rId4">
                  <a:extLst>
                    <a:ext uri="{A12FA001-AC4F-418D-AE19-62706E023703}">
                      <ahyp:hlinkClr val="tx"/>
                    </a:ext>
                  </a:extLst>
                </a:hlinkClick>
              </a:rPr>
              <a:t>39.130, </a:t>
            </a:r>
            <a:r>
              <a:rPr lang="en" sz="2100">
                <a:solidFill>
                  <a:schemeClr val="dk1"/>
                </a:solidFill>
                <a:latin typeface="Arial"/>
                <a:ea typeface="Arial"/>
                <a:cs typeface="Arial"/>
                <a:sym typeface="Arial"/>
              </a:rPr>
              <a:t>is required to record and report a purchase of fish shall also record and report the buyer's purchases of fishery resources that are harvested through a CDQ program. This shall be done in the manner required by </a:t>
            </a:r>
            <a:r>
              <a:rPr lang="en" sz="2100" u="sng">
                <a:solidFill>
                  <a:schemeClr val="dk1"/>
                </a:solidFill>
                <a:latin typeface="Arial"/>
                <a:ea typeface="Arial"/>
                <a:cs typeface="Arial"/>
                <a:sym typeface="Arial"/>
                <a:hlinkClick r:id="rId5">
                  <a:extLst>
                    <a:ext uri="{A12FA001-AC4F-418D-AE19-62706E023703}">
                      <ahyp:hlinkClr val="tx"/>
                    </a:ext>
                  </a:extLst>
                </a:hlinkClick>
              </a:rPr>
              <a:t>AS 16.05.690 </a:t>
            </a:r>
            <a:r>
              <a:rPr lang="en" sz="2100">
                <a:solidFill>
                  <a:schemeClr val="dk1"/>
                </a:solidFill>
                <a:latin typeface="Arial"/>
                <a:ea typeface="Arial"/>
                <a:cs typeface="Arial"/>
                <a:sym typeface="Arial"/>
              </a:rPr>
              <a:t>and 5 AAC </a:t>
            </a:r>
            <a:r>
              <a:rPr lang="en" sz="2100" u="sng">
                <a:solidFill>
                  <a:schemeClr val="dk1"/>
                </a:solidFill>
                <a:latin typeface="Arial"/>
                <a:ea typeface="Arial"/>
                <a:cs typeface="Arial"/>
                <a:sym typeface="Arial"/>
                <a:hlinkClick r:id="rId6">
                  <a:extLst>
                    <a:ext uri="{A12FA001-AC4F-418D-AE19-62706E023703}">
                      <ahyp:hlinkClr val="tx"/>
                    </a:ext>
                  </a:extLst>
                </a:hlinkClick>
              </a:rPr>
              <a:t>39.130 </a:t>
            </a:r>
            <a:r>
              <a:rPr lang="en" sz="2100">
                <a:solidFill>
                  <a:schemeClr val="dk1"/>
                </a:solidFill>
                <a:latin typeface="Arial"/>
                <a:ea typeface="Arial"/>
                <a:cs typeface="Arial"/>
                <a:sym typeface="Arial"/>
              </a:rPr>
              <a:t>and other regulations adopted under that statute.</a:t>
            </a:r>
            <a:endParaRPr sz="28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1"/>
          <p:cNvSpPr txBox="1"/>
          <p:nvPr>
            <p:ph type="title"/>
          </p:nvPr>
        </p:nvSpPr>
        <p:spPr>
          <a:xfrm>
            <a:off x="472650" y="282325"/>
            <a:ext cx="5636100" cy="952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4800"/>
              <a:t>IFQ &amp; CDQ Reporting </a:t>
            </a:r>
            <a:endParaRPr sz="4800"/>
          </a:p>
        </p:txBody>
      </p:sp>
      <p:sp>
        <p:nvSpPr>
          <p:cNvPr id="395" name="Google Shape;395;p51"/>
          <p:cNvSpPr txBox="1"/>
          <p:nvPr>
            <p:ph idx="1" type="body"/>
          </p:nvPr>
        </p:nvSpPr>
        <p:spPr>
          <a:xfrm>
            <a:off x="311700" y="1399625"/>
            <a:ext cx="8520600" cy="19101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Char char="●"/>
            </a:pPr>
            <a:r>
              <a:rPr lang="en" sz="2600"/>
              <a:t>CDQ Sablefish quota is debited from production reports</a:t>
            </a:r>
            <a:endParaRPr sz="2600"/>
          </a:p>
          <a:p>
            <a:pPr indent="-393700" lvl="0" marL="457200" rtl="0" algn="l">
              <a:spcBef>
                <a:spcPts val="0"/>
              </a:spcBef>
              <a:spcAft>
                <a:spcPts val="0"/>
              </a:spcAft>
              <a:buSzPts val="2600"/>
              <a:buChar char="●"/>
            </a:pPr>
            <a:r>
              <a:rPr lang="en" sz="2600"/>
              <a:t> IFQ sablefish is debited by the IFQ report.</a:t>
            </a:r>
            <a:endParaRPr sz="1300"/>
          </a:p>
        </p:txBody>
      </p:sp>
      <p:pic>
        <p:nvPicPr>
          <p:cNvPr id="396" name="Google Shape;396;p51"/>
          <p:cNvPicPr preferRelativeResize="0"/>
          <p:nvPr/>
        </p:nvPicPr>
        <p:blipFill rotWithShape="1">
          <a:blip r:embed="rId3">
            <a:alphaModFix/>
          </a:blip>
          <a:srcRect b="30723" l="0" r="0" t="31513"/>
          <a:stretch/>
        </p:blipFill>
        <p:spPr>
          <a:xfrm>
            <a:off x="0" y="3831425"/>
            <a:ext cx="9144000" cy="191002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2"/>
          <p:cNvSpPr txBox="1"/>
          <p:nvPr>
            <p:ph type="title"/>
          </p:nvPr>
        </p:nvSpPr>
        <p:spPr>
          <a:xfrm>
            <a:off x="311700" y="290925"/>
            <a:ext cx="8520600" cy="127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6700"/>
              <a:t>Consolidated Reports</a:t>
            </a:r>
            <a:endParaRPr sz="6700"/>
          </a:p>
        </p:txBody>
      </p:sp>
      <p:sp>
        <p:nvSpPr>
          <p:cNvPr id="402" name="Google Shape;402;p52"/>
          <p:cNvSpPr txBox="1"/>
          <p:nvPr>
            <p:ph idx="1" type="body"/>
          </p:nvPr>
        </p:nvSpPr>
        <p:spPr>
          <a:xfrm>
            <a:off x="311700" y="1880450"/>
            <a:ext cx="8520600" cy="2648700"/>
          </a:xfrm>
          <a:prstGeom prst="rect">
            <a:avLst/>
          </a:prstGeom>
        </p:spPr>
        <p:txBody>
          <a:bodyPr anchorCtr="0" anchor="t" bIns="91425" lIns="91425" spcFirstLastPara="1" rIns="91425" wrap="square" tIns="91425">
            <a:normAutofit fontScale="92500" lnSpcReduction="20000"/>
          </a:bodyPr>
          <a:lstStyle/>
          <a:p>
            <a:pPr indent="-375443" lvl="0" marL="457200" rtl="0" algn="l">
              <a:spcBef>
                <a:spcPts val="0"/>
              </a:spcBef>
              <a:spcAft>
                <a:spcPts val="0"/>
              </a:spcAft>
              <a:buSzPct val="100000"/>
              <a:buChar char="●"/>
            </a:pPr>
            <a:r>
              <a:rPr lang="en" sz="2500"/>
              <a:t>Verify Production Reports are all submitted and reflect accurate data. </a:t>
            </a:r>
            <a:endParaRPr sz="2500"/>
          </a:p>
          <a:p>
            <a:pPr indent="-375443" lvl="0" marL="457200" rtl="0" algn="l">
              <a:spcBef>
                <a:spcPts val="0"/>
              </a:spcBef>
              <a:spcAft>
                <a:spcPts val="0"/>
              </a:spcAft>
              <a:buSzPct val="100000"/>
              <a:buChar char="●"/>
            </a:pPr>
            <a:r>
              <a:rPr lang="en" sz="2500"/>
              <a:t>Have your IFQ permit information and the permit holder’s </a:t>
            </a:r>
            <a:r>
              <a:rPr lang="en" sz="2500" u="sng"/>
              <a:t>personal</a:t>
            </a:r>
            <a:r>
              <a:rPr lang="en" sz="2500"/>
              <a:t> NMFS ID </a:t>
            </a:r>
            <a:endParaRPr sz="2500"/>
          </a:p>
          <a:p>
            <a:pPr indent="-375443" lvl="0" marL="457200" rtl="0" algn="l">
              <a:spcBef>
                <a:spcPts val="0"/>
              </a:spcBef>
              <a:spcAft>
                <a:spcPts val="0"/>
              </a:spcAft>
              <a:buSzPct val="100000"/>
              <a:buChar char="●"/>
            </a:pPr>
            <a:r>
              <a:rPr lang="en" sz="2500"/>
              <a:t>Make sure you have the CFEC permits that coincide with the Management programs used on this trip. </a:t>
            </a:r>
            <a:endParaRPr sz="2500"/>
          </a:p>
          <a:p>
            <a:pPr indent="0" lvl="0" marL="0" rtl="0" algn="l">
              <a:lnSpc>
                <a:spcPct val="100000"/>
              </a:lnSpc>
              <a:spcBef>
                <a:spcPts val="120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3"/>
          <p:cNvSpPr txBox="1"/>
          <p:nvPr>
            <p:ph type="title"/>
          </p:nvPr>
        </p:nvSpPr>
        <p:spPr>
          <a:xfrm>
            <a:off x="311700" y="1255275"/>
            <a:ext cx="8520600" cy="1890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Questions?</a:t>
            </a:r>
            <a:endParaRPr/>
          </a:p>
        </p:txBody>
      </p:sp>
      <p:sp>
        <p:nvSpPr>
          <p:cNvPr id="408" name="Google Shape;408;p53"/>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400"/>
              <a:t>elandings@alaska.gov</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grpSp>
        <p:nvGrpSpPr>
          <p:cNvPr id="133" name="Google Shape;133;p18"/>
          <p:cNvGrpSpPr/>
          <p:nvPr/>
        </p:nvGrpSpPr>
        <p:grpSpPr>
          <a:xfrm>
            <a:off x="250678" y="255126"/>
            <a:ext cx="701771" cy="142947"/>
            <a:chOff x="-228876" y="-2847702"/>
            <a:chExt cx="2758535" cy="561900"/>
          </a:xfrm>
        </p:grpSpPr>
        <p:sp>
          <p:nvSpPr>
            <p:cNvPr id="134" name="Google Shape;134;p18"/>
            <p:cNvSpPr/>
            <p:nvPr/>
          </p:nvSpPr>
          <p:spPr>
            <a:xfrm>
              <a:off x="-228876" y="-2847702"/>
              <a:ext cx="561900" cy="561900"/>
            </a:xfrm>
            <a:prstGeom prst="rect">
              <a:avLst/>
            </a:prstGeom>
            <a:noFill/>
            <a:ln cap="flat" cmpd="sng" w="127000">
              <a:solidFill>
                <a:schemeClr val="accent2">
                  <a:alpha val="60000"/>
                </a:schemeClr>
              </a:solidFill>
              <a:prstDash val="solid"/>
              <a:miter lim="800000"/>
              <a:headEnd len="sm" w="sm" type="none"/>
              <a:tailEnd len="sm" w="sm" type="none"/>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135" name="Google Shape;135;p18"/>
            <p:cNvSpPr/>
            <p:nvPr/>
          </p:nvSpPr>
          <p:spPr>
            <a:xfrm>
              <a:off x="869442" y="-2847702"/>
              <a:ext cx="561900" cy="561900"/>
            </a:xfrm>
            <a:prstGeom prst="rect">
              <a:avLst/>
            </a:prstGeom>
            <a:noFill/>
            <a:ln cap="flat" cmpd="sng" w="127000">
              <a:solidFill>
                <a:schemeClr val="accent2">
                  <a:alpha val="40000"/>
                </a:schemeClr>
              </a:solidFill>
              <a:prstDash val="solid"/>
              <a:miter lim="800000"/>
              <a:headEnd len="sm" w="sm" type="none"/>
              <a:tailEnd len="sm" w="sm" type="none"/>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136" name="Google Shape;136;p18"/>
            <p:cNvSpPr/>
            <p:nvPr/>
          </p:nvSpPr>
          <p:spPr>
            <a:xfrm>
              <a:off x="1967759" y="-2847702"/>
              <a:ext cx="561900" cy="561900"/>
            </a:xfrm>
            <a:prstGeom prst="rect">
              <a:avLst/>
            </a:prstGeom>
            <a:noFill/>
            <a:ln cap="flat" cmpd="sng" w="127000">
              <a:solidFill>
                <a:schemeClr val="accent2">
                  <a:alpha val="20000"/>
                </a:schemeClr>
              </a:solidFill>
              <a:prstDash val="solid"/>
              <a:miter lim="800000"/>
              <a:headEnd len="sm" w="sm" type="none"/>
              <a:tailEnd len="sm" w="sm" type="none"/>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grpSp>
      <p:grpSp>
        <p:nvGrpSpPr>
          <p:cNvPr id="137" name="Google Shape;137;p18"/>
          <p:cNvGrpSpPr/>
          <p:nvPr/>
        </p:nvGrpSpPr>
        <p:grpSpPr>
          <a:xfrm>
            <a:off x="431741" y="572233"/>
            <a:ext cx="3853276" cy="1375384"/>
            <a:chOff x="-422633" y="-281489"/>
            <a:chExt cx="8843874" cy="3667690"/>
          </a:xfrm>
        </p:grpSpPr>
        <p:sp>
          <p:nvSpPr>
            <p:cNvPr id="138" name="Google Shape;138;p18"/>
            <p:cNvSpPr txBox="1"/>
            <p:nvPr/>
          </p:nvSpPr>
          <p:spPr>
            <a:xfrm>
              <a:off x="-419459" y="502601"/>
              <a:ext cx="8840700" cy="28836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lang="en" sz="3400">
                  <a:solidFill>
                    <a:srgbClr val="3F3F3F"/>
                  </a:solidFill>
                  <a:latin typeface="Oswald SemiBold"/>
                  <a:ea typeface="Oswald SemiBold"/>
                  <a:cs typeface="Oswald SemiBold"/>
                  <a:sym typeface="Oswald SemiBold"/>
                </a:rPr>
                <a:t>Your eLandings </a:t>
              </a:r>
              <a:endParaRPr sz="3400">
                <a:solidFill>
                  <a:srgbClr val="3F3F3F"/>
                </a:solidFill>
                <a:latin typeface="Oswald SemiBold"/>
                <a:ea typeface="Oswald SemiBold"/>
                <a:cs typeface="Oswald SemiBold"/>
                <a:sym typeface="Oswald SemiBold"/>
              </a:endParaRPr>
            </a:p>
            <a:p>
              <a:pPr indent="0" lvl="0" marL="0" marR="0" rtl="0" algn="l">
                <a:spcBef>
                  <a:spcPts val="0"/>
                </a:spcBef>
                <a:spcAft>
                  <a:spcPts val="0"/>
                </a:spcAft>
                <a:buNone/>
              </a:pPr>
              <a:r>
                <a:rPr lang="en" sz="3400">
                  <a:solidFill>
                    <a:schemeClr val="accent2"/>
                  </a:solidFill>
                  <a:latin typeface="Oswald SemiBold"/>
                  <a:ea typeface="Oswald SemiBold"/>
                  <a:cs typeface="Oswald SemiBold"/>
                  <a:sym typeface="Oswald SemiBold"/>
                </a:rPr>
                <a:t>Support Staff</a:t>
              </a:r>
              <a:endParaRPr sz="3400">
                <a:solidFill>
                  <a:schemeClr val="accent2"/>
                </a:solidFill>
                <a:latin typeface="Oswald SemiBold"/>
                <a:ea typeface="Oswald SemiBold"/>
                <a:cs typeface="Oswald SemiBold"/>
                <a:sym typeface="Oswald SemiBold"/>
              </a:endParaRPr>
            </a:p>
          </p:txBody>
        </p:sp>
        <p:sp>
          <p:nvSpPr>
            <p:cNvPr id="139" name="Google Shape;139;p18"/>
            <p:cNvSpPr txBox="1"/>
            <p:nvPr/>
          </p:nvSpPr>
          <p:spPr>
            <a:xfrm>
              <a:off x="-422633" y="-281489"/>
              <a:ext cx="8156700" cy="502800"/>
            </a:xfrm>
            <a:prstGeom prst="rect">
              <a:avLst/>
            </a:prstGeom>
            <a:noFill/>
            <a:ln>
              <a:noFill/>
            </a:ln>
          </p:spPr>
          <p:txBody>
            <a:bodyPr anchorCtr="0" anchor="t" bIns="17150" lIns="34300" spcFirstLastPara="1" rIns="34300" wrap="square" tIns="17150">
              <a:spAutoFit/>
            </a:bodyPr>
            <a:lstStyle/>
            <a:p>
              <a:pPr indent="0" lvl="0" marL="0" marR="0" rtl="0" algn="l">
                <a:lnSpc>
                  <a:spcPct val="140000"/>
                </a:lnSpc>
                <a:spcBef>
                  <a:spcPts val="0"/>
                </a:spcBef>
                <a:spcAft>
                  <a:spcPts val="0"/>
                </a:spcAft>
                <a:buNone/>
              </a:pPr>
              <a:r>
                <a:rPr lang="en" sz="1000">
                  <a:solidFill>
                    <a:srgbClr val="BFBFBF"/>
                  </a:solidFill>
                  <a:latin typeface="Poppins SemiBold"/>
                  <a:ea typeface="Poppins SemiBold"/>
                  <a:cs typeface="Poppins SemiBold"/>
                  <a:sym typeface="Poppins SemiBold"/>
                </a:rPr>
                <a:t>Program Management and Support</a:t>
              </a:r>
              <a:endParaRPr sz="500"/>
            </a:p>
          </p:txBody>
        </p:sp>
      </p:grpSp>
      <p:sp>
        <p:nvSpPr>
          <p:cNvPr id="140" name="Google Shape;140;p18"/>
          <p:cNvSpPr txBox="1"/>
          <p:nvPr/>
        </p:nvSpPr>
        <p:spPr>
          <a:xfrm>
            <a:off x="539571" y="1998324"/>
            <a:ext cx="3637800" cy="111600"/>
          </a:xfrm>
          <a:prstGeom prst="rect">
            <a:avLst/>
          </a:prstGeom>
          <a:noFill/>
          <a:ln>
            <a:noFill/>
          </a:ln>
        </p:spPr>
        <p:txBody>
          <a:bodyPr anchorCtr="0" anchor="t" bIns="17150" lIns="34300" spcFirstLastPara="1" rIns="34300" wrap="square" tIns="17150">
            <a:spAutoFit/>
          </a:bodyPr>
          <a:lstStyle/>
          <a:p>
            <a:pPr indent="0" lvl="0" marL="0" marR="0" rtl="0" algn="l">
              <a:lnSpc>
                <a:spcPct val="140000"/>
              </a:lnSpc>
              <a:spcBef>
                <a:spcPts val="0"/>
              </a:spcBef>
              <a:spcAft>
                <a:spcPts val="0"/>
              </a:spcAft>
              <a:buNone/>
            </a:pPr>
            <a:r>
              <a:t/>
            </a:r>
            <a:endParaRPr sz="500"/>
          </a:p>
        </p:txBody>
      </p:sp>
      <p:sp>
        <p:nvSpPr>
          <p:cNvPr id="141" name="Google Shape;141;p18"/>
          <p:cNvSpPr/>
          <p:nvPr/>
        </p:nvSpPr>
        <p:spPr>
          <a:xfrm>
            <a:off x="97908" y="2776442"/>
            <a:ext cx="2736900" cy="974400"/>
          </a:xfrm>
          <a:prstGeom prst="roundRect">
            <a:avLst>
              <a:gd fmla="val 20857" name="adj"/>
            </a:avLst>
          </a:prstGeom>
          <a:solidFill>
            <a:schemeClr val="lt1"/>
          </a:solidFill>
          <a:ln>
            <a:noFill/>
          </a:ln>
          <a:effectLst>
            <a:outerShdw blurRad="939800" sx="102000" rotWithShape="0" algn="ctr" sy="102000">
              <a:srgbClr val="000000">
                <a:alpha val="13730"/>
              </a:srgbClr>
            </a:outerShdw>
          </a:effectLst>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142" name="Google Shape;142;p18"/>
          <p:cNvSpPr txBox="1"/>
          <p:nvPr/>
        </p:nvSpPr>
        <p:spPr>
          <a:xfrm>
            <a:off x="97909" y="2825827"/>
            <a:ext cx="2555100" cy="1114800"/>
          </a:xfrm>
          <a:prstGeom prst="rect">
            <a:avLst/>
          </a:prstGeom>
          <a:noFill/>
          <a:ln>
            <a:noFill/>
          </a:ln>
        </p:spPr>
        <p:txBody>
          <a:bodyPr anchorCtr="0" anchor="t" bIns="17150" lIns="34300" spcFirstLastPara="1" rIns="34300" wrap="square" tIns="17150">
            <a:spAutoFit/>
          </a:bodyPr>
          <a:lstStyle/>
          <a:p>
            <a:pPr indent="0" lvl="0" marL="0" marR="0" rtl="0" algn="ctr">
              <a:lnSpc>
                <a:spcPct val="140000"/>
              </a:lnSpc>
              <a:spcBef>
                <a:spcPts val="0"/>
              </a:spcBef>
              <a:spcAft>
                <a:spcPts val="0"/>
              </a:spcAft>
              <a:buNone/>
            </a:pPr>
            <a:r>
              <a:rPr lang="en" sz="1000">
                <a:solidFill>
                  <a:schemeClr val="dk1"/>
                </a:solidFill>
                <a:latin typeface="Poppins SemiBold"/>
                <a:ea typeface="Poppins SemiBold"/>
                <a:cs typeface="Poppins SemiBold"/>
                <a:sym typeface="Poppins SemiBold"/>
              </a:rPr>
              <a:t>Claire Minelga</a:t>
            </a:r>
            <a:endParaRPr sz="1000">
              <a:solidFill>
                <a:schemeClr val="dk1"/>
              </a:solidFill>
              <a:latin typeface="Poppins SemiBold"/>
              <a:ea typeface="Poppins SemiBold"/>
              <a:cs typeface="Poppins SemiBold"/>
              <a:sym typeface="Poppins SemiBold"/>
            </a:endParaRPr>
          </a:p>
          <a:p>
            <a:pPr indent="0" lvl="0" marL="0" marR="0" rtl="0" algn="ctr">
              <a:lnSpc>
                <a:spcPct val="140000"/>
              </a:lnSpc>
              <a:spcBef>
                <a:spcPts val="0"/>
              </a:spcBef>
              <a:spcAft>
                <a:spcPts val="0"/>
              </a:spcAft>
              <a:buNone/>
            </a:pPr>
            <a:r>
              <a:rPr lang="en" sz="1000">
                <a:solidFill>
                  <a:schemeClr val="dk1"/>
                </a:solidFill>
                <a:latin typeface="Poppins SemiBold"/>
                <a:ea typeface="Poppins SemiBold"/>
                <a:cs typeface="Poppins SemiBold"/>
                <a:sym typeface="Poppins SemiBold"/>
              </a:rPr>
              <a:t>eLandings Support</a:t>
            </a:r>
            <a:endParaRPr sz="1000">
              <a:solidFill>
                <a:schemeClr val="dk1"/>
              </a:solidFill>
              <a:latin typeface="Poppins SemiBold"/>
              <a:ea typeface="Poppins SemiBold"/>
              <a:cs typeface="Poppins SemiBold"/>
              <a:sym typeface="Poppins SemiBold"/>
            </a:endParaRPr>
          </a:p>
          <a:p>
            <a:pPr indent="0" lvl="0" marL="0" marR="0" rtl="0" algn="ctr">
              <a:lnSpc>
                <a:spcPct val="140000"/>
              </a:lnSpc>
              <a:spcBef>
                <a:spcPts val="0"/>
              </a:spcBef>
              <a:spcAft>
                <a:spcPts val="0"/>
              </a:spcAft>
              <a:buNone/>
            </a:pPr>
            <a:r>
              <a:rPr lang="en" sz="1000">
                <a:solidFill>
                  <a:schemeClr val="dk1"/>
                </a:solidFill>
                <a:latin typeface="Poppins SemiBold"/>
                <a:ea typeface="Poppins SemiBold"/>
                <a:cs typeface="Poppins SemiBold"/>
                <a:sym typeface="Poppins SemiBold"/>
              </a:rPr>
              <a:t>Contractor, 12 years experience in fisheries</a:t>
            </a:r>
            <a:endParaRPr sz="1000">
              <a:solidFill>
                <a:schemeClr val="dk1"/>
              </a:solidFill>
              <a:latin typeface="Poppins SemiBold"/>
              <a:ea typeface="Poppins SemiBold"/>
              <a:cs typeface="Poppins SemiBold"/>
              <a:sym typeface="Poppins SemiBold"/>
            </a:endParaRPr>
          </a:p>
          <a:p>
            <a:pPr indent="0" lvl="0" marL="0" marR="0" rtl="0" algn="ctr">
              <a:lnSpc>
                <a:spcPct val="140000"/>
              </a:lnSpc>
              <a:spcBef>
                <a:spcPts val="500"/>
              </a:spcBef>
              <a:spcAft>
                <a:spcPts val="0"/>
              </a:spcAft>
              <a:buNone/>
            </a:pPr>
            <a:r>
              <a:t/>
            </a:r>
            <a:endParaRPr sz="1000">
              <a:solidFill>
                <a:schemeClr val="dk1"/>
              </a:solidFill>
              <a:latin typeface="Poppins Light"/>
              <a:ea typeface="Poppins Light"/>
              <a:cs typeface="Poppins Light"/>
              <a:sym typeface="Poppins Light"/>
            </a:endParaRPr>
          </a:p>
        </p:txBody>
      </p:sp>
      <p:sp>
        <p:nvSpPr>
          <p:cNvPr id="143" name="Google Shape;143;p18"/>
          <p:cNvSpPr/>
          <p:nvPr/>
        </p:nvSpPr>
        <p:spPr>
          <a:xfrm>
            <a:off x="4368938" y="907575"/>
            <a:ext cx="4121100" cy="4169400"/>
          </a:xfrm>
          <a:prstGeom prst="ellipse">
            <a:avLst/>
          </a:prstGeom>
          <a:solidFill>
            <a:schemeClr val="lt2"/>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grpSp>
        <p:nvGrpSpPr>
          <p:cNvPr id="144" name="Google Shape;144;p18"/>
          <p:cNvGrpSpPr/>
          <p:nvPr/>
        </p:nvGrpSpPr>
        <p:grpSpPr>
          <a:xfrm rot="-5400000">
            <a:off x="2592648" y="2683919"/>
            <a:ext cx="485775" cy="485905"/>
            <a:chOff x="13800659" y="1956961"/>
            <a:chExt cx="1295400" cy="1295400"/>
          </a:xfrm>
        </p:grpSpPr>
        <p:sp>
          <p:nvSpPr>
            <p:cNvPr id="145" name="Google Shape;145;p18"/>
            <p:cNvSpPr/>
            <p:nvPr/>
          </p:nvSpPr>
          <p:spPr>
            <a:xfrm rot="5400000">
              <a:off x="13800659" y="1956961"/>
              <a:ext cx="1295400" cy="1295400"/>
            </a:xfrm>
            <a:prstGeom prst="rect">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146" name="Google Shape;146;p18"/>
            <p:cNvSpPr/>
            <p:nvPr/>
          </p:nvSpPr>
          <p:spPr>
            <a:xfrm rot="5400000">
              <a:off x="14307481" y="2386730"/>
              <a:ext cx="281764" cy="435855"/>
            </a:xfrm>
            <a:custGeom>
              <a:rect b="b" l="l" r="r" t="t"/>
              <a:pathLst>
                <a:path extrusionOk="0" h="164" w="105">
                  <a:moveTo>
                    <a:pt x="2" y="144"/>
                  </a:moveTo>
                  <a:cubicBezTo>
                    <a:pt x="0" y="142"/>
                    <a:pt x="0" y="138"/>
                    <a:pt x="2" y="135"/>
                  </a:cubicBezTo>
                  <a:cubicBezTo>
                    <a:pt x="56" y="82"/>
                    <a:pt x="56" y="82"/>
                    <a:pt x="56" y="82"/>
                  </a:cubicBezTo>
                  <a:cubicBezTo>
                    <a:pt x="2" y="29"/>
                    <a:pt x="2" y="29"/>
                    <a:pt x="2" y="29"/>
                  </a:cubicBezTo>
                  <a:cubicBezTo>
                    <a:pt x="0" y="26"/>
                    <a:pt x="0" y="22"/>
                    <a:pt x="2" y="20"/>
                  </a:cubicBezTo>
                  <a:cubicBezTo>
                    <a:pt x="19" y="3"/>
                    <a:pt x="19" y="3"/>
                    <a:pt x="19" y="3"/>
                  </a:cubicBezTo>
                  <a:cubicBezTo>
                    <a:pt x="21" y="0"/>
                    <a:pt x="26" y="0"/>
                    <a:pt x="28" y="3"/>
                  </a:cubicBezTo>
                  <a:cubicBezTo>
                    <a:pt x="103" y="77"/>
                    <a:pt x="103" y="77"/>
                    <a:pt x="103" y="77"/>
                  </a:cubicBezTo>
                  <a:cubicBezTo>
                    <a:pt x="105" y="80"/>
                    <a:pt x="105" y="84"/>
                    <a:pt x="103" y="86"/>
                  </a:cubicBezTo>
                  <a:cubicBezTo>
                    <a:pt x="28" y="161"/>
                    <a:pt x="28" y="161"/>
                    <a:pt x="28" y="161"/>
                  </a:cubicBezTo>
                  <a:cubicBezTo>
                    <a:pt x="26" y="164"/>
                    <a:pt x="21" y="164"/>
                    <a:pt x="19" y="161"/>
                  </a:cubicBezTo>
                  <a:lnTo>
                    <a:pt x="2" y="144"/>
                  </a:lnTo>
                  <a:close/>
                </a:path>
              </a:pathLst>
            </a:custGeom>
            <a:solidFill>
              <a:schemeClr val="lt1"/>
            </a:solidFill>
            <a:ln>
              <a:noFill/>
            </a:ln>
          </p:spPr>
          <p:txBody>
            <a:bodyPr anchorCtr="0" anchor="t"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Lato Light"/>
                <a:ea typeface="Lato Light"/>
                <a:cs typeface="Lato Light"/>
                <a:sym typeface="Lato Light"/>
              </a:endParaRPr>
            </a:p>
          </p:txBody>
        </p:sp>
      </p:grpSp>
      <p:pic>
        <p:nvPicPr>
          <p:cNvPr id="147" name="Google Shape;147;p18"/>
          <p:cNvPicPr preferRelativeResize="0"/>
          <p:nvPr>
            <p:ph idx="2" type="pic"/>
          </p:nvPr>
        </p:nvPicPr>
        <p:blipFill rotWithShape="1">
          <a:blip r:embed="rId3">
            <a:alphaModFix/>
          </a:blip>
          <a:srcRect b="16635" l="0" r="0" t="16635"/>
          <a:stretch/>
        </p:blipFill>
        <p:spPr>
          <a:xfrm>
            <a:off x="6161872" y="678878"/>
            <a:ext cx="1843726" cy="1639951"/>
          </a:xfrm>
          <a:prstGeom prst="rect">
            <a:avLst/>
          </a:prstGeom>
          <a:solidFill>
            <a:srgbClr val="F2F2F2"/>
          </a:solidFill>
          <a:ln>
            <a:noFill/>
          </a:ln>
        </p:spPr>
      </p:pic>
      <p:pic>
        <p:nvPicPr>
          <p:cNvPr id="148" name="Google Shape;148;p18"/>
          <p:cNvPicPr preferRelativeResize="0"/>
          <p:nvPr>
            <p:ph idx="3" type="pic"/>
          </p:nvPr>
        </p:nvPicPr>
        <p:blipFill rotWithShape="1">
          <a:blip r:embed="rId4">
            <a:alphaModFix/>
          </a:blip>
          <a:srcRect b="0" l="5196" r="5205" t="0"/>
          <a:stretch/>
        </p:blipFill>
        <p:spPr>
          <a:xfrm>
            <a:off x="6876575" y="3503548"/>
            <a:ext cx="1843724" cy="1639952"/>
          </a:xfrm>
          <a:prstGeom prst="rect">
            <a:avLst/>
          </a:prstGeom>
          <a:solidFill>
            <a:srgbClr val="F2F2F2"/>
          </a:solidFill>
          <a:ln>
            <a:noFill/>
          </a:ln>
        </p:spPr>
      </p:pic>
      <p:sp>
        <p:nvSpPr>
          <p:cNvPr id="149" name="Google Shape;149;p18"/>
          <p:cNvSpPr/>
          <p:nvPr/>
        </p:nvSpPr>
        <p:spPr>
          <a:xfrm>
            <a:off x="7647309" y="1321839"/>
            <a:ext cx="1649700" cy="354000"/>
          </a:xfrm>
          <a:prstGeom prst="rect">
            <a:avLst/>
          </a:pr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150" name="Google Shape;150;p18"/>
          <p:cNvSpPr txBox="1"/>
          <p:nvPr/>
        </p:nvSpPr>
        <p:spPr>
          <a:xfrm>
            <a:off x="7648280" y="1374604"/>
            <a:ext cx="1648500" cy="188700"/>
          </a:xfrm>
          <a:prstGeom prst="rect">
            <a:avLst/>
          </a:prstGeom>
          <a:noFill/>
          <a:ln>
            <a:noFill/>
          </a:ln>
        </p:spPr>
        <p:txBody>
          <a:bodyPr anchorCtr="0" anchor="t" bIns="17150" lIns="34300" spcFirstLastPara="1" rIns="34300" wrap="square" tIns="17150">
            <a:spAutoFit/>
          </a:bodyPr>
          <a:lstStyle/>
          <a:p>
            <a:pPr indent="0" lvl="0" marL="0" marR="0" rtl="0" algn="ctr">
              <a:lnSpc>
                <a:spcPct val="140000"/>
              </a:lnSpc>
              <a:spcBef>
                <a:spcPts val="0"/>
              </a:spcBef>
              <a:spcAft>
                <a:spcPts val="0"/>
              </a:spcAft>
              <a:buNone/>
            </a:pPr>
            <a:r>
              <a:rPr lang="en" sz="1000">
                <a:solidFill>
                  <a:schemeClr val="dk1"/>
                </a:solidFill>
                <a:latin typeface="Poppins SemiBold"/>
                <a:ea typeface="Poppins SemiBold"/>
                <a:cs typeface="Poppins SemiBold"/>
                <a:sym typeface="Poppins SemiBold"/>
              </a:rPr>
              <a:t>Amy Hadfield</a:t>
            </a:r>
            <a:endParaRPr sz="1000">
              <a:solidFill>
                <a:schemeClr val="dk1"/>
              </a:solidFill>
              <a:latin typeface="Poppins Light"/>
              <a:ea typeface="Poppins Light"/>
              <a:cs typeface="Poppins Light"/>
              <a:sym typeface="Poppins Light"/>
            </a:endParaRPr>
          </a:p>
        </p:txBody>
      </p:sp>
      <p:pic>
        <p:nvPicPr>
          <p:cNvPr id="151" name="Google Shape;151;p18"/>
          <p:cNvPicPr preferRelativeResize="0"/>
          <p:nvPr>
            <p:ph idx="4" type="pic"/>
          </p:nvPr>
        </p:nvPicPr>
        <p:blipFill rotWithShape="1">
          <a:blip r:embed="rId5">
            <a:alphaModFix/>
          </a:blip>
          <a:srcRect b="31223" l="0" r="0" t="9460"/>
          <a:stretch/>
        </p:blipFill>
        <p:spPr>
          <a:xfrm>
            <a:off x="3156425" y="1916378"/>
            <a:ext cx="2502025" cy="2225494"/>
          </a:xfrm>
          <a:prstGeom prst="rect">
            <a:avLst/>
          </a:prstGeom>
          <a:solidFill>
            <a:srgbClr val="F2F2F2"/>
          </a:solidFill>
          <a:ln>
            <a:noFill/>
          </a:ln>
        </p:spPr>
      </p:pic>
      <p:sp>
        <p:nvSpPr>
          <p:cNvPr id="152" name="Google Shape;152;p18"/>
          <p:cNvSpPr/>
          <p:nvPr/>
        </p:nvSpPr>
        <p:spPr>
          <a:xfrm>
            <a:off x="5776921" y="4609920"/>
            <a:ext cx="1649700" cy="354000"/>
          </a:xfrm>
          <a:prstGeom prst="rect">
            <a:avLst/>
          </a:pr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153" name="Google Shape;153;p18"/>
          <p:cNvSpPr txBox="1"/>
          <p:nvPr/>
        </p:nvSpPr>
        <p:spPr>
          <a:xfrm>
            <a:off x="5777427" y="4691654"/>
            <a:ext cx="1648500" cy="188700"/>
          </a:xfrm>
          <a:prstGeom prst="rect">
            <a:avLst/>
          </a:prstGeom>
          <a:noFill/>
          <a:ln>
            <a:noFill/>
          </a:ln>
        </p:spPr>
        <p:txBody>
          <a:bodyPr anchorCtr="0" anchor="t" bIns="17150" lIns="34300" spcFirstLastPara="1" rIns="34300" wrap="square" tIns="17150">
            <a:spAutoFit/>
          </a:bodyPr>
          <a:lstStyle/>
          <a:p>
            <a:pPr indent="0" lvl="0" marL="0" marR="0" rtl="0" algn="ctr">
              <a:lnSpc>
                <a:spcPct val="140000"/>
              </a:lnSpc>
              <a:spcBef>
                <a:spcPts val="0"/>
              </a:spcBef>
              <a:spcAft>
                <a:spcPts val="0"/>
              </a:spcAft>
              <a:buNone/>
            </a:pPr>
            <a:r>
              <a:rPr lang="en" sz="1000">
                <a:solidFill>
                  <a:schemeClr val="dk1"/>
                </a:solidFill>
                <a:latin typeface="Poppins SemiBold"/>
                <a:ea typeface="Poppins SemiBold"/>
                <a:cs typeface="Poppins SemiBold"/>
                <a:sym typeface="Poppins SemiBold"/>
              </a:rPr>
              <a:t>Sara Villafuerte</a:t>
            </a:r>
            <a:endParaRPr sz="1000">
              <a:solidFill>
                <a:schemeClr val="dk1"/>
              </a:solidFill>
              <a:latin typeface="Poppins Light"/>
              <a:ea typeface="Poppins Light"/>
              <a:cs typeface="Poppins Light"/>
              <a:sym typeface="Poppins Light"/>
            </a:endParaRPr>
          </a:p>
        </p:txBody>
      </p:sp>
      <p:sp>
        <p:nvSpPr>
          <p:cNvPr id="154" name="Google Shape;154;p18"/>
          <p:cNvSpPr/>
          <p:nvPr/>
        </p:nvSpPr>
        <p:spPr>
          <a:xfrm rot="2836190">
            <a:off x="4773320" y="1161985"/>
            <a:ext cx="701647" cy="437762"/>
          </a:xfrm>
          <a:prstGeom prst="triangle">
            <a:avLst>
              <a:gd fmla="val 50000"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55" name="Google Shape;155;p18"/>
          <p:cNvSpPr/>
          <p:nvPr/>
        </p:nvSpPr>
        <p:spPr>
          <a:xfrm rot="-992663">
            <a:off x="8121287" y="2297185"/>
            <a:ext cx="701649" cy="437777"/>
          </a:xfrm>
          <a:prstGeom prst="triangle">
            <a:avLst>
              <a:gd fmla="val 50000"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56" name="Google Shape;156;p18"/>
          <p:cNvSpPr/>
          <p:nvPr/>
        </p:nvSpPr>
        <p:spPr>
          <a:xfrm rot="-2700000">
            <a:off x="4878367" y="4455150"/>
            <a:ext cx="701733" cy="437841"/>
          </a:xfrm>
          <a:prstGeom prst="triangle">
            <a:avLst>
              <a:gd fmla="val 50000"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grpSp>
        <p:nvGrpSpPr>
          <p:cNvPr id="161" name="Google Shape;161;p19"/>
          <p:cNvGrpSpPr/>
          <p:nvPr/>
        </p:nvGrpSpPr>
        <p:grpSpPr>
          <a:xfrm>
            <a:off x="250678" y="255126"/>
            <a:ext cx="701771" cy="142947"/>
            <a:chOff x="-228876" y="-2847702"/>
            <a:chExt cx="2758535" cy="561900"/>
          </a:xfrm>
        </p:grpSpPr>
        <p:sp>
          <p:nvSpPr>
            <p:cNvPr id="162" name="Google Shape;162;p19"/>
            <p:cNvSpPr/>
            <p:nvPr/>
          </p:nvSpPr>
          <p:spPr>
            <a:xfrm>
              <a:off x="-228876" y="-2847702"/>
              <a:ext cx="561900" cy="561900"/>
            </a:xfrm>
            <a:prstGeom prst="rect">
              <a:avLst/>
            </a:prstGeom>
            <a:noFill/>
            <a:ln cap="flat" cmpd="sng" w="127000">
              <a:solidFill>
                <a:schemeClr val="accent2">
                  <a:alpha val="60000"/>
                </a:schemeClr>
              </a:solidFill>
              <a:prstDash val="solid"/>
              <a:miter lim="800000"/>
              <a:headEnd len="sm" w="sm" type="none"/>
              <a:tailEnd len="sm" w="sm" type="none"/>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163" name="Google Shape;163;p19"/>
            <p:cNvSpPr/>
            <p:nvPr/>
          </p:nvSpPr>
          <p:spPr>
            <a:xfrm>
              <a:off x="869442" y="-2847702"/>
              <a:ext cx="561900" cy="561900"/>
            </a:xfrm>
            <a:prstGeom prst="rect">
              <a:avLst/>
            </a:prstGeom>
            <a:noFill/>
            <a:ln cap="flat" cmpd="sng" w="127000">
              <a:solidFill>
                <a:schemeClr val="accent2">
                  <a:alpha val="40000"/>
                </a:schemeClr>
              </a:solidFill>
              <a:prstDash val="solid"/>
              <a:miter lim="800000"/>
              <a:headEnd len="sm" w="sm" type="none"/>
              <a:tailEnd len="sm" w="sm" type="none"/>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164" name="Google Shape;164;p19"/>
            <p:cNvSpPr/>
            <p:nvPr/>
          </p:nvSpPr>
          <p:spPr>
            <a:xfrm>
              <a:off x="1967759" y="-2847702"/>
              <a:ext cx="561900" cy="561900"/>
            </a:xfrm>
            <a:prstGeom prst="rect">
              <a:avLst/>
            </a:prstGeom>
            <a:noFill/>
            <a:ln cap="flat" cmpd="sng" w="127000">
              <a:solidFill>
                <a:schemeClr val="accent2">
                  <a:alpha val="20000"/>
                </a:schemeClr>
              </a:solidFill>
              <a:prstDash val="solid"/>
              <a:miter lim="800000"/>
              <a:headEnd len="sm" w="sm" type="none"/>
              <a:tailEnd len="sm" w="sm" type="none"/>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grpSp>
      <p:grpSp>
        <p:nvGrpSpPr>
          <p:cNvPr id="165" name="Google Shape;165;p19"/>
          <p:cNvGrpSpPr/>
          <p:nvPr/>
        </p:nvGrpSpPr>
        <p:grpSpPr>
          <a:xfrm>
            <a:off x="431741" y="572233"/>
            <a:ext cx="3853276" cy="1375384"/>
            <a:chOff x="-422633" y="-281489"/>
            <a:chExt cx="8843874" cy="3667690"/>
          </a:xfrm>
        </p:grpSpPr>
        <p:sp>
          <p:nvSpPr>
            <p:cNvPr id="166" name="Google Shape;166;p19"/>
            <p:cNvSpPr txBox="1"/>
            <p:nvPr/>
          </p:nvSpPr>
          <p:spPr>
            <a:xfrm>
              <a:off x="-419459" y="502601"/>
              <a:ext cx="8840700" cy="28836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lang="en" sz="3400">
                  <a:solidFill>
                    <a:srgbClr val="3F3F3F"/>
                  </a:solidFill>
                  <a:latin typeface="Oswald SemiBold"/>
                  <a:ea typeface="Oswald SemiBold"/>
                  <a:cs typeface="Oswald SemiBold"/>
                  <a:sym typeface="Oswald SemiBold"/>
                </a:rPr>
                <a:t>Your eLandings </a:t>
              </a:r>
              <a:endParaRPr sz="3400">
                <a:solidFill>
                  <a:srgbClr val="3F3F3F"/>
                </a:solidFill>
                <a:latin typeface="Oswald SemiBold"/>
                <a:ea typeface="Oswald SemiBold"/>
                <a:cs typeface="Oswald SemiBold"/>
                <a:sym typeface="Oswald SemiBold"/>
              </a:endParaRPr>
            </a:p>
            <a:p>
              <a:pPr indent="0" lvl="0" marL="0" marR="0" rtl="0" algn="l">
                <a:spcBef>
                  <a:spcPts val="0"/>
                </a:spcBef>
                <a:spcAft>
                  <a:spcPts val="0"/>
                </a:spcAft>
                <a:buNone/>
              </a:pPr>
              <a:r>
                <a:rPr lang="en" sz="3400">
                  <a:solidFill>
                    <a:schemeClr val="accent2"/>
                  </a:solidFill>
                  <a:latin typeface="Oswald SemiBold"/>
                  <a:ea typeface="Oswald SemiBold"/>
                  <a:cs typeface="Oswald SemiBold"/>
                  <a:sym typeface="Oswald SemiBold"/>
                </a:rPr>
                <a:t>Support Staff</a:t>
              </a:r>
              <a:endParaRPr sz="3400">
                <a:solidFill>
                  <a:schemeClr val="accent2"/>
                </a:solidFill>
                <a:latin typeface="Oswald SemiBold"/>
                <a:ea typeface="Oswald SemiBold"/>
                <a:cs typeface="Oswald SemiBold"/>
                <a:sym typeface="Oswald SemiBold"/>
              </a:endParaRPr>
            </a:p>
          </p:txBody>
        </p:sp>
        <p:sp>
          <p:nvSpPr>
            <p:cNvPr id="167" name="Google Shape;167;p19"/>
            <p:cNvSpPr txBox="1"/>
            <p:nvPr/>
          </p:nvSpPr>
          <p:spPr>
            <a:xfrm>
              <a:off x="-422633" y="-281489"/>
              <a:ext cx="8156700" cy="502800"/>
            </a:xfrm>
            <a:prstGeom prst="rect">
              <a:avLst/>
            </a:prstGeom>
            <a:noFill/>
            <a:ln>
              <a:noFill/>
            </a:ln>
          </p:spPr>
          <p:txBody>
            <a:bodyPr anchorCtr="0" anchor="t" bIns="17150" lIns="34300" spcFirstLastPara="1" rIns="34300" wrap="square" tIns="17150">
              <a:spAutoFit/>
            </a:bodyPr>
            <a:lstStyle/>
            <a:p>
              <a:pPr indent="0" lvl="0" marL="0" marR="0" rtl="0" algn="l">
                <a:lnSpc>
                  <a:spcPct val="140000"/>
                </a:lnSpc>
                <a:spcBef>
                  <a:spcPts val="0"/>
                </a:spcBef>
                <a:spcAft>
                  <a:spcPts val="0"/>
                </a:spcAft>
                <a:buNone/>
              </a:pPr>
              <a:r>
                <a:rPr lang="en" sz="1000">
                  <a:solidFill>
                    <a:srgbClr val="BFBFBF"/>
                  </a:solidFill>
                  <a:latin typeface="Poppins SemiBold"/>
                  <a:ea typeface="Poppins SemiBold"/>
                  <a:cs typeface="Poppins SemiBold"/>
                  <a:sym typeface="Poppins SemiBold"/>
                </a:rPr>
                <a:t>Program Management and Support</a:t>
              </a:r>
              <a:endParaRPr sz="500"/>
            </a:p>
          </p:txBody>
        </p:sp>
      </p:grpSp>
      <p:sp>
        <p:nvSpPr>
          <p:cNvPr id="168" name="Google Shape;168;p19"/>
          <p:cNvSpPr txBox="1"/>
          <p:nvPr/>
        </p:nvSpPr>
        <p:spPr>
          <a:xfrm>
            <a:off x="539571" y="1998324"/>
            <a:ext cx="3637800" cy="111600"/>
          </a:xfrm>
          <a:prstGeom prst="rect">
            <a:avLst/>
          </a:prstGeom>
          <a:noFill/>
          <a:ln>
            <a:noFill/>
          </a:ln>
        </p:spPr>
        <p:txBody>
          <a:bodyPr anchorCtr="0" anchor="t" bIns="17150" lIns="34300" spcFirstLastPara="1" rIns="34300" wrap="square" tIns="17150">
            <a:spAutoFit/>
          </a:bodyPr>
          <a:lstStyle/>
          <a:p>
            <a:pPr indent="0" lvl="0" marL="0" marR="0" rtl="0" algn="l">
              <a:lnSpc>
                <a:spcPct val="140000"/>
              </a:lnSpc>
              <a:spcBef>
                <a:spcPts val="0"/>
              </a:spcBef>
              <a:spcAft>
                <a:spcPts val="0"/>
              </a:spcAft>
              <a:buNone/>
            </a:pPr>
            <a:r>
              <a:t/>
            </a:r>
            <a:endParaRPr sz="500"/>
          </a:p>
        </p:txBody>
      </p:sp>
      <p:sp>
        <p:nvSpPr>
          <p:cNvPr id="169" name="Google Shape;169;p19"/>
          <p:cNvSpPr/>
          <p:nvPr/>
        </p:nvSpPr>
        <p:spPr>
          <a:xfrm>
            <a:off x="97908" y="2776442"/>
            <a:ext cx="2736900" cy="974400"/>
          </a:xfrm>
          <a:prstGeom prst="roundRect">
            <a:avLst>
              <a:gd fmla="val 20857" name="adj"/>
            </a:avLst>
          </a:prstGeom>
          <a:solidFill>
            <a:schemeClr val="lt1"/>
          </a:solidFill>
          <a:ln>
            <a:noFill/>
          </a:ln>
          <a:effectLst>
            <a:outerShdw blurRad="939800" sx="102000" rotWithShape="0" algn="ctr" sy="102000">
              <a:srgbClr val="000000">
                <a:alpha val="13730"/>
              </a:srgbClr>
            </a:outerShdw>
          </a:effectLst>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170" name="Google Shape;170;p19"/>
          <p:cNvSpPr txBox="1"/>
          <p:nvPr/>
        </p:nvSpPr>
        <p:spPr>
          <a:xfrm>
            <a:off x="97909" y="2921802"/>
            <a:ext cx="2555100" cy="899100"/>
          </a:xfrm>
          <a:prstGeom prst="rect">
            <a:avLst/>
          </a:prstGeom>
          <a:noFill/>
          <a:ln>
            <a:noFill/>
          </a:ln>
        </p:spPr>
        <p:txBody>
          <a:bodyPr anchorCtr="0" anchor="t" bIns="17150" lIns="34300" spcFirstLastPara="1" rIns="34300" wrap="square" tIns="17150">
            <a:spAutoFit/>
          </a:bodyPr>
          <a:lstStyle/>
          <a:p>
            <a:pPr indent="0" lvl="0" marL="0" marR="0" rtl="0" algn="ctr">
              <a:lnSpc>
                <a:spcPct val="140000"/>
              </a:lnSpc>
              <a:spcBef>
                <a:spcPts val="0"/>
              </a:spcBef>
              <a:spcAft>
                <a:spcPts val="0"/>
              </a:spcAft>
              <a:buNone/>
            </a:pPr>
            <a:r>
              <a:rPr lang="en" sz="1000">
                <a:solidFill>
                  <a:schemeClr val="dk1"/>
                </a:solidFill>
                <a:latin typeface="Poppins SemiBold"/>
                <a:ea typeface="Poppins SemiBold"/>
                <a:cs typeface="Poppins SemiBold"/>
                <a:sym typeface="Poppins SemiBold"/>
              </a:rPr>
              <a:t>Sara </a:t>
            </a:r>
            <a:r>
              <a:rPr lang="en" sz="1000">
                <a:solidFill>
                  <a:schemeClr val="dk1"/>
                </a:solidFill>
                <a:latin typeface="Poppins SemiBold"/>
                <a:ea typeface="Poppins SemiBold"/>
                <a:cs typeface="Poppins SemiBold"/>
                <a:sym typeface="Poppins SemiBold"/>
              </a:rPr>
              <a:t>Villafuerte</a:t>
            </a:r>
            <a:endParaRPr sz="1000">
              <a:solidFill>
                <a:schemeClr val="dk1"/>
              </a:solidFill>
              <a:latin typeface="Poppins SemiBold"/>
              <a:ea typeface="Poppins SemiBold"/>
              <a:cs typeface="Poppins SemiBold"/>
              <a:sym typeface="Poppins SemiBold"/>
            </a:endParaRPr>
          </a:p>
          <a:p>
            <a:pPr indent="0" lvl="0" marL="0" marR="0" rtl="0" algn="ctr">
              <a:lnSpc>
                <a:spcPct val="140000"/>
              </a:lnSpc>
              <a:spcBef>
                <a:spcPts val="0"/>
              </a:spcBef>
              <a:spcAft>
                <a:spcPts val="0"/>
              </a:spcAft>
              <a:buNone/>
            </a:pPr>
            <a:r>
              <a:rPr lang="en" sz="1000">
                <a:solidFill>
                  <a:schemeClr val="dk1"/>
                </a:solidFill>
                <a:latin typeface="Poppins SemiBold"/>
                <a:ea typeface="Poppins SemiBold"/>
                <a:cs typeface="Poppins SemiBold"/>
                <a:sym typeface="Poppins SemiBold"/>
              </a:rPr>
              <a:t>eLandings Support</a:t>
            </a:r>
            <a:endParaRPr sz="1000">
              <a:solidFill>
                <a:schemeClr val="dk1"/>
              </a:solidFill>
              <a:latin typeface="Poppins SemiBold"/>
              <a:ea typeface="Poppins SemiBold"/>
              <a:cs typeface="Poppins SemiBold"/>
              <a:sym typeface="Poppins SemiBold"/>
            </a:endParaRPr>
          </a:p>
          <a:p>
            <a:pPr indent="0" lvl="0" marL="0" marR="0" rtl="0" algn="ctr">
              <a:lnSpc>
                <a:spcPct val="140000"/>
              </a:lnSpc>
              <a:spcBef>
                <a:spcPts val="0"/>
              </a:spcBef>
              <a:spcAft>
                <a:spcPts val="0"/>
              </a:spcAft>
              <a:buNone/>
            </a:pPr>
            <a:r>
              <a:rPr lang="en" sz="1000">
                <a:solidFill>
                  <a:schemeClr val="dk1"/>
                </a:solidFill>
                <a:latin typeface="Poppins SemiBold"/>
                <a:ea typeface="Poppins SemiBold"/>
                <a:cs typeface="Poppins SemiBold"/>
                <a:sym typeface="Poppins SemiBold"/>
              </a:rPr>
              <a:t>Contractor, 20+ Years experience</a:t>
            </a:r>
            <a:endParaRPr sz="1000">
              <a:solidFill>
                <a:schemeClr val="dk1"/>
              </a:solidFill>
              <a:latin typeface="Poppins SemiBold"/>
              <a:ea typeface="Poppins SemiBold"/>
              <a:cs typeface="Poppins SemiBold"/>
              <a:sym typeface="Poppins SemiBold"/>
            </a:endParaRPr>
          </a:p>
          <a:p>
            <a:pPr indent="0" lvl="0" marL="0" marR="0" rtl="0" algn="ctr">
              <a:lnSpc>
                <a:spcPct val="140000"/>
              </a:lnSpc>
              <a:spcBef>
                <a:spcPts val="500"/>
              </a:spcBef>
              <a:spcAft>
                <a:spcPts val="0"/>
              </a:spcAft>
              <a:buNone/>
            </a:pPr>
            <a:r>
              <a:t/>
            </a:r>
            <a:endParaRPr sz="1000">
              <a:solidFill>
                <a:schemeClr val="dk1"/>
              </a:solidFill>
              <a:latin typeface="Poppins Light"/>
              <a:ea typeface="Poppins Light"/>
              <a:cs typeface="Poppins Light"/>
              <a:sym typeface="Poppins Light"/>
            </a:endParaRPr>
          </a:p>
        </p:txBody>
      </p:sp>
      <p:sp>
        <p:nvSpPr>
          <p:cNvPr id="171" name="Google Shape;171;p19"/>
          <p:cNvSpPr/>
          <p:nvPr/>
        </p:nvSpPr>
        <p:spPr>
          <a:xfrm>
            <a:off x="4368938" y="907575"/>
            <a:ext cx="4121100" cy="4169400"/>
          </a:xfrm>
          <a:prstGeom prst="ellipse">
            <a:avLst/>
          </a:prstGeom>
          <a:solidFill>
            <a:schemeClr val="lt2"/>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grpSp>
        <p:nvGrpSpPr>
          <p:cNvPr id="172" name="Google Shape;172;p19"/>
          <p:cNvGrpSpPr/>
          <p:nvPr/>
        </p:nvGrpSpPr>
        <p:grpSpPr>
          <a:xfrm rot="-5400000">
            <a:off x="2592648" y="2683919"/>
            <a:ext cx="485775" cy="485905"/>
            <a:chOff x="13800659" y="1956961"/>
            <a:chExt cx="1295400" cy="1295400"/>
          </a:xfrm>
        </p:grpSpPr>
        <p:sp>
          <p:nvSpPr>
            <p:cNvPr id="173" name="Google Shape;173;p19"/>
            <p:cNvSpPr/>
            <p:nvPr/>
          </p:nvSpPr>
          <p:spPr>
            <a:xfrm rot="5400000">
              <a:off x="13800659" y="1956961"/>
              <a:ext cx="1295400" cy="1295400"/>
            </a:xfrm>
            <a:prstGeom prst="rect">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174" name="Google Shape;174;p19"/>
            <p:cNvSpPr/>
            <p:nvPr/>
          </p:nvSpPr>
          <p:spPr>
            <a:xfrm rot="5400000">
              <a:off x="14307481" y="2386730"/>
              <a:ext cx="281764" cy="435855"/>
            </a:xfrm>
            <a:custGeom>
              <a:rect b="b" l="l" r="r" t="t"/>
              <a:pathLst>
                <a:path extrusionOk="0" h="164" w="105">
                  <a:moveTo>
                    <a:pt x="2" y="144"/>
                  </a:moveTo>
                  <a:cubicBezTo>
                    <a:pt x="0" y="142"/>
                    <a:pt x="0" y="138"/>
                    <a:pt x="2" y="135"/>
                  </a:cubicBezTo>
                  <a:cubicBezTo>
                    <a:pt x="56" y="82"/>
                    <a:pt x="56" y="82"/>
                    <a:pt x="56" y="82"/>
                  </a:cubicBezTo>
                  <a:cubicBezTo>
                    <a:pt x="2" y="29"/>
                    <a:pt x="2" y="29"/>
                    <a:pt x="2" y="29"/>
                  </a:cubicBezTo>
                  <a:cubicBezTo>
                    <a:pt x="0" y="26"/>
                    <a:pt x="0" y="22"/>
                    <a:pt x="2" y="20"/>
                  </a:cubicBezTo>
                  <a:cubicBezTo>
                    <a:pt x="19" y="3"/>
                    <a:pt x="19" y="3"/>
                    <a:pt x="19" y="3"/>
                  </a:cubicBezTo>
                  <a:cubicBezTo>
                    <a:pt x="21" y="0"/>
                    <a:pt x="26" y="0"/>
                    <a:pt x="28" y="3"/>
                  </a:cubicBezTo>
                  <a:cubicBezTo>
                    <a:pt x="103" y="77"/>
                    <a:pt x="103" y="77"/>
                    <a:pt x="103" y="77"/>
                  </a:cubicBezTo>
                  <a:cubicBezTo>
                    <a:pt x="105" y="80"/>
                    <a:pt x="105" y="84"/>
                    <a:pt x="103" y="86"/>
                  </a:cubicBezTo>
                  <a:cubicBezTo>
                    <a:pt x="28" y="161"/>
                    <a:pt x="28" y="161"/>
                    <a:pt x="28" y="161"/>
                  </a:cubicBezTo>
                  <a:cubicBezTo>
                    <a:pt x="26" y="164"/>
                    <a:pt x="21" y="164"/>
                    <a:pt x="19" y="161"/>
                  </a:cubicBezTo>
                  <a:lnTo>
                    <a:pt x="2" y="144"/>
                  </a:lnTo>
                  <a:close/>
                </a:path>
              </a:pathLst>
            </a:custGeom>
            <a:solidFill>
              <a:schemeClr val="lt1"/>
            </a:solidFill>
            <a:ln>
              <a:noFill/>
            </a:ln>
          </p:spPr>
          <p:txBody>
            <a:bodyPr anchorCtr="0" anchor="t" bIns="17150" lIns="34300" spcFirstLastPara="1" rIns="34300" wrap="square" tIns="17150">
              <a:noAutofit/>
            </a:bodyPr>
            <a:lstStyle/>
            <a:p>
              <a:pPr indent="0" lvl="0" marL="0" marR="0" rtl="0" algn="l">
                <a:spcBef>
                  <a:spcPts val="0"/>
                </a:spcBef>
                <a:spcAft>
                  <a:spcPts val="0"/>
                </a:spcAft>
                <a:buNone/>
              </a:pPr>
              <a:r>
                <a:t/>
              </a:r>
              <a:endParaRPr sz="1400">
                <a:solidFill>
                  <a:schemeClr val="dk1"/>
                </a:solidFill>
                <a:latin typeface="Lato Light"/>
                <a:ea typeface="Lato Light"/>
                <a:cs typeface="Lato Light"/>
                <a:sym typeface="Lato Light"/>
              </a:endParaRPr>
            </a:p>
          </p:txBody>
        </p:sp>
      </p:grpSp>
      <p:pic>
        <p:nvPicPr>
          <p:cNvPr id="175" name="Google Shape;175;p19"/>
          <p:cNvPicPr preferRelativeResize="0"/>
          <p:nvPr>
            <p:ph idx="2" type="pic"/>
          </p:nvPr>
        </p:nvPicPr>
        <p:blipFill rotWithShape="1">
          <a:blip r:embed="rId3">
            <a:alphaModFix/>
          </a:blip>
          <a:srcRect b="16635" l="0" r="0" t="16635"/>
          <a:stretch/>
        </p:blipFill>
        <p:spPr>
          <a:xfrm>
            <a:off x="6778125" y="3468850"/>
            <a:ext cx="2016998" cy="1794053"/>
          </a:xfrm>
          <a:prstGeom prst="rect">
            <a:avLst/>
          </a:prstGeom>
          <a:solidFill>
            <a:srgbClr val="F2F2F2"/>
          </a:solidFill>
          <a:ln>
            <a:noFill/>
          </a:ln>
        </p:spPr>
      </p:pic>
      <p:pic>
        <p:nvPicPr>
          <p:cNvPr id="176" name="Google Shape;176;p19"/>
          <p:cNvPicPr preferRelativeResize="0"/>
          <p:nvPr>
            <p:ph idx="3" type="pic"/>
          </p:nvPr>
        </p:nvPicPr>
        <p:blipFill rotWithShape="1">
          <a:blip r:embed="rId4">
            <a:alphaModFix/>
          </a:blip>
          <a:srcRect b="0" l="5196" r="5205" t="0"/>
          <a:stretch/>
        </p:blipFill>
        <p:spPr>
          <a:xfrm>
            <a:off x="3092888" y="2141249"/>
            <a:ext cx="2523774" cy="2244813"/>
          </a:xfrm>
          <a:prstGeom prst="rect">
            <a:avLst/>
          </a:prstGeom>
          <a:solidFill>
            <a:srgbClr val="F2F2F2"/>
          </a:solidFill>
          <a:ln>
            <a:noFill/>
          </a:ln>
        </p:spPr>
      </p:pic>
      <p:pic>
        <p:nvPicPr>
          <p:cNvPr id="177" name="Google Shape;177;p19"/>
          <p:cNvPicPr preferRelativeResize="0"/>
          <p:nvPr>
            <p:ph idx="4" type="pic"/>
          </p:nvPr>
        </p:nvPicPr>
        <p:blipFill rotWithShape="1">
          <a:blip r:embed="rId5">
            <a:alphaModFix/>
          </a:blip>
          <a:srcRect b="31223" l="0" r="0" t="9460"/>
          <a:stretch/>
        </p:blipFill>
        <p:spPr>
          <a:xfrm>
            <a:off x="6056549" y="483837"/>
            <a:ext cx="2017000" cy="1794075"/>
          </a:xfrm>
          <a:prstGeom prst="rect">
            <a:avLst/>
          </a:prstGeom>
          <a:solidFill>
            <a:srgbClr val="F2F2F2"/>
          </a:solidFill>
          <a:ln>
            <a:noFill/>
          </a:ln>
        </p:spPr>
      </p:pic>
      <p:sp>
        <p:nvSpPr>
          <p:cNvPr id="178" name="Google Shape;178;p19"/>
          <p:cNvSpPr/>
          <p:nvPr/>
        </p:nvSpPr>
        <p:spPr>
          <a:xfrm>
            <a:off x="5776921" y="4609920"/>
            <a:ext cx="1649700" cy="354000"/>
          </a:xfrm>
          <a:prstGeom prst="rect">
            <a:avLst/>
          </a:pr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179" name="Google Shape;179;p19"/>
          <p:cNvSpPr/>
          <p:nvPr/>
        </p:nvSpPr>
        <p:spPr>
          <a:xfrm>
            <a:off x="7647309" y="1321839"/>
            <a:ext cx="1649700" cy="354000"/>
          </a:xfrm>
          <a:prstGeom prst="rect">
            <a:avLst/>
          </a:prstGeom>
          <a:solidFill>
            <a:schemeClr val="accent1"/>
          </a:solid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t/>
            </a:r>
            <a:endParaRPr sz="1400">
              <a:solidFill>
                <a:schemeClr val="lt1"/>
              </a:solidFill>
              <a:latin typeface="Lato Light"/>
              <a:ea typeface="Lato Light"/>
              <a:cs typeface="Lato Light"/>
              <a:sym typeface="Lato Light"/>
            </a:endParaRPr>
          </a:p>
        </p:txBody>
      </p:sp>
      <p:sp>
        <p:nvSpPr>
          <p:cNvPr id="180" name="Google Shape;180;p19"/>
          <p:cNvSpPr txBox="1"/>
          <p:nvPr/>
        </p:nvSpPr>
        <p:spPr>
          <a:xfrm>
            <a:off x="7648280" y="1374604"/>
            <a:ext cx="1648500" cy="188700"/>
          </a:xfrm>
          <a:prstGeom prst="rect">
            <a:avLst/>
          </a:prstGeom>
          <a:noFill/>
          <a:ln>
            <a:noFill/>
          </a:ln>
        </p:spPr>
        <p:txBody>
          <a:bodyPr anchorCtr="0" anchor="t" bIns="17150" lIns="34300" spcFirstLastPara="1" rIns="34300" wrap="square" tIns="17150">
            <a:spAutoFit/>
          </a:bodyPr>
          <a:lstStyle/>
          <a:p>
            <a:pPr indent="0" lvl="0" marL="0" marR="0" rtl="0" algn="ctr">
              <a:lnSpc>
                <a:spcPct val="140000"/>
              </a:lnSpc>
              <a:spcBef>
                <a:spcPts val="0"/>
              </a:spcBef>
              <a:spcAft>
                <a:spcPts val="0"/>
              </a:spcAft>
              <a:buNone/>
            </a:pPr>
            <a:r>
              <a:rPr lang="en" sz="1000">
                <a:solidFill>
                  <a:schemeClr val="dk1"/>
                </a:solidFill>
                <a:latin typeface="Poppins SemiBold"/>
                <a:ea typeface="Poppins SemiBold"/>
                <a:cs typeface="Poppins SemiBold"/>
                <a:sym typeface="Poppins SemiBold"/>
              </a:rPr>
              <a:t>Claire Minelga</a:t>
            </a:r>
            <a:endParaRPr sz="1000">
              <a:solidFill>
                <a:schemeClr val="dk1"/>
              </a:solidFill>
              <a:latin typeface="Poppins Light"/>
              <a:ea typeface="Poppins Light"/>
              <a:cs typeface="Poppins Light"/>
              <a:sym typeface="Poppins Light"/>
            </a:endParaRPr>
          </a:p>
        </p:txBody>
      </p:sp>
      <p:sp>
        <p:nvSpPr>
          <p:cNvPr id="181" name="Google Shape;181;p19"/>
          <p:cNvSpPr txBox="1"/>
          <p:nvPr/>
        </p:nvSpPr>
        <p:spPr>
          <a:xfrm>
            <a:off x="5777427" y="4691654"/>
            <a:ext cx="1648500" cy="188700"/>
          </a:xfrm>
          <a:prstGeom prst="rect">
            <a:avLst/>
          </a:prstGeom>
          <a:noFill/>
          <a:ln>
            <a:noFill/>
          </a:ln>
        </p:spPr>
        <p:txBody>
          <a:bodyPr anchorCtr="0" anchor="t" bIns="17150" lIns="34300" spcFirstLastPara="1" rIns="34300" wrap="square" tIns="17150">
            <a:spAutoFit/>
          </a:bodyPr>
          <a:lstStyle/>
          <a:p>
            <a:pPr indent="0" lvl="0" marL="0" marR="0" rtl="0" algn="ctr">
              <a:lnSpc>
                <a:spcPct val="140000"/>
              </a:lnSpc>
              <a:spcBef>
                <a:spcPts val="0"/>
              </a:spcBef>
              <a:spcAft>
                <a:spcPts val="0"/>
              </a:spcAft>
              <a:buNone/>
            </a:pPr>
            <a:r>
              <a:rPr lang="en" sz="1000">
                <a:solidFill>
                  <a:schemeClr val="dk1"/>
                </a:solidFill>
                <a:latin typeface="Poppins SemiBold"/>
                <a:ea typeface="Poppins SemiBold"/>
                <a:cs typeface="Poppins SemiBold"/>
                <a:sym typeface="Poppins SemiBold"/>
              </a:rPr>
              <a:t>Amy Hadfield</a:t>
            </a:r>
            <a:endParaRPr sz="1000">
              <a:solidFill>
                <a:schemeClr val="dk1"/>
              </a:solidFill>
              <a:latin typeface="Poppins Light"/>
              <a:ea typeface="Poppins Light"/>
              <a:cs typeface="Poppins Light"/>
              <a:sym typeface="Poppins Light"/>
            </a:endParaRPr>
          </a:p>
        </p:txBody>
      </p:sp>
      <p:sp>
        <p:nvSpPr>
          <p:cNvPr id="182" name="Google Shape;182;p19"/>
          <p:cNvSpPr/>
          <p:nvPr/>
        </p:nvSpPr>
        <p:spPr>
          <a:xfrm rot="2836190">
            <a:off x="4773320" y="1161985"/>
            <a:ext cx="701647" cy="437762"/>
          </a:xfrm>
          <a:prstGeom prst="triangle">
            <a:avLst>
              <a:gd fmla="val 50000"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83" name="Google Shape;183;p19"/>
          <p:cNvSpPr/>
          <p:nvPr/>
        </p:nvSpPr>
        <p:spPr>
          <a:xfrm rot="-992663">
            <a:off x="8121287" y="2297185"/>
            <a:ext cx="701649" cy="437777"/>
          </a:xfrm>
          <a:prstGeom prst="triangle">
            <a:avLst>
              <a:gd fmla="val 50000"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84" name="Google Shape;184;p19"/>
          <p:cNvSpPr/>
          <p:nvPr/>
        </p:nvSpPr>
        <p:spPr>
          <a:xfrm rot="-2700000">
            <a:off x="4878367" y="4455150"/>
            <a:ext cx="701733" cy="437841"/>
          </a:xfrm>
          <a:prstGeom prst="triangle">
            <a:avLst>
              <a:gd fmla="val 50000"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0"/>
          <p:cNvSpPr txBox="1"/>
          <p:nvPr>
            <p:ph type="title"/>
          </p:nvPr>
        </p:nvSpPr>
        <p:spPr>
          <a:xfrm>
            <a:off x="824000" y="335775"/>
            <a:ext cx="7658100" cy="1732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2"/>
                </a:solidFill>
              </a:rPr>
              <a:t>How do I get the new seaLandings release for 2024?</a:t>
            </a:r>
            <a:endParaRPr>
              <a:solidFill>
                <a:schemeClr val="lt2"/>
              </a:solidFill>
            </a:endParaRPr>
          </a:p>
        </p:txBody>
      </p:sp>
      <p:sp>
        <p:nvSpPr>
          <p:cNvPr id="190" name="Google Shape;190;p20"/>
          <p:cNvSpPr txBox="1"/>
          <p:nvPr/>
        </p:nvSpPr>
        <p:spPr>
          <a:xfrm>
            <a:off x="740625" y="2517225"/>
            <a:ext cx="7798800" cy="15615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chemeClr val="lt2"/>
              </a:buClr>
              <a:buSzPts val="2200"/>
              <a:buFont typeface="Poppins"/>
              <a:buChar char="●"/>
            </a:pPr>
            <a:r>
              <a:rPr lang="en" sz="2200">
                <a:solidFill>
                  <a:schemeClr val="lt2"/>
                </a:solidFill>
                <a:latin typeface="Poppins"/>
                <a:ea typeface="Poppins"/>
                <a:cs typeface="Poppins"/>
                <a:sym typeface="Poppins"/>
              </a:rPr>
              <a:t>Download from the eLandings Wiki page -  lots of bandwidth required</a:t>
            </a:r>
            <a:endParaRPr sz="2200">
              <a:solidFill>
                <a:schemeClr val="lt2"/>
              </a:solidFill>
              <a:latin typeface="Poppins"/>
              <a:ea typeface="Poppins"/>
              <a:cs typeface="Poppins"/>
              <a:sym typeface="Poppins"/>
            </a:endParaRPr>
          </a:p>
          <a:p>
            <a:pPr indent="-368300" lvl="0" marL="457200" rtl="0" algn="l">
              <a:lnSpc>
                <a:spcPct val="115000"/>
              </a:lnSpc>
              <a:spcBef>
                <a:spcPts val="0"/>
              </a:spcBef>
              <a:spcAft>
                <a:spcPts val="0"/>
              </a:spcAft>
              <a:buClr>
                <a:schemeClr val="lt2"/>
              </a:buClr>
              <a:buSzPts val="2200"/>
              <a:buFont typeface="Poppins"/>
              <a:buChar char="●"/>
            </a:pPr>
            <a:r>
              <a:rPr lang="en" sz="2200">
                <a:solidFill>
                  <a:schemeClr val="lt2"/>
                </a:solidFill>
                <a:latin typeface="Poppins"/>
                <a:ea typeface="Poppins"/>
                <a:cs typeface="Poppins"/>
                <a:sym typeface="Poppins"/>
              </a:rPr>
              <a:t>Pick up a thumbdrive from NMFS in Dutch Harbor</a:t>
            </a:r>
            <a:endParaRPr sz="2200">
              <a:solidFill>
                <a:schemeClr val="lt2"/>
              </a:solidFill>
              <a:latin typeface="Poppins"/>
              <a:ea typeface="Poppins"/>
              <a:cs typeface="Poppins"/>
              <a:sym typeface="Poppins"/>
            </a:endParaRPr>
          </a:p>
          <a:p>
            <a:pPr indent="-368300" lvl="0" marL="457200" rtl="0" algn="l">
              <a:lnSpc>
                <a:spcPct val="115000"/>
              </a:lnSpc>
              <a:spcBef>
                <a:spcPts val="0"/>
              </a:spcBef>
              <a:spcAft>
                <a:spcPts val="0"/>
              </a:spcAft>
              <a:buClr>
                <a:schemeClr val="lt2"/>
              </a:buClr>
              <a:buSzPts val="2200"/>
              <a:buFont typeface="Poppins"/>
              <a:buChar char="●"/>
            </a:pPr>
            <a:r>
              <a:rPr lang="en" sz="2200">
                <a:solidFill>
                  <a:schemeClr val="lt2"/>
                </a:solidFill>
                <a:latin typeface="Poppins"/>
                <a:ea typeface="Poppins"/>
                <a:cs typeface="Poppins"/>
                <a:sym typeface="Poppins"/>
              </a:rPr>
              <a:t>Request a thumbdrive mailed to you directly - Contact us at </a:t>
            </a:r>
            <a:r>
              <a:rPr lang="en" sz="2200" u="sng">
                <a:solidFill>
                  <a:schemeClr val="lt2"/>
                </a:solidFill>
                <a:latin typeface="Poppins"/>
                <a:ea typeface="Poppins"/>
                <a:cs typeface="Poppins"/>
                <a:sym typeface="Poppins"/>
                <a:hlinkClick r:id="rId3">
                  <a:extLst>
                    <a:ext uri="{A12FA001-AC4F-418D-AE19-62706E023703}">
                      <ahyp:hlinkClr val="tx"/>
                    </a:ext>
                  </a:extLst>
                </a:hlinkClick>
              </a:rPr>
              <a:t>eLandings@alaska.gov</a:t>
            </a:r>
            <a:r>
              <a:rPr lang="en" sz="2200">
                <a:solidFill>
                  <a:schemeClr val="lt2"/>
                </a:solidFill>
                <a:latin typeface="Poppins"/>
                <a:ea typeface="Poppins"/>
                <a:cs typeface="Poppins"/>
                <a:sym typeface="Poppins"/>
              </a:rPr>
              <a:t> </a:t>
            </a:r>
            <a:endParaRPr sz="2200">
              <a:solidFill>
                <a:schemeClr val="lt2"/>
              </a:solidFill>
              <a:latin typeface="Poppins"/>
              <a:ea typeface="Poppins"/>
              <a:cs typeface="Poppins"/>
              <a:sym typeface="Poppins"/>
            </a:endParaRPr>
          </a:p>
        </p:txBody>
      </p:sp>
      <p:pic>
        <p:nvPicPr>
          <p:cNvPr id="191" name="Google Shape;191;p20"/>
          <p:cNvPicPr preferRelativeResize="0"/>
          <p:nvPr/>
        </p:nvPicPr>
        <p:blipFill rotWithShape="1">
          <a:blip r:embed="rId4">
            <a:alphaModFix/>
          </a:blip>
          <a:srcRect b="0" l="34568" r="49386" t="0"/>
          <a:stretch/>
        </p:blipFill>
        <p:spPr>
          <a:xfrm>
            <a:off x="8632775" y="0"/>
            <a:ext cx="1222700" cy="5143500"/>
          </a:xfrm>
          <a:prstGeom prst="rect">
            <a:avLst/>
          </a:prstGeom>
          <a:noFill/>
          <a:ln>
            <a:noFill/>
          </a:ln>
        </p:spPr>
      </p:pic>
      <p:pic>
        <p:nvPicPr>
          <p:cNvPr id="192" name="Google Shape;192;p20"/>
          <p:cNvPicPr preferRelativeResize="0"/>
          <p:nvPr/>
        </p:nvPicPr>
        <p:blipFill rotWithShape="1">
          <a:blip r:embed="rId4">
            <a:alphaModFix/>
          </a:blip>
          <a:srcRect b="0" l="34568" r="49386" t="0"/>
          <a:stretch/>
        </p:blipFill>
        <p:spPr>
          <a:xfrm>
            <a:off x="-702150" y="0"/>
            <a:ext cx="12227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21"/>
          <p:cNvPicPr preferRelativeResize="0"/>
          <p:nvPr/>
        </p:nvPicPr>
        <p:blipFill>
          <a:blip r:embed="rId3">
            <a:alphaModFix/>
          </a:blip>
          <a:stretch>
            <a:fillRect/>
          </a:stretch>
        </p:blipFill>
        <p:spPr>
          <a:xfrm>
            <a:off x="2363775" y="534075"/>
            <a:ext cx="7620000" cy="4286250"/>
          </a:xfrm>
          <a:prstGeom prst="rect">
            <a:avLst/>
          </a:prstGeom>
          <a:noFill/>
          <a:ln>
            <a:noFill/>
          </a:ln>
        </p:spPr>
      </p:pic>
      <p:sp>
        <p:nvSpPr>
          <p:cNvPr id="198" name="Google Shape;198;p21"/>
          <p:cNvSpPr/>
          <p:nvPr/>
        </p:nvSpPr>
        <p:spPr>
          <a:xfrm>
            <a:off x="594825" y="2074125"/>
            <a:ext cx="3421200" cy="1010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99" name="Google Shape;199;p21"/>
          <p:cNvSpPr txBox="1"/>
          <p:nvPr>
            <p:ph type="title"/>
          </p:nvPr>
        </p:nvSpPr>
        <p:spPr>
          <a:xfrm>
            <a:off x="425725" y="534075"/>
            <a:ext cx="62271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6700"/>
              <a:t>Installation</a:t>
            </a:r>
            <a:endParaRPr sz="6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3" name="Shape 203"/>
        <p:cNvGrpSpPr/>
        <p:nvPr/>
      </p:nvGrpSpPr>
      <p:grpSpPr>
        <a:xfrm>
          <a:off x="0" y="0"/>
          <a:ext cx="0" cy="0"/>
          <a:chOff x="0" y="0"/>
          <a:chExt cx="0" cy="0"/>
        </a:xfrm>
      </p:grpSpPr>
      <p:sp>
        <p:nvSpPr>
          <p:cNvPr id="204" name="Google Shape;204;p22"/>
          <p:cNvSpPr txBox="1"/>
          <p:nvPr>
            <p:ph idx="2" type="body"/>
          </p:nvPr>
        </p:nvSpPr>
        <p:spPr>
          <a:xfrm>
            <a:off x="4572000" y="922250"/>
            <a:ext cx="3837000" cy="3695100"/>
          </a:xfrm>
          <a:prstGeom prst="rect">
            <a:avLst/>
          </a:prstGeom>
        </p:spPr>
        <p:txBody>
          <a:bodyPr anchorCtr="0" anchor="ctr" bIns="91425" lIns="91425" spcFirstLastPara="1" rIns="91425" wrap="square" tIns="91425">
            <a:normAutofit/>
          </a:bodyPr>
          <a:lstStyle/>
          <a:p>
            <a:pPr indent="-361950" lvl="0" marL="457200" rtl="0" algn="l">
              <a:spcBef>
                <a:spcPts val="0"/>
              </a:spcBef>
              <a:spcAft>
                <a:spcPts val="0"/>
              </a:spcAft>
              <a:buClr>
                <a:schemeClr val="accent1"/>
              </a:buClr>
              <a:buSzPts val="2100"/>
              <a:buFont typeface="Roboto"/>
              <a:buChar char="●"/>
            </a:pPr>
            <a:r>
              <a:rPr lang="en" sz="2100">
                <a:solidFill>
                  <a:schemeClr val="accent1"/>
                </a:solidFill>
                <a:latin typeface="Roboto"/>
                <a:ea typeface="Roboto"/>
                <a:cs typeface="Roboto"/>
                <a:sym typeface="Roboto"/>
              </a:rPr>
              <a:t>Admin Rights are required to install seaLandings.</a:t>
            </a:r>
            <a:endParaRPr sz="2100">
              <a:solidFill>
                <a:schemeClr val="accent1"/>
              </a:solidFill>
              <a:latin typeface="Roboto"/>
              <a:ea typeface="Roboto"/>
              <a:cs typeface="Roboto"/>
              <a:sym typeface="Roboto"/>
            </a:endParaRPr>
          </a:p>
          <a:p>
            <a:pPr indent="-361950" lvl="0" marL="457200" rtl="0" algn="l">
              <a:spcBef>
                <a:spcPts val="0"/>
              </a:spcBef>
              <a:spcAft>
                <a:spcPts val="0"/>
              </a:spcAft>
              <a:buClr>
                <a:schemeClr val="accent1"/>
              </a:buClr>
              <a:buSzPts val="2100"/>
              <a:buFont typeface="Roboto"/>
              <a:buChar char="●"/>
            </a:pPr>
            <a:r>
              <a:rPr lang="en" sz="2100">
                <a:solidFill>
                  <a:schemeClr val="accent1"/>
                </a:solidFill>
                <a:latin typeface="Roboto"/>
                <a:ea typeface="Roboto"/>
                <a:cs typeface="Roboto"/>
                <a:sym typeface="Roboto"/>
              </a:rPr>
              <a:t>You must have a 64 bit machine to run seaLandings software. </a:t>
            </a:r>
            <a:endParaRPr sz="2100">
              <a:solidFill>
                <a:schemeClr val="accent1"/>
              </a:solidFill>
              <a:latin typeface="Roboto"/>
              <a:ea typeface="Roboto"/>
              <a:cs typeface="Roboto"/>
              <a:sym typeface="Roboto"/>
            </a:endParaRPr>
          </a:p>
          <a:p>
            <a:pPr indent="-361950" lvl="0" marL="457200" rtl="0" algn="l">
              <a:spcBef>
                <a:spcPts val="0"/>
              </a:spcBef>
              <a:spcAft>
                <a:spcPts val="0"/>
              </a:spcAft>
              <a:buClr>
                <a:schemeClr val="accent1"/>
              </a:buClr>
              <a:buSzPts val="2100"/>
              <a:buFont typeface="Roboto"/>
              <a:buChar char="●"/>
            </a:pPr>
            <a:r>
              <a:rPr lang="en" sz="2100">
                <a:solidFill>
                  <a:schemeClr val="accent1"/>
                </a:solidFill>
                <a:latin typeface="Roboto"/>
                <a:ea typeface="Roboto"/>
                <a:cs typeface="Roboto"/>
                <a:sym typeface="Roboto"/>
              </a:rPr>
              <a:t>You need the seaLandings user ID and password to install.</a:t>
            </a:r>
            <a:endParaRPr sz="1600">
              <a:solidFill>
                <a:schemeClr val="accent1"/>
              </a:solidFill>
            </a:endParaRPr>
          </a:p>
        </p:txBody>
      </p:sp>
      <p:pic>
        <p:nvPicPr>
          <p:cNvPr id="205" name="Google Shape;205;p22"/>
          <p:cNvPicPr preferRelativeResize="0"/>
          <p:nvPr/>
        </p:nvPicPr>
        <p:blipFill>
          <a:blip r:embed="rId3">
            <a:alphaModFix/>
          </a:blip>
          <a:stretch>
            <a:fillRect/>
          </a:stretch>
        </p:blipFill>
        <p:spPr>
          <a:xfrm>
            <a:off x="688800" y="1760150"/>
            <a:ext cx="3524250" cy="2476500"/>
          </a:xfrm>
          <a:prstGeom prst="rect">
            <a:avLst/>
          </a:prstGeom>
          <a:noFill/>
          <a:ln>
            <a:noFill/>
          </a:ln>
        </p:spPr>
      </p:pic>
      <p:pic>
        <p:nvPicPr>
          <p:cNvPr id="206" name="Google Shape;206;p22"/>
          <p:cNvPicPr preferRelativeResize="0"/>
          <p:nvPr/>
        </p:nvPicPr>
        <p:blipFill rotWithShape="1">
          <a:blip r:embed="rId4">
            <a:alphaModFix/>
          </a:blip>
          <a:srcRect b="0" l="0" r="0" t="81247"/>
          <a:stretch/>
        </p:blipFill>
        <p:spPr>
          <a:xfrm>
            <a:off x="616200" y="267000"/>
            <a:ext cx="7620000" cy="803800"/>
          </a:xfrm>
          <a:prstGeom prst="rect">
            <a:avLst/>
          </a:prstGeom>
          <a:noFill/>
          <a:ln>
            <a:noFill/>
          </a:ln>
        </p:spPr>
      </p:pic>
      <p:sp>
        <p:nvSpPr>
          <p:cNvPr id="207" name="Google Shape;207;p22"/>
          <p:cNvSpPr txBox="1"/>
          <p:nvPr>
            <p:ph type="title"/>
          </p:nvPr>
        </p:nvSpPr>
        <p:spPr>
          <a:xfrm>
            <a:off x="265500" y="-595000"/>
            <a:ext cx="82914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SzPts val="990"/>
              <a:buNone/>
            </a:pPr>
            <a:r>
              <a:rPr b="1" lang="en" sz="2970">
                <a:solidFill>
                  <a:schemeClr val="lt1"/>
                </a:solidFill>
              </a:rPr>
              <a:t>Reminder: seaLandings Installation Requirements</a:t>
            </a:r>
            <a:endParaRPr b="1" sz="297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23"/>
          <p:cNvPicPr preferRelativeResize="0"/>
          <p:nvPr/>
        </p:nvPicPr>
        <p:blipFill rotWithShape="1">
          <a:blip r:embed="rId3">
            <a:alphaModFix/>
          </a:blip>
          <a:srcRect b="0" l="0" r="0" t="60670"/>
          <a:stretch/>
        </p:blipFill>
        <p:spPr>
          <a:xfrm>
            <a:off x="0" y="0"/>
            <a:ext cx="9144000" cy="1704476"/>
          </a:xfrm>
          <a:prstGeom prst="rect">
            <a:avLst/>
          </a:prstGeom>
          <a:noFill/>
          <a:ln>
            <a:noFill/>
          </a:ln>
        </p:spPr>
      </p:pic>
      <p:sp>
        <p:nvSpPr>
          <p:cNvPr id="213" name="Google Shape;213;p23"/>
          <p:cNvSpPr txBox="1"/>
          <p:nvPr>
            <p:ph type="title"/>
          </p:nvPr>
        </p:nvSpPr>
        <p:spPr>
          <a:xfrm>
            <a:off x="878850" y="620475"/>
            <a:ext cx="7386300" cy="730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SeaLandings Installation and Setup for the new year</a:t>
            </a:r>
            <a:endParaRPr/>
          </a:p>
        </p:txBody>
      </p:sp>
      <p:sp>
        <p:nvSpPr>
          <p:cNvPr id="214" name="Google Shape;214;p23"/>
          <p:cNvSpPr txBox="1"/>
          <p:nvPr/>
        </p:nvSpPr>
        <p:spPr>
          <a:xfrm>
            <a:off x="278550" y="1704475"/>
            <a:ext cx="8586900" cy="27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3"/>
                </a:solidFill>
                <a:latin typeface="Oswald"/>
                <a:ea typeface="Oswald"/>
                <a:cs typeface="Oswald"/>
                <a:sym typeface="Oswald"/>
              </a:rPr>
              <a:t>If you want eLandings staff to help you with installation, please feel free to reach out to us for one on one assistance. </a:t>
            </a:r>
            <a:endParaRPr sz="2000">
              <a:solidFill>
                <a:schemeClr val="accent3"/>
              </a:solidFill>
              <a:latin typeface="Oswald"/>
              <a:ea typeface="Oswald"/>
              <a:cs typeface="Oswald"/>
              <a:sym typeface="Oswald"/>
            </a:endParaRPr>
          </a:p>
          <a:p>
            <a:pPr indent="0" lvl="0" marL="0" rtl="0" algn="ctr">
              <a:spcBef>
                <a:spcPts val="0"/>
              </a:spcBef>
              <a:spcAft>
                <a:spcPts val="0"/>
              </a:spcAft>
              <a:buNone/>
            </a:pPr>
            <a:r>
              <a:t/>
            </a:r>
            <a:endParaRPr sz="2000">
              <a:solidFill>
                <a:schemeClr val="accent3"/>
              </a:solidFill>
              <a:latin typeface="Oswald"/>
              <a:ea typeface="Oswald"/>
              <a:cs typeface="Oswald"/>
              <a:sym typeface="Oswald"/>
            </a:endParaRPr>
          </a:p>
          <a:p>
            <a:pPr indent="0" lvl="0" marL="0" rtl="0" algn="ctr">
              <a:spcBef>
                <a:spcPts val="0"/>
              </a:spcBef>
              <a:spcAft>
                <a:spcPts val="0"/>
              </a:spcAft>
              <a:buNone/>
            </a:pPr>
            <a:r>
              <a:rPr lang="en" sz="2000">
                <a:solidFill>
                  <a:schemeClr val="accent3"/>
                </a:solidFill>
                <a:latin typeface="Oswald"/>
                <a:ea typeface="Oswald"/>
                <a:cs typeface="Oswald"/>
                <a:sym typeface="Oswald"/>
              </a:rPr>
              <a:t>Email: eLandings@alaska.gov to set up an appointment</a:t>
            </a:r>
            <a:endParaRPr sz="2000">
              <a:solidFill>
                <a:schemeClr val="accent3"/>
              </a:solidFill>
              <a:latin typeface="Oswald"/>
              <a:ea typeface="Oswald"/>
              <a:cs typeface="Oswald"/>
              <a:sym typeface="Oswald"/>
            </a:endParaRPr>
          </a:p>
          <a:p>
            <a:pPr indent="0" lvl="0" marL="0" rtl="0" algn="ctr">
              <a:spcBef>
                <a:spcPts val="0"/>
              </a:spcBef>
              <a:spcAft>
                <a:spcPts val="0"/>
              </a:spcAft>
              <a:buNone/>
            </a:pPr>
            <a:r>
              <a:rPr lang="en" sz="2000">
                <a:solidFill>
                  <a:schemeClr val="accent3"/>
                </a:solidFill>
                <a:latin typeface="Oswald"/>
                <a:ea typeface="Oswald"/>
                <a:cs typeface="Oswald"/>
                <a:sym typeface="Oswald"/>
              </a:rPr>
              <a:t>-OR-</a:t>
            </a:r>
            <a:endParaRPr sz="2000">
              <a:solidFill>
                <a:schemeClr val="accent3"/>
              </a:solidFill>
              <a:latin typeface="Oswald"/>
              <a:ea typeface="Oswald"/>
              <a:cs typeface="Oswald"/>
              <a:sym typeface="Oswald"/>
            </a:endParaRPr>
          </a:p>
          <a:p>
            <a:pPr indent="0" lvl="0" marL="0" rtl="0" algn="ctr">
              <a:spcBef>
                <a:spcPts val="0"/>
              </a:spcBef>
              <a:spcAft>
                <a:spcPts val="0"/>
              </a:spcAft>
              <a:buNone/>
            </a:pPr>
            <a:r>
              <a:rPr lang="en" sz="2000">
                <a:solidFill>
                  <a:schemeClr val="accent3"/>
                </a:solidFill>
                <a:latin typeface="Oswald"/>
                <a:ea typeface="Oswald"/>
                <a:cs typeface="Oswald"/>
                <a:sym typeface="Oswald"/>
              </a:rPr>
              <a:t>Call Sara: 907-227-2147</a:t>
            </a:r>
            <a:endParaRPr sz="2000">
              <a:solidFill>
                <a:schemeClr val="accent3"/>
              </a:solidFill>
              <a:latin typeface="Oswald"/>
              <a:ea typeface="Oswald"/>
              <a:cs typeface="Oswald"/>
              <a:sym typeface="Oswald"/>
            </a:endParaRPr>
          </a:p>
          <a:p>
            <a:pPr indent="0" lvl="0" marL="0" rtl="0" algn="ctr">
              <a:spcBef>
                <a:spcPts val="0"/>
              </a:spcBef>
              <a:spcAft>
                <a:spcPts val="0"/>
              </a:spcAft>
              <a:buNone/>
            </a:pPr>
            <a:r>
              <a:rPr lang="en" sz="2000">
                <a:solidFill>
                  <a:schemeClr val="accent3"/>
                </a:solidFill>
                <a:latin typeface="Oswald"/>
                <a:ea typeface="Oswald"/>
                <a:cs typeface="Oswald"/>
                <a:sym typeface="Oswald"/>
              </a:rPr>
              <a:t>Call Claire: 907-953-9695</a:t>
            </a:r>
            <a:endParaRPr sz="2000">
              <a:solidFill>
                <a:schemeClr val="accent3"/>
              </a:solidFill>
              <a:latin typeface="Oswald"/>
              <a:ea typeface="Oswald"/>
              <a:cs typeface="Oswald"/>
              <a:sym typeface="Oswald"/>
            </a:endParaRPr>
          </a:p>
          <a:p>
            <a:pPr indent="0" lvl="0" marL="0" rtl="0" algn="ctr">
              <a:spcBef>
                <a:spcPts val="0"/>
              </a:spcBef>
              <a:spcAft>
                <a:spcPts val="0"/>
              </a:spcAft>
              <a:buNone/>
            </a:pPr>
            <a:r>
              <a:rPr lang="en" sz="2000">
                <a:solidFill>
                  <a:schemeClr val="accent3"/>
                </a:solidFill>
                <a:latin typeface="Oswald"/>
                <a:ea typeface="Oswald"/>
                <a:cs typeface="Oswald"/>
                <a:sym typeface="Oswald"/>
              </a:rPr>
              <a:t>Business hours: Monday - Friday 0800-1630</a:t>
            </a:r>
            <a:endParaRPr sz="2000">
              <a:solidFill>
                <a:schemeClr val="accent3"/>
              </a:solidFill>
              <a:latin typeface="Oswald"/>
              <a:ea typeface="Oswald"/>
              <a:cs typeface="Oswald"/>
              <a:sym typeface="Oswald"/>
            </a:endParaRPr>
          </a:p>
          <a:p>
            <a:pPr indent="0" lvl="0" marL="0" rtl="0" algn="l">
              <a:spcBef>
                <a:spcPts val="0"/>
              </a:spcBef>
              <a:spcAft>
                <a:spcPts val="0"/>
              </a:spcAft>
              <a:buNone/>
            </a:pPr>
            <a:r>
              <a:t/>
            </a:r>
            <a:endParaRPr sz="2000">
              <a:solidFill>
                <a:schemeClr val="accent3"/>
              </a:solidFill>
              <a:latin typeface="Oswald"/>
              <a:ea typeface="Oswald"/>
              <a:cs typeface="Oswald"/>
              <a:sym typeface="Oswald"/>
            </a:endParaRPr>
          </a:p>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