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5143500" type="screen16x9"/>
  <p:notesSz cx="6858000" cy="9144000"/>
  <p:embeddedFontLst>
    <p:embeddedFont>
      <p:font typeface="Roboto" panose="020B0604020202020204" charset="0"/>
      <p:regular r:id="rId41"/>
      <p:bold r:id="rId42"/>
      <p:italic r:id="rId43"/>
      <p:boldItalic r:id="rId44"/>
    </p:embeddedFont>
    <p:embeddedFont>
      <p:font typeface="Roboto Slab"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91a71cf1a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91a71cf1a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91a71cf1a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91a71cf1a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a57d71653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a57d7165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91a71cf1a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91a71cf1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91a71cf1a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91a71cf1a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791a71cf1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791a71cf1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a7bf1d97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a7bf1d97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b5a6ab29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b5a6ab29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7bf1d975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7bf1d97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7a7bf1d975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7a7bf1d97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91a71cf1a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91a71cf1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91a71cf1a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91a71cf1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791a71cf1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791a71cf1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91a71cf1a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91a71cf1a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91a71cf1a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91a71cf1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91a71cf1a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91a71cf1a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a7bf1d975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a7bf1d97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7a7bf1d97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7a7bf1d97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a7bf1d97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a7bf1d97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7a7bf1d97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7a7bf1d97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a7bf1d975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a7bf1d975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91a71cf1a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91a71cf1a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91a71cf1a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91a71cf1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a7bf1d975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7a7bf1d97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7a7bf1d975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7a7bf1d97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791a71cf1a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791a71cf1a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91a71cf1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91a71cf1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91a71cf1a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91a71cf1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791a71cf1a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791a71cf1a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a8d131299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a8d131299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a7bf1d97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a7bf1d97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91a71cf1a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91a71cf1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91a71cf1a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91a71cf1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bf62517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bf62517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91a71cf1a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91a71cf1a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b56ed27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b56ed27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b73104d4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b73104d4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drive.google.com/file/d/1UOWPzVXGdQ1zKKRViW31chxhk6_Xfrn6/vie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seaLandings</a:t>
            </a:r>
            <a:endParaRPr/>
          </a:p>
          <a:p>
            <a:pPr marL="0" lvl="0" indent="0" algn="ctr" rtl="0">
              <a:spcBef>
                <a:spcPts val="0"/>
              </a:spcBef>
              <a:spcAft>
                <a:spcPts val="0"/>
              </a:spcAft>
              <a:buNone/>
            </a:pPr>
            <a:r>
              <a:rPr lang="en"/>
              <a:t>Daily Trip Report Logbook</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December 2019 </a:t>
            </a:r>
            <a:endParaRPr/>
          </a:p>
          <a:p>
            <a:pPr marL="0" lvl="0" indent="0" algn="ctr" rtl="0">
              <a:spcBef>
                <a:spcPts val="0"/>
              </a:spcBef>
              <a:spcAft>
                <a:spcPts val="0"/>
              </a:spcAft>
              <a:buNone/>
            </a:pPr>
            <a:r>
              <a:rPr lang="en"/>
              <a:t>Trawl Fleet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01650" y="1254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Gear Profile</a:t>
            </a:r>
            <a:endParaRPr/>
          </a:p>
        </p:txBody>
      </p:sp>
      <p:sp>
        <p:nvSpPr>
          <p:cNvPr id="132" name="Google Shape;132;p22"/>
          <p:cNvSpPr txBox="1">
            <a:spLocks noGrp="1"/>
          </p:cNvSpPr>
          <p:nvPr>
            <p:ph type="body" idx="1"/>
          </p:nvPr>
        </p:nvSpPr>
        <p:spPr>
          <a:xfrm>
            <a:off x="4188900" y="608950"/>
            <a:ext cx="4290000" cy="123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have the ability to add, edit, and delete gear profiles. </a:t>
            </a:r>
            <a:endParaRPr/>
          </a:p>
        </p:txBody>
      </p:sp>
      <p:pic>
        <p:nvPicPr>
          <p:cNvPr id="133" name="Google Shape;133;p22"/>
          <p:cNvPicPr preferRelativeResize="0"/>
          <p:nvPr/>
        </p:nvPicPr>
        <p:blipFill>
          <a:blip r:embed="rId3">
            <a:alphaModFix/>
          </a:blip>
          <a:stretch>
            <a:fillRect/>
          </a:stretch>
        </p:blipFill>
        <p:spPr>
          <a:xfrm>
            <a:off x="159400" y="863375"/>
            <a:ext cx="3958024" cy="2626402"/>
          </a:xfrm>
          <a:prstGeom prst="rect">
            <a:avLst/>
          </a:prstGeom>
          <a:noFill/>
          <a:ln>
            <a:noFill/>
          </a:ln>
        </p:spPr>
      </p:pic>
      <p:pic>
        <p:nvPicPr>
          <p:cNvPr id="134" name="Google Shape;134;p22"/>
          <p:cNvPicPr preferRelativeResize="0"/>
          <p:nvPr/>
        </p:nvPicPr>
        <p:blipFill>
          <a:blip r:embed="rId4">
            <a:alphaModFix/>
          </a:blip>
          <a:stretch>
            <a:fillRect/>
          </a:stretch>
        </p:blipFill>
        <p:spPr>
          <a:xfrm>
            <a:off x="4269825" y="1643600"/>
            <a:ext cx="4705349" cy="33474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Flow Scale Test</a:t>
            </a:r>
            <a:endParaRPr/>
          </a:p>
        </p:txBody>
      </p:sp>
      <p:sp>
        <p:nvSpPr>
          <p:cNvPr id="140" name="Google Shape;140;p23"/>
          <p:cNvSpPr txBox="1">
            <a:spLocks noGrp="1"/>
          </p:cNvSpPr>
          <p:nvPr>
            <p:ph type="body" idx="1"/>
          </p:nvPr>
        </p:nvSpPr>
        <p:spPr>
          <a:xfrm>
            <a:off x="6126300" y="1068850"/>
            <a:ext cx="2629800" cy="3499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To create a flow scale test you can create a new daily report or edit an existing daily report.</a:t>
            </a:r>
            <a:endParaRPr/>
          </a:p>
        </p:txBody>
      </p:sp>
      <p:pic>
        <p:nvPicPr>
          <p:cNvPr id="141" name="Google Shape;141;p23"/>
          <p:cNvPicPr preferRelativeResize="0"/>
          <p:nvPr/>
        </p:nvPicPr>
        <p:blipFill>
          <a:blip r:embed="rId3">
            <a:alphaModFix/>
          </a:blip>
          <a:stretch>
            <a:fillRect/>
          </a:stretch>
        </p:blipFill>
        <p:spPr>
          <a:xfrm>
            <a:off x="152400" y="1173075"/>
            <a:ext cx="5608899" cy="3818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title"/>
          </p:nvPr>
        </p:nvSpPr>
        <p:spPr>
          <a:xfrm>
            <a:off x="4616225" y="458025"/>
            <a:ext cx="41400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Add, Edit, Delete Flow Scale Test Entries</a:t>
            </a:r>
            <a:endParaRPr/>
          </a:p>
        </p:txBody>
      </p:sp>
      <p:sp>
        <p:nvSpPr>
          <p:cNvPr id="147" name="Google Shape;147;p24"/>
          <p:cNvSpPr txBox="1">
            <a:spLocks noGrp="1"/>
          </p:cNvSpPr>
          <p:nvPr>
            <p:ph type="body" idx="1"/>
          </p:nvPr>
        </p:nvSpPr>
        <p:spPr>
          <a:xfrm>
            <a:off x="387900" y="3264150"/>
            <a:ext cx="3806400" cy="1655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Select the Flow Scale Test tab and click on the Add Flow Scale Test button. After you enter your flow scale information click on the Save Flow Scale test button.</a:t>
            </a:r>
            <a:endParaRPr/>
          </a:p>
        </p:txBody>
      </p:sp>
      <p:sp>
        <p:nvSpPr>
          <p:cNvPr id="148" name="Google Shape;148;p24"/>
          <p:cNvSpPr txBox="1"/>
          <p:nvPr/>
        </p:nvSpPr>
        <p:spPr>
          <a:xfrm>
            <a:off x="4853600" y="1240300"/>
            <a:ext cx="39027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NOTE: All Pcod must go over the scale no matter how small the amount.</a:t>
            </a:r>
            <a:endParaRPr>
              <a:solidFill>
                <a:srgbClr val="FFFFFF"/>
              </a:solidFill>
              <a:latin typeface="Roboto"/>
              <a:ea typeface="Roboto"/>
              <a:cs typeface="Roboto"/>
              <a:sym typeface="Roboto"/>
            </a:endParaRPr>
          </a:p>
        </p:txBody>
      </p:sp>
      <p:pic>
        <p:nvPicPr>
          <p:cNvPr id="149" name="Google Shape;149;p24"/>
          <p:cNvPicPr preferRelativeResize="0"/>
          <p:nvPr/>
        </p:nvPicPr>
        <p:blipFill>
          <a:blip r:embed="rId3">
            <a:alphaModFix/>
          </a:blip>
          <a:stretch>
            <a:fillRect/>
          </a:stretch>
        </p:blipFill>
        <p:spPr>
          <a:xfrm>
            <a:off x="152400" y="152400"/>
            <a:ext cx="4265500" cy="3072501"/>
          </a:xfrm>
          <a:prstGeom prst="rect">
            <a:avLst/>
          </a:prstGeom>
          <a:noFill/>
          <a:ln>
            <a:noFill/>
          </a:ln>
        </p:spPr>
      </p:pic>
      <p:pic>
        <p:nvPicPr>
          <p:cNvPr id="150" name="Google Shape;150;p24"/>
          <p:cNvPicPr preferRelativeResize="0"/>
          <p:nvPr/>
        </p:nvPicPr>
        <p:blipFill>
          <a:blip r:embed="rId4">
            <a:alphaModFix/>
          </a:blip>
          <a:stretch>
            <a:fillRect/>
          </a:stretch>
        </p:blipFill>
        <p:spPr>
          <a:xfrm>
            <a:off x="4266864" y="1848175"/>
            <a:ext cx="4724737" cy="3072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Adding Hauls</a:t>
            </a:r>
            <a:endParaRPr/>
          </a:p>
        </p:txBody>
      </p:sp>
      <p:sp>
        <p:nvSpPr>
          <p:cNvPr id="156" name="Google Shape;156;p25"/>
          <p:cNvSpPr txBox="1">
            <a:spLocks noGrp="1"/>
          </p:cNvSpPr>
          <p:nvPr>
            <p:ph type="body" idx="1"/>
          </p:nvPr>
        </p:nvSpPr>
        <p:spPr>
          <a:xfrm>
            <a:off x="387900" y="3899650"/>
            <a:ext cx="3700800" cy="66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You now have the ability to easily add, edit and delete sets/hauls and catch entries.</a:t>
            </a:r>
            <a:endParaRPr/>
          </a:p>
        </p:txBody>
      </p:sp>
      <p:pic>
        <p:nvPicPr>
          <p:cNvPr id="157" name="Google Shape;157;p25"/>
          <p:cNvPicPr preferRelativeResize="0"/>
          <p:nvPr/>
        </p:nvPicPr>
        <p:blipFill>
          <a:blip r:embed="rId3">
            <a:alphaModFix/>
          </a:blip>
          <a:stretch>
            <a:fillRect/>
          </a:stretch>
        </p:blipFill>
        <p:spPr>
          <a:xfrm>
            <a:off x="152400" y="1144125"/>
            <a:ext cx="4188725" cy="2813549"/>
          </a:xfrm>
          <a:prstGeom prst="rect">
            <a:avLst/>
          </a:prstGeom>
          <a:noFill/>
          <a:ln>
            <a:noFill/>
          </a:ln>
        </p:spPr>
      </p:pic>
      <p:pic>
        <p:nvPicPr>
          <p:cNvPr id="158" name="Google Shape;158;p25"/>
          <p:cNvPicPr preferRelativeResize="0"/>
          <p:nvPr/>
        </p:nvPicPr>
        <p:blipFill>
          <a:blip r:embed="rId4">
            <a:alphaModFix/>
          </a:blip>
          <a:stretch>
            <a:fillRect/>
          </a:stretch>
        </p:blipFill>
        <p:spPr>
          <a:xfrm>
            <a:off x="4166650" y="1897701"/>
            <a:ext cx="4817976" cy="3138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Retrievals</a:t>
            </a:r>
            <a:endParaRPr/>
          </a:p>
        </p:txBody>
      </p:sp>
      <p:sp>
        <p:nvSpPr>
          <p:cNvPr id="164" name="Google Shape;164;p26"/>
          <p:cNvSpPr txBox="1">
            <a:spLocks noGrp="1"/>
          </p:cNvSpPr>
          <p:nvPr>
            <p:ph type="body" idx="1"/>
          </p:nvPr>
        </p:nvSpPr>
        <p:spPr>
          <a:xfrm>
            <a:off x="6086725" y="264350"/>
            <a:ext cx="2669400" cy="43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Retrieval information can be added, edited and deleted.</a:t>
            </a:r>
            <a:endParaRPr/>
          </a:p>
          <a:p>
            <a:pPr marL="0" lvl="0" indent="0" algn="l" rtl="0">
              <a:spcBef>
                <a:spcPts val="1600"/>
              </a:spcBef>
              <a:spcAft>
                <a:spcPts val="1600"/>
              </a:spcAft>
              <a:buNone/>
            </a:pPr>
            <a:r>
              <a:rPr lang="en"/>
              <a:t> You will notice that some fields are filled in based on your previous retrieval entry, so it is important to review the data fields  for any necessary updates. </a:t>
            </a:r>
            <a:endParaRPr/>
          </a:p>
        </p:txBody>
      </p:sp>
      <p:pic>
        <p:nvPicPr>
          <p:cNvPr id="165" name="Google Shape;165;p26"/>
          <p:cNvPicPr preferRelativeResize="0"/>
          <p:nvPr/>
        </p:nvPicPr>
        <p:blipFill>
          <a:blip r:embed="rId3">
            <a:alphaModFix/>
          </a:blip>
          <a:stretch>
            <a:fillRect/>
          </a:stretch>
        </p:blipFill>
        <p:spPr>
          <a:xfrm>
            <a:off x="152400" y="1144125"/>
            <a:ext cx="5731100" cy="3846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87900" y="13155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Management Programs</a:t>
            </a:r>
            <a:endParaRPr/>
          </a:p>
        </p:txBody>
      </p:sp>
      <p:sp>
        <p:nvSpPr>
          <p:cNvPr id="171" name="Google Shape;171;p27"/>
          <p:cNvSpPr txBox="1">
            <a:spLocks noGrp="1"/>
          </p:cNvSpPr>
          <p:nvPr>
            <p:ph type="body" idx="1"/>
          </p:nvPr>
        </p:nvSpPr>
        <p:spPr>
          <a:xfrm>
            <a:off x="387900" y="1194149"/>
            <a:ext cx="8368200" cy="307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t>Management program is a required field when entering report data.  A detailed list of management programs and their accompanying IDs can be found within the seaLandings program if you click on the Codes link in the header.</a:t>
            </a:r>
            <a:endParaRPr/>
          </a:p>
          <a:p>
            <a:pPr marL="0" lvl="0" indent="0" algn="l" rtl="0">
              <a:lnSpc>
                <a:spcPct val="100000"/>
              </a:lnSpc>
              <a:spcBef>
                <a:spcPts val="0"/>
              </a:spcBef>
              <a:spcAft>
                <a:spcPts val="0"/>
              </a:spcAft>
              <a:buNone/>
            </a:pPr>
            <a:endParaRPr sz="1000"/>
          </a:p>
          <a:p>
            <a:pPr marL="0" lvl="0" indent="0" algn="l" rtl="0">
              <a:lnSpc>
                <a:spcPct val="100000"/>
              </a:lnSpc>
              <a:spcBef>
                <a:spcPts val="0"/>
              </a:spcBef>
              <a:spcAft>
                <a:spcPts val="0"/>
              </a:spcAft>
              <a:buNone/>
            </a:pPr>
            <a:endParaRPr sz="1000"/>
          </a:p>
        </p:txBody>
      </p:sp>
      <p:pic>
        <p:nvPicPr>
          <p:cNvPr id="172" name="Google Shape;172;p27"/>
          <p:cNvPicPr preferRelativeResize="0"/>
          <p:nvPr/>
        </p:nvPicPr>
        <p:blipFill>
          <a:blip r:embed="rId3">
            <a:alphaModFix/>
          </a:blip>
          <a:stretch>
            <a:fillRect/>
          </a:stretch>
        </p:blipFill>
        <p:spPr>
          <a:xfrm>
            <a:off x="387888" y="2197713"/>
            <a:ext cx="7877175" cy="2581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body" idx="4294967295"/>
          </p:nvPr>
        </p:nvSpPr>
        <p:spPr>
          <a:xfrm>
            <a:off x="196925" y="225950"/>
            <a:ext cx="8815200" cy="482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100"/>
              <a:t>AFA:  Any AFA vessel that targets pollock and uses pelagic trawl gear in the Bering Sea should mark AFA as the management program. </a:t>
            </a:r>
            <a:endParaRPr sz="1100"/>
          </a:p>
          <a:p>
            <a:pPr marL="0" lvl="0" indent="0" algn="l" rtl="0">
              <a:lnSpc>
                <a:spcPct val="100000"/>
              </a:lnSpc>
              <a:spcBef>
                <a:spcPts val="0"/>
              </a:spcBef>
              <a:spcAft>
                <a:spcPts val="0"/>
              </a:spcAft>
              <a:buNone/>
            </a:pPr>
            <a:r>
              <a:rPr lang="en" sz="1100"/>
              <a:t>Management program ID is required for AFA vessels:  list 200 for CPs. </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A80:  Vessels that participate in the Amendment 80 limited access or Amendment 80 cooperative fisheries should select A80 as management program. If an Amendment 80 vessel is fishing their Sideboards in the Gulf of Alaska, they should select OA as the management program.</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CDQ: Vessels fishing CDQ quotas should always select CDQ as their management program. A Management Program ID is also a required entry as each CDQ program has a different ID number.</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OA: When a vessel is fishing open access or in the parallel fishery, even if they are in state waters while participating in parallel fisheries. Parallel fishing is inside 3 miles under a Federal opening.</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RPP:  Vessels that fish off the Rockfish Program quota should select RP as management program.</a:t>
            </a:r>
            <a:endParaRPr sz="1100"/>
          </a:p>
          <a:p>
            <a:pPr marL="0" lvl="0" indent="0" algn="l" rtl="0">
              <a:lnSpc>
                <a:spcPct val="100000"/>
              </a:lnSpc>
              <a:spcBef>
                <a:spcPts val="0"/>
              </a:spcBef>
              <a:spcAft>
                <a:spcPts val="0"/>
              </a:spcAft>
              <a:buNone/>
            </a:pPr>
            <a:r>
              <a:rPr lang="en" sz="1100"/>
              <a:t>If fishing outside of areas 620 &amp; 630 select OA as the management program. </a:t>
            </a:r>
            <a:endParaRPr sz="1100"/>
          </a:p>
          <a:p>
            <a:pPr marL="0" lvl="0" indent="0" algn="l" rtl="0">
              <a:lnSpc>
                <a:spcPct val="100000"/>
              </a:lnSpc>
              <a:spcBef>
                <a:spcPts val="0"/>
              </a:spcBef>
              <a:spcAft>
                <a:spcPts val="0"/>
              </a:spcAft>
              <a:buNone/>
            </a:pPr>
            <a:r>
              <a:rPr lang="en" sz="1100"/>
              <a:t>When catch is not coming off a Rockfish Program quota, i.e. fishing their Sideboards, select OA or another applicable management program.</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SMPC: If a vessel fishes for cod in state waters, the crew should choose SMPC as management program.</a:t>
            </a:r>
            <a:endParaRPr sz="1100"/>
          </a:p>
          <a:p>
            <a:pPr marL="0" lvl="0" indent="0" algn="l" rtl="0">
              <a:lnSpc>
                <a:spcPct val="100000"/>
              </a:lnSpc>
              <a:spcBef>
                <a:spcPts val="0"/>
              </a:spcBef>
              <a:spcAft>
                <a:spcPts val="0"/>
              </a:spcAft>
              <a:buNone/>
            </a:pPr>
            <a:r>
              <a:rPr lang="en" sz="1100"/>
              <a:t>One exception is when their catch is coming off their CDQ quota, in which case they should mark CDQ as management program. </a:t>
            </a:r>
            <a:endParaRPr sz="1100"/>
          </a:p>
          <a:p>
            <a:pPr marL="0" lvl="0" indent="0" algn="l" rtl="0">
              <a:lnSpc>
                <a:spcPct val="100000"/>
              </a:lnSpc>
              <a:spcBef>
                <a:spcPts val="0"/>
              </a:spcBef>
              <a:spcAft>
                <a:spcPts val="0"/>
              </a:spcAft>
              <a:buNone/>
            </a:pPr>
            <a:r>
              <a:rPr lang="en" sz="1100"/>
              <a:t>SMPC should not be marked when a vessel is participating in the parallel fishery, even if that vessel is in state waters. </a:t>
            </a:r>
            <a:endParaRPr sz="1100"/>
          </a:p>
          <a:p>
            <a:pPr marL="0" lvl="0" indent="0" algn="l" rtl="0">
              <a:lnSpc>
                <a:spcPct val="100000"/>
              </a:lnSpc>
              <a:spcBef>
                <a:spcPts val="0"/>
              </a:spcBef>
              <a:spcAft>
                <a:spcPts val="0"/>
              </a:spcAft>
              <a:buNone/>
            </a:pPr>
            <a:r>
              <a:rPr lang="en" sz="1100"/>
              <a:t>SMPC should only be marked when Federal fisheries are closed. One example is when a vessel is fishing for state cod in the Aleutian Islands or Gulf of Alaska.</a:t>
            </a:r>
            <a:endParaRPr sz="1100"/>
          </a:p>
          <a:p>
            <a:pPr marL="0" lvl="0" indent="0" algn="l" rtl="0">
              <a:lnSpc>
                <a:spcPct val="100000"/>
              </a:lnSpc>
              <a:spcBef>
                <a:spcPts val="0"/>
              </a:spcBef>
              <a:spcAft>
                <a:spcPts val="0"/>
              </a:spcAft>
              <a:buNone/>
            </a:pPr>
            <a:endParaRPr sz="1100"/>
          </a:p>
          <a:p>
            <a:pPr marL="0" lvl="0" indent="0" algn="l" rtl="0">
              <a:lnSpc>
                <a:spcPct val="100000"/>
              </a:lnSpc>
              <a:spcBef>
                <a:spcPts val="0"/>
              </a:spcBef>
              <a:spcAft>
                <a:spcPts val="0"/>
              </a:spcAft>
              <a:buNone/>
            </a:pPr>
            <a:r>
              <a:rPr lang="en" sz="1100"/>
              <a:t>You should report AISWW as Special Area when your vessel is fishing in the Aleutian Islands state waters for cod when the Federal fishery is closed. </a:t>
            </a:r>
            <a:endParaRPr sz="1100"/>
          </a:p>
          <a:p>
            <a:pPr marL="0" lvl="0" indent="0" algn="l" rtl="0">
              <a:lnSpc>
                <a:spcPct val="100000"/>
              </a:lnSpc>
              <a:spcBef>
                <a:spcPts val="0"/>
              </a:spcBef>
              <a:spcAft>
                <a:spcPts val="0"/>
              </a:spcAft>
              <a:buNone/>
            </a:pPr>
            <a:r>
              <a:rPr lang="en" sz="1100"/>
              <a:t>AISWW should not be marked when fishing in parallel waters.</a:t>
            </a:r>
            <a:endParaRPr sz="1100"/>
          </a:p>
          <a:p>
            <a:pPr marL="0" lvl="0" indent="0" algn="l" rtl="0">
              <a:lnSpc>
                <a:spcPct val="100000"/>
              </a:lnSpc>
              <a:spcBef>
                <a:spcPts val="0"/>
              </a:spcBef>
              <a:spcAft>
                <a:spcPts val="0"/>
              </a:spcAft>
              <a:buNone/>
            </a:pPr>
            <a:r>
              <a:rPr lang="en" sz="1000"/>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9"/>
          <p:cNvPicPr preferRelativeResize="0"/>
          <p:nvPr/>
        </p:nvPicPr>
        <p:blipFill>
          <a:blip r:embed="rId3">
            <a:alphaModFix/>
          </a:blip>
          <a:stretch>
            <a:fillRect/>
          </a:stretch>
        </p:blipFill>
        <p:spPr>
          <a:xfrm>
            <a:off x="152400" y="977413"/>
            <a:ext cx="8839200" cy="3188677"/>
          </a:xfrm>
          <a:prstGeom prst="rect">
            <a:avLst/>
          </a:prstGeom>
          <a:noFill/>
          <a:ln>
            <a:noFill/>
          </a:ln>
        </p:spPr>
      </p:pic>
      <p:sp>
        <p:nvSpPr>
          <p:cNvPr id="183" name="Google Shape;183;p29"/>
          <p:cNvSpPr txBox="1"/>
          <p:nvPr/>
        </p:nvSpPr>
        <p:spPr>
          <a:xfrm>
            <a:off x="326675" y="173000"/>
            <a:ext cx="3800700" cy="7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Roboto"/>
                <a:ea typeface="Roboto"/>
                <a:cs typeface="Roboto"/>
                <a:sym typeface="Roboto"/>
              </a:rPr>
              <a:t>Halibut Deck Sorting</a:t>
            </a:r>
            <a:endParaRPr sz="3000">
              <a:solidFill>
                <a:srgbClr val="FFFFFF"/>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0"/>
          <p:cNvSpPr txBox="1"/>
          <p:nvPr/>
        </p:nvSpPr>
        <p:spPr>
          <a:xfrm>
            <a:off x="191500" y="1154000"/>
            <a:ext cx="3099300" cy="35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1.  The operator of a catcher/processor or mothership must record the following information in the electronic logbook (eLogbook):</a:t>
            </a:r>
            <a:endParaRPr sz="1200">
              <a:solidFill>
                <a:srgbClr val="FFFFFF"/>
              </a:solidFill>
            </a:endParaRPr>
          </a:p>
          <a:p>
            <a:pPr marL="0" lvl="0" indent="0" algn="l" rtl="0">
              <a:spcBef>
                <a:spcPts val="0"/>
              </a:spcBef>
              <a:spcAft>
                <a:spcPts val="0"/>
              </a:spcAft>
              <a:buNone/>
            </a:pPr>
            <a:r>
              <a:rPr lang="en" sz="1200">
                <a:solidFill>
                  <a:srgbClr val="FFFFFF"/>
                </a:solidFill>
              </a:rPr>
              <a:t>   	 a.  In the "Management Program" section of the logbook, record the appropriate management program code (e.g. CDQ, A80, OA, RPP, etc).</a:t>
            </a:r>
            <a:endParaRPr sz="1200">
              <a:solidFill>
                <a:srgbClr val="FFFFFF"/>
              </a:solidFill>
            </a:endParaRPr>
          </a:p>
          <a:p>
            <a:pPr marL="0" lvl="0" indent="457200" algn="l" rtl="0">
              <a:spcBef>
                <a:spcPts val="0"/>
              </a:spcBef>
              <a:spcAft>
                <a:spcPts val="0"/>
              </a:spcAft>
              <a:buNone/>
            </a:pPr>
            <a:r>
              <a:rPr lang="en" sz="1200">
                <a:solidFill>
                  <a:srgbClr val="FFFFFF"/>
                </a:solidFill>
              </a:rPr>
              <a:t>b.  Use the "Halibut Decksorting" check-box to indicate that  halibut were sorted on a particular haul. </a:t>
            </a:r>
            <a:endParaRPr sz="1200">
              <a:solidFill>
                <a:srgbClr val="FFFFFF"/>
              </a:solidFill>
            </a:endParaRPr>
          </a:p>
          <a:p>
            <a:pPr marL="0" lvl="0" indent="0" algn="l" rtl="0">
              <a:spcBef>
                <a:spcPts val="0"/>
              </a:spcBef>
              <a:spcAft>
                <a:spcPts val="0"/>
              </a:spcAft>
              <a:buNone/>
            </a:pPr>
            <a:endParaRPr sz="1200">
              <a:solidFill>
                <a:srgbClr val="FFFFFF"/>
              </a:solidFill>
            </a:endParaRPr>
          </a:p>
          <a:p>
            <a:pPr marL="0" lvl="0" indent="0" algn="l" rtl="0">
              <a:spcBef>
                <a:spcPts val="0"/>
              </a:spcBef>
              <a:spcAft>
                <a:spcPts val="0"/>
              </a:spcAft>
              <a:buNone/>
            </a:pPr>
            <a:r>
              <a:rPr lang="en" sz="1200">
                <a:solidFill>
                  <a:srgbClr val="FFFFFF"/>
                </a:solidFill>
              </a:rPr>
              <a:t>2.  If you are operating as a mothership, in "Management Program" section of the mothership landing report, record the appropriate management program code (e.g. CDQ, A80, OA, RPP, etc).  </a:t>
            </a:r>
            <a:endParaRPr sz="1200">
              <a:latin typeface="Roboto"/>
              <a:ea typeface="Roboto"/>
              <a:cs typeface="Roboto"/>
              <a:sym typeface="Roboto"/>
            </a:endParaRPr>
          </a:p>
        </p:txBody>
      </p:sp>
      <p:sp>
        <p:nvSpPr>
          <p:cNvPr id="189" name="Google Shape;189;p30"/>
          <p:cNvSpPr txBox="1"/>
          <p:nvPr/>
        </p:nvSpPr>
        <p:spPr>
          <a:xfrm>
            <a:off x="158525" y="375875"/>
            <a:ext cx="3963000" cy="98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FFFF"/>
                </a:solidFill>
                <a:latin typeface="Roboto"/>
                <a:ea typeface="Roboto"/>
                <a:cs typeface="Roboto"/>
                <a:sym typeface="Roboto"/>
              </a:rPr>
              <a:t>Halibut Deck Sorting</a:t>
            </a:r>
            <a:endParaRPr sz="3000">
              <a:solidFill>
                <a:srgbClr val="FFFFFF"/>
              </a:solidFill>
              <a:latin typeface="Roboto"/>
              <a:ea typeface="Roboto"/>
              <a:cs typeface="Roboto"/>
              <a:sym typeface="Roboto"/>
            </a:endParaRPr>
          </a:p>
        </p:txBody>
      </p:sp>
      <p:pic>
        <p:nvPicPr>
          <p:cNvPr id="190" name="Google Shape;190;p30"/>
          <p:cNvPicPr preferRelativeResize="0"/>
          <p:nvPr/>
        </p:nvPicPr>
        <p:blipFill>
          <a:blip r:embed="rId3">
            <a:alphaModFix/>
          </a:blip>
          <a:stretch>
            <a:fillRect/>
          </a:stretch>
        </p:blipFill>
        <p:spPr>
          <a:xfrm>
            <a:off x="3443200" y="1154000"/>
            <a:ext cx="5448224" cy="3837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Catch Entries</a:t>
            </a:r>
            <a:endParaRPr/>
          </a:p>
        </p:txBody>
      </p:sp>
      <p:sp>
        <p:nvSpPr>
          <p:cNvPr id="196" name="Google Shape;196;p31"/>
          <p:cNvSpPr txBox="1">
            <a:spLocks noGrp="1"/>
          </p:cNvSpPr>
          <p:nvPr>
            <p:ph type="body" idx="1"/>
          </p:nvPr>
        </p:nvSpPr>
        <p:spPr>
          <a:xfrm>
            <a:off x="387900" y="1489825"/>
            <a:ext cx="26787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Catch entries can easily be added or edited. </a:t>
            </a:r>
            <a:endParaRPr/>
          </a:p>
          <a:p>
            <a:pPr marL="0" lvl="0" indent="0" algn="l" rtl="0">
              <a:spcBef>
                <a:spcPts val="1600"/>
              </a:spcBef>
              <a:spcAft>
                <a:spcPts val="1600"/>
              </a:spcAft>
              <a:buNone/>
            </a:pPr>
            <a:r>
              <a:rPr lang="en"/>
              <a:t>A new and helpful feature is the ability to delete rows of catch. Simply highlight the row you want to remove and click the Delete Species button. </a:t>
            </a:r>
            <a:endParaRPr/>
          </a:p>
        </p:txBody>
      </p:sp>
      <p:pic>
        <p:nvPicPr>
          <p:cNvPr id="197" name="Google Shape;197;p31"/>
          <p:cNvPicPr preferRelativeResize="0"/>
          <p:nvPr/>
        </p:nvPicPr>
        <p:blipFill>
          <a:blip r:embed="rId3">
            <a:alphaModFix/>
          </a:blip>
          <a:stretch>
            <a:fillRect/>
          </a:stretch>
        </p:blipFill>
        <p:spPr>
          <a:xfrm>
            <a:off x="3219000" y="1296525"/>
            <a:ext cx="5695330" cy="3694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Installation from thumb drive</a:t>
            </a:r>
            <a:endParaRPr/>
          </a:p>
        </p:txBody>
      </p:sp>
      <p:pic>
        <p:nvPicPr>
          <p:cNvPr id="70" name="Google Shape;70;p14" title="Thumbdrive Installation.mp4">
            <a:hlinkClick r:id="rId3"/>
          </p:cNvPr>
          <p:cNvPicPr preferRelativeResize="0"/>
          <p:nvPr/>
        </p:nvPicPr>
        <p:blipFill>
          <a:blip r:embed="rId4">
            <a:alphaModFix/>
          </a:blip>
          <a:stretch>
            <a:fillRect/>
          </a:stretch>
        </p:blipFill>
        <p:spPr>
          <a:xfrm>
            <a:off x="1161625" y="1296525"/>
            <a:ext cx="6820752" cy="36945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Comments</a:t>
            </a:r>
            <a:endParaRPr/>
          </a:p>
        </p:txBody>
      </p:sp>
      <p:sp>
        <p:nvSpPr>
          <p:cNvPr id="203" name="Google Shape;203;p32"/>
          <p:cNvSpPr txBox="1">
            <a:spLocks noGrp="1"/>
          </p:cNvSpPr>
          <p:nvPr>
            <p:ph type="body" idx="1"/>
          </p:nvPr>
        </p:nvSpPr>
        <p:spPr>
          <a:xfrm>
            <a:off x="5750400" y="989125"/>
            <a:ext cx="3005700" cy="3771900"/>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200">
                <a:solidFill>
                  <a:srgbClr val="FFFFFF"/>
                </a:solidFill>
              </a:rPr>
              <a:t>There are two types of comments, a general comment, or the “Moved to Avoid Salmon” comment.</a:t>
            </a:r>
            <a:endParaRPr sz="1200">
              <a:solidFill>
                <a:srgbClr val="FFFFFF"/>
              </a:solidFill>
            </a:endParaRPr>
          </a:p>
          <a:p>
            <a:pPr marL="0" lvl="0" indent="0" algn="l" rtl="0">
              <a:spcBef>
                <a:spcPts val="1900"/>
              </a:spcBef>
              <a:spcAft>
                <a:spcPts val="0"/>
              </a:spcAft>
              <a:buNone/>
            </a:pPr>
            <a:r>
              <a:rPr lang="en" sz="1200">
                <a:solidFill>
                  <a:srgbClr val="FFFFFF"/>
                </a:solidFill>
              </a:rPr>
              <a:t>If you choose the “Moved to Avoid Salmon” comment, the program will take note of the time and date as the full comment.</a:t>
            </a:r>
            <a:endParaRPr sz="1200">
              <a:solidFill>
                <a:srgbClr val="FFFFFF"/>
              </a:solidFill>
            </a:endParaRPr>
          </a:p>
          <a:p>
            <a:pPr marL="0" lvl="0" indent="0" algn="l" rtl="0">
              <a:spcBef>
                <a:spcPts val="1900"/>
              </a:spcBef>
              <a:spcAft>
                <a:spcPts val="0"/>
              </a:spcAft>
              <a:buNone/>
            </a:pPr>
            <a:r>
              <a:rPr lang="en" sz="1200">
                <a:solidFill>
                  <a:srgbClr val="FFFFFF"/>
                </a:solidFill>
              </a:rPr>
              <a:t>To add notes or text, choose the “General Comment” option.</a:t>
            </a:r>
            <a:endParaRPr sz="1200">
              <a:solidFill>
                <a:srgbClr val="FFFFFF"/>
              </a:solidFill>
            </a:endParaRPr>
          </a:p>
          <a:p>
            <a:pPr marL="0" lvl="0" indent="0" algn="l" rtl="0">
              <a:spcBef>
                <a:spcPts val="1900"/>
              </a:spcBef>
              <a:spcAft>
                <a:spcPts val="0"/>
              </a:spcAft>
              <a:buNone/>
            </a:pPr>
            <a:r>
              <a:rPr lang="en" sz="1200">
                <a:solidFill>
                  <a:srgbClr val="FFFFFF"/>
                </a:solidFill>
              </a:rPr>
              <a:t>Character space is limited to 140 characters, so long comments may result in needing to make several comments.</a:t>
            </a:r>
            <a:endParaRPr sz="1200">
              <a:solidFill>
                <a:srgbClr val="FFFFFF"/>
              </a:solidFill>
            </a:endParaRPr>
          </a:p>
          <a:p>
            <a:pPr marL="0" lvl="0" indent="0" algn="l" rtl="0">
              <a:spcBef>
                <a:spcPts val="0"/>
              </a:spcBef>
              <a:spcAft>
                <a:spcPts val="1600"/>
              </a:spcAft>
              <a:buNone/>
            </a:pPr>
            <a:endParaRPr/>
          </a:p>
        </p:txBody>
      </p:sp>
      <p:pic>
        <p:nvPicPr>
          <p:cNvPr id="204" name="Google Shape;204;p32"/>
          <p:cNvPicPr preferRelativeResize="0"/>
          <p:nvPr/>
        </p:nvPicPr>
        <p:blipFill>
          <a:blip r:embed="rId3">
            <a:alphaModFix/>
          </a:blip>
          <a:stretch>
            <a:fillRect/>
          </a:stretch>
        </p:blipFill>
        <p:spPr>
          <a:xfrm>
            <a:off x="152400" y="1235875"/>
            <a:ext cx="5445599" cy="3587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Sending Transmissions </a:t>
            </a:r>
            <a:endParaRPr/>
          </a:p>
        </p:txBody>
      </p:sp>
      <p:sp>
        <p:nvSpPr>
          <p:cNvPr id="210" name="Google Shape;210;p3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improved the logbook so it's a much smaller transmission. Using direct is faster, uses less bandwidth, and has fewer security risks associated with it compared to the file/email transmit method. </a:t>
            </a:r>
            <a:endParaRPr/>
          </a:p>
          <a:p>
            <a:pPr marL="0" lvl="0" indent="0" algn="l" rtl="0">
              <a:spcBef>
                <a:spcPts val="1600"/>
              </a:spcBef>
              <a:spcAft>
                <a:spcPts val="0"/>
              </a:spcAft>
              <a:buNone/>
            </a:pPr>
            <a:r>
              <a:rPr lang="en"/>
              <a:t>NMFS is moving towards retiring the file transmit method, so let us know if you run into any issues with Direct Transmit. We want to address any potential issues quickly!  </a:t>
            </a:r>
            <a:endParaRPr/>
          </a:p>
          <a:p>
            <a:pPr marL="0" lvl="0" indent="0" algn="l" rtl="0">
              <a:spcBef>
                <a:spcPts val="1600"/>
              </a:spcBef>
              <a:spcAft>
                <a:spcPts val="0"/>
              </a:spcAft>
              <a:buNone/>
            </a:pPr>
            <a:r>
              <a:rPr lang="en"/>
              <a:t>If you can’t report/transmit please email Elandings support staff at elandings@alaska.gov </a:t>
            </a:r>
            <a:endParaRPr/>
          </a:p>
          <a:p>
            <a:pPr marL="0" lvl="0" indent="0" algn="l" rtl="0">
              <a:spcBef>
                <a:spcPts val="1600"/>
              </a:spcBef>
              <a:spcAft>
                <a:spcPts val="1600"/>
              </a:spcAft>
              <a:buNone/>
            </a:pPr>
            <a:r>
              <a:rPr lang="en"/>
              <a:t>If you can’t report in three days you must return to port to remedy the issue.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Edits</a:t>
            </a:r>
            <a:endParaRPr/>
          </a:p>
        </p:txBody>
      </p:sp>
      <p:sp>
        <p:nvSpPr>
          <p:cNvPr id="216" name="Google Shape;216;p34"/>
          <p:cNvSpPr txBox="1">
            <a:spLocks noGrp="1"/>
          </p:cNvSpPr>
          <p:nvPr>
            <p:ph type="body" idx="1"/>
          </p:nvPr>
        </p:nvSpPr>
        <p:spPr>
          <a:xfrm>
            <a:off x="387900" y="1489825"/>
            <a:ext cx="8368200" cy="333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Daily Trip Report Logbook provides the user with the ability to easily edit and delete entries. </a:t>
            </a:r>
            <a:endParaRPr/>
          </a:p>
          <a:p>
            <a:pPr marL="0" lvl="0" indent="0" algn="l" rtl="0">
              <a:spcBef>
                <a:spcPts val="1600"/>
              </a:spcBef>
              <a:spcAft>
                <a:spcPts val="0"/>
              </a:spcAft>
              <a:buNone/>
            </a:pPr>
            <a:r>
              <a:rPr lang="en"/>
              <a:t>There are only two features that existed in the legacy logbook that are not available in the Daily Trip Report Logbook, these are the drag and drop option and undo last unsubmitted entry feature. With the ability to edit and delete we have not noticed users are missing those two legacy features. </a:t>
            </a:r>
            <a:endParaRPr/>
          </a:p>
          <a:p>
            <a:pPr marL="0" lvl="0" indent="0" algn="l" rtl="0">
              <a:spcBef>
                <a:spcPts val="1600"/>
              </a:spcBef>
              <a:spcAft>
                <a:spcPts val="1600"/>
              </a:spcAft>
              <a:buNone/>
            </a:pPr>
            <a:r>
              <a:rPr lang="en"/>
              <a:t>Another benefit of the Daily Trip Report Logbook is that the application automatically saves and you no longer have to manually save as you data enter into your elogbook.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Deleting Reports</a:t>
            </a:r>
            <a:endParaRPr/>
          </a:p>
        </p:txBody>
      </p:sp>
      <p:sp>
        <p:nvSpPr>
          <p:cNvPr id="222" name="Google Shape;222;p3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making a delete of a daily report or trip report it is always best to transmit after the delete before entering new data. This also applies to deleting Go Active/Go Inactive entries.</a:t>
            </a:r>
            <a:endParaRPr/>
          </a:p>
          <a:p>
            <a:pPr marL="0" lvl="0" indent="0" algn="l" rtl="0">
              <a:spcBef>
                <a:spcPts val="1600"/>
              </a:spcBef>
              <a:spcAft>
                <a:spcPts val="0"/>
              </a:spcAft>
              <a:buNone/>
            </a:pPr>
            <a:r>
              <a:rPr lang="en"/>
              <a:t>Deleting a trip report will delete any hauls/sets and Daily Reports that are associated with that particular trip. </a:t>
            </a:r>
            <a:endParaRPr/>
          </a:p>
          <a:p>
            <a:pPr marL="0" lvl="0" indent="0" algn="l" rtl="0">
              <a:spcBef>
                <a:spcPts val="160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Ending Your Trip Report</a:t>
            </a:r>
            <a:endParaRPr/>
          </a:p>
        </p:txBody>
      </p:sp>
      <p:sp>
        <p:nvSpPr>
          <p:cNvPr id="228" name="Google Shape;228;p36"/>
          <p:cNvSpPr txBox="1">
            <a:spLocks noGrp="1"/>
          </p:cNvSpPr>
          <p:nvPr>
            <p:ph type="body" idx="1"/>
          </p:nvPr>
        </p:nvSpPr>
        <p:spPr>
          <a:xfrm>
            <a:off x="468400" y="1424350"/>
            <a:ext cx="3495000" cy="30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multiple ways to end a trip. </a:t>
            </a:r>
            <a:endParaRPr/>
          </a:p>
          <a:p>
            <a:pPr marL="0" lvl="0" indent="0" algn="l" rtl="0">
              <a:spcBef>
                <a:spcPts val="1600"/>
              </a:spcBef>
              <a:spcAft>
                <a:spcPts val="0"/>
              </a:spcAft>
              <a:buNone/>
            </a:pPr>
            <a:r>
              <a:rPr lang="en"/>
              <a:t>The first method would be to use the Complete Current Trip button.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29" name="Google Shape;229;p36"/>
          <p:cNvPicPr preferRelativeResize="0"/>
          <p:nvPr/>
        </p:nvPicPr>
        <p:blipFill>
          <a:blip r:embed="rId3">
            <a:alphaModFix/>
          </a:blip>
          <a:stretch>
            <a:fillRect/>
          </a:stretch>
        </p:blipFill>
        <p:spPr>
          <a:xfrm>
            <a:off x="4137171" y="1554500"/>
            <a:ext cx="4653700" cy="3106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Complete Current Trip</a:t>
            </a:r>
            <a:endParaRPr/>
          </a:p>
        </p:txBody>
      </p:sp>
      <p:sp>
        <p:nvSpPr>
          <p:cNvPr id="235" name="Google Shape;235;p37"/>
          <p:cNvSpPr txBox="1">
            <a:spLocks noGrp="1"/>
          </p:cNvSpPr>
          <p:nvPr>
            <p:ph type="body" idx="1"/>
          </p:nvPr>
        </p:nvSpPr>
        <p:spPr>
          <a:xfrm>
            <a:off x="440650" y="1252900"/>
            <a:ext cx="3015000" cy="331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method should be used when you are going inactive between trips. </a:t>
            </a:r>
            <a:endParaRPr/>
          </a:p>
          <a:p>
            <a:pPr marL="0" lvl="0" indent="0" algn="l" rtl="0">
              <a:spcBef>
                <a:spcPts val="1600"/>
              </a:spcBef>
              <a:spcAft>
                <a:spcPts val="1600"/>
              </a:spcAft>
              <a:buNone/>
            </a:pPr>
            <a:r>
              <a:rPr lang="en"/>
              <a:t>Remember that you do not want to go inactive unless it is at least a 24 hour period of inactivity. </a:t>
            </a:r>
            <a:endParaRPr/>
          </a:p>
        </p:txBody>
      </p:sp>
      <p:pic>
        <p:nvPicPr>
          <p:cNvPr id="236" name="Google Shape;236;p37"/>
          <p:cNvPicPr preferRelativeResize="0"/>
          <p:nvPr/>
        </p:nvPicPr>
        <p:blipFill>
          <a:blip r:embed="rId3">
            <a:alphaModFix/>
          </a:blip>
          <a:stretch>
            <a:fillRect/>
          </a:stretch>
        </p:blipFill>
        <p:spPr>
          <a:xfrm>
            <a:off x="3580625" y="1171450"/>
            <a:ext cx="5175476" cy="34780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Ending a Trip </a:t>
            </a:r>
            <a:endParaRPr/>
          </a:p>
        </p:txBody>
      </p:sp>
      <p:sp>
        <p:nvSpPr>
          <p:cNvPr id="242" name="Google Shape;242;p38"/>
          <p:cNvSpPr txBox="1">
            <a:spLocks noGrp="1"/>
          </p:cNvSpPr>
          <p:nvPr>
            <p:ph type="body" idx="1"/>
          </p:nvPr>
        </p:nvSpPr>
        <p:spPr>
          <a:xfrm>
            <a:off x="5961300" y="1208625"/>
            <a:ext cx="2794800" cy="36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second way to complete a trip is to create a New Trip Report. </a:t>
            </a:r>
            <a:endParaRPr/>
          </a:p>
          <a:p>
            <a:pPr marL="0" lvl="0" indent="0" algn="l" rtl="0">
              <a:spcBef>
                <a:spcPts val="1600"/>
              </a:spcBef>
              <a:spcAft>
                <a:spcPts val="1600"/>
              </a:spcAft>
              <a:buNone/>
            </a:pPr>
            <a:r>
              <a:rPr lang="en"/>
              <a:t>This method is best when you are not going inactive between trips. </a:t>
            </a:r>
            <a:endParaRPr/>
          </a:p>
        </p:txBody>
      </p:sp>
      <p:pic>
        <p:nvPicPr>
          <p:cNvPr id="243" name="Google Shape;243;p38"/>
          <p:cNvPicPr preferRelativeResize="0"/>
          <p:nvPr/>
        </p:nvPicPr>
        <p:blipFill>
          <a:blip r:embed="rId3">
            <a:alphaModFix/>
          </a:blip>
          <a:stretch>
            <a:fillRect/>
          </a:stretch>
        </p:blipFill>
        <p:spPr>
          <a:xfrm>
            <a:off x="387900" y="1208635"/>
            <a:ext cx="5443799" cy="3641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49" name="Google Shape;249;p39"/>
          <p:cNvSpPr txBox="1">
            <a:spLocks noGrp="1"/>
          </p:cNvSpPr>
          <p:nvPr>
            <p:ph type="body" idx="1"/>
          </p:nvPr>
        </p:nvSpPr>
        <p:spPr>
          <a:xfrm>
            <a:off x="5761850" y="830650"/>
            <a:ext cx="3018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This method enables you to go inactive on the current trip or to stay active through this trip and then you start creating the next trip report profile. </a:t>
            </a:r>
            <a:endParaRPr/>
          </a:p>
        </p:txBody>
      </p:sp>
      <p:pic>
        <p:nvPicPr>
          <p:cNvPr id="250" name="Google Shape;250;p39"/>
          <p:cNvPicPr preferRelativeResize="0"/>
          <p:nvPr/>
        </p:nvPicPr>
        <p:blipFill>
          <a:blip r:embed="rId3">
            <a:alphaModFix/>
          </a:blip>
          <a:stretch>
            <a:fillRect/>
          </a:stretch>
        </p:blipFill>
        <p:spPr>
          <a:xfrm>
            <a:off x="387897" y="830638"/>
            <a:ext cx="5188792" cy="3482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constitutes a new trip?</a:t>
            </a:r>
            <a:endParaRPr/>
          </a:p>
        </p:txBody>
      </p:sp>
      <p:sp>
        <p:nvSpPr>
          <p:cNvPr id="256" name="Google Shape;256;p4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rPr>
              <a:t>New Trips are triggered by a change in any of the following:</a:t>
            </a:r>
            <a:endParaRPr sz="2400">
              <a:solidFill>
                <a:srgbClr val="FFFFFF"/>
              </a:solidFill>
            </a:endParaRPr>
          </a:p>
          <a:p>
            <a:pPr marL="457200" lvl="0" indent="-381000" algn="l" rtl="0">
              <a:spcBef>
                <a:spcPts val="1600"/>
              </a:spcBef>
              <a:spcAft>
                <a:spcPts val="0"/>
              </a:spcAft>
              <a:buClr>
                <a:srgbClr val="FFFFFF"/>
              </a:buClr>
              <a:buSzPts val="2400"/>
              <a:buChar char="●"/>
            </a:pPr>
            <a:r>
              <a:rPr lang="en" sz="2400">
                <a:solidFill>
                  <a:srgbClr val="FFFFFF"/>
                </a:solidFill>
              </a:rPr>
              <a:t>New vessel operator</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Change in Observers</a:t>
            </a:r>
            <a:endParaRPr sz="2400">
              <a:solidFill>
                <a:srgbClr val="FFFFFF"/>
              </a:solidFill>
            </a:endParaRPr>
          </a:p>
          <a:p>
            <a:pPr marL="457200" lvl="0" indent="-381000" algn="l" rtl="0">
              <a:spcBef>
                <a:spcPts val="0"/>
              </a:spcBef>
              <a:spcAft>
                <a:spcPts val="0"/>
              </a:spcAft>
              <a:buClr>
                <a:srgbClr val="FFFFFF"/>
              </a:buClr>
              <a:buSzPts val="2400"/>
              <a:buChar char="●"/>
            </a:pPr>
            <a:r>
              <a:rPr lang="en" sz="2400">
                <a:solidFill>
                  <a:srgbClr val="FFFFFF"/>
                </a:solidFill>
              </a:rPr>
              <a:t>Loss or addition of crew members</a:t>
            </a:r>
            <a:endParaRPr sz="2400">
              <a:solidFill>
                <a:srgbClr val="FFFFFF"/>
              </a:solidFill>
            </a:endParaRPr>
          </a:p>
          <a:p>
            <a:pPr marL="457200" lvl="0" indent="0" algn="l" rtl="0">
              <a:spcBef>
                <a:spcPts val="300"/>
              </a:spcBef>
              <a:spcAft>
                <a:spcPts val="0"/>
              </a:spcAft>
              <a:buNone/>
            </a:pPr>
            <a:endParaRPr sz="1400">
              <a:solidFill>
                <a:srgbClr val="FFFFFF"/>
              </a:solidFill>
            </a:endParaRPr>
          </a:p>
          <a:p>
            <a:pPr marL="0" lvl="0" indent="0" algn="l" rtl="0">
              <a:spcBef>
                <a:spcPts val="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When Should I go Inactive?</a:t>
            </a:r>
            <a:endParaRPr/>
          </a:p>
        </p:txBody>
      </p:sp>
      <p:sp>
        <p:nvSpPr>
          <p:cNvPr id="262" name="Google Shape;262;p4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17500" algn="l" rtl="0">
              <a:spcBef>
                <a:spcPts val="1600"/>
              </a:spcBef>
              <a:spcAft>
                <a:spcPts val="0"/>
              </a:spcAft>
              <a:buClr>
                <a:srgbClr val="FFFFFF"/>
              </a:buClr>
              <a:buSzPts val="1400"/>
              <a:buChar char="●"/>
            </a:pPr>
            <a:r>
              <a:rPr lang="en" sz="1400">
                <a:solidFill>
                  <a:srgbClr val="FFFFFF"/>
                </a:solidFill>
              </a:rPr>
              <a:t>If you are not engaged in fishing activity (gear in the water) or processing activity, you should Go Inactive (ex. steaming to port for offload).</a:t>
            </a:r>
            <a:endParaRPr sz="1400">
              <a:solidFill>
                <a:srgbClr val="FFFFFF"/>
              </a:solidFill>
            </a:endParaRPr>
          </a:p>
          <a:p>
            <a:pPr marL="914400" lvl="1" indent="-317500" algn="l" rtl="0">
              <a:spcBef>
                <a:spcPts val="0"/>
              </a:spcBef>
              <a:spcAft>
                <a:spcPts val="0"/>
              </a:spcAft>
              <a:buClr>
                <a:srgbClr val="FFFFFF"/>
              </a:buClr>
              <a:buSzPts val="1400"/>
              <a:buChar char="●"/>
            </a:pPr>
            <a:r>
              <a:rPr lang="en">
                <a:solidFill>
                  <a:srgbClr val="FFFFFF"/>
                </a:solidFill>
              </a:rPr>
              <a:t>However, if you are offloading in port and plan on turning around the same day and going back out to the fishing grounds, DO NOT GO INACTIVE</a:t>
            </a:r>
            <a:endParaRPr>
              <a:solidFill>
                <a:srgbClr val="FFFFFF"/>
              </a:solidFill>
            </a:endParaRPr>
          </a:p>
          <a:p>
            <a:pPr marL="457200" lvl="0" indent="-317500" algn="l" rtl="0">
              <a:spcBef>
                <a:spcPts val="0"/>
              </a:spcBef>
              <a:spcAft>
                <a:spcPts val="0"/>
              </a:spcAft>
              <a:buClr>
                <a:srgbClr val="FFFFFF"/>
              </a:buClr>
              <a:buSzPts val="1400"/>
              <a:buChar char="●"/>
            </a:pPr>
            <a:r>
              <a:rPr lang="en" sz="1400">
                <a:solidFill>
                  <a:srgbClr val="FFFFFF"/>
                </a:solidFill>
              </a:rPr>
              <a:t>To </a:t>
            </a:r>
            <a:r>
              <a:rPr lang="en" sz="1400" i="1">
                <a:solidFill>
                  <a:srgbClr val="FFFFFF"/>
                </a:solidFill>
              </a:rPr>
              <a:t>Go Inactive</a:t>
            </a:r>
            <a:r>
              <a:rPr lang="en" sz="1400">
                <a:solidFill>
                  <a:srgbClr val="FFFFFF"/>
                </a:solidFill>
              </a:rPr>
              <a:t> during a </a:t>
            </a:r>
            <a:r>
              <a:rPr lang="en" sz="1400" i="1">
                <a:solidFill>
                  <a:srgbClr val="FFFFFF"/>
                </a:solidFill>
              </a:rPr>
              <a:t>Trip</a:t>
            </a:r>
            <a:r>
              <a:rPr lang="en" sz="1400">
                <a:solidFill>
                  <a:srgbClr val="FFFFFF"/>
                </a:solidFill>
              </a:rPr>
              <a:t> you can either click on the </a:t>
            </a:r>
            <a:r>
              <a:rPr lang="en" sz="1400" i="1">
                <a:solidFill>
                  <a:srgbClr val="FFFFFF"/>
                </a:solidFill>
              </a:rPr>
              <a:t>Complete Current Trip</a:t>
            </a:r>
            <a:r>
              <a:rPr lang="en" sz="1400">
                <a:solidFill>
                  <a:srgbClr val="FFFFFF"/>
                </a:solidFill>
              </a:rPr>
              <a:t> button on the logbook dashboard, which will end the trip. </a:t>
            </a:r>
            <a:endParaRPr sz="1400">
              <a:solidFill>
                <a:srgbClr val="FFFFFF"/>
              </a:solidFill>
            </a:endParaRPr>
          </a:p>
          <a:p>
            <a:pPr marL="457200" lvl="0" indent="-317500" algn="l" rtl="0">
              <a:spcBef>
                <a:spcPts val="0"/>
              </a:spcBef>
              <a:spcAft>
                <a:spcPts val="0"/>
              </a:spcAft>
              <a:buClr>
                <a:srgbClr val="FFFFFF"/>
              </a:buClr>
              <a:buSzPts val="1400"/>
              <a:buChar char="●"/>
            </a:pPr>
            <a:r>
              <a:rPr lang="en" sz="1400" b="1">
                <a:solidFill>
                  <a:srgbClr val="FFFF00"/>
                </a:solidFill>
              </a:rPr>
              <a:t>NOTE - Inactive periods in the logbook are 24 hour increments so you cannot have more than one </a:t>
            </a:r>
            <a:r>
              <a:rPr lang="en" sz="1400" b="1" i="1">
                <a:solidFill>
                  <a:srgbClr val="FFFF00"/>
                </a:solidFill>
              </a:rPr>
              <a:t>Go Active</a:t>
            </a:r>
            <a:r>
              <a:rPr lang="en" sz="1400" b="1">
                <a:solidFill>
                  <a:srgbClr val="FFFF00"/>
                </a:solidFill>
              </a:rPr>
              <a:t> and one </a:t>
            </a:r>
            <a:r>
              <a:rPr lang="en" sz="1400" b="1" i="1">
                <a:solidFill>
                  <a:srgbClr val="FFFF00"/>
                </a:solidFill>
              </a:rPr>
              <a:t>Go Inactive</a:t>
            </a:r>
            <a:r>
              <a:rPr lang="en" sz="1400" b="1">
                <a:solidFill>
                  <a:srgbClr val="FFFF00"/>
                </a:solidFill>
              </a:rPr>
              <a:t> entry in a 24 hour period</a:t>
            </a:r>
            <a:endParaRPr sz="1400" b="1">
              <a:solidFill>
                <a:srgbClr val="FFFF00"/>
              </a:solidFill>
            </a:endParaRPr>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Register logbook profile for new DTR</a:t>
            </a:r>
            <a:endParaRPr/>
          </a:p>
        </p:txBody>
      </p:sp>
      <p:sp>
        <p:nvSpPr>
          <p:cNvPr id="76" name="Google Shape;76;p15"/>
          <p:cNvSpPr txBox="1">
            <a:spLocks noGrp="1"/>
          </p:cNvSpPr>
          <p:nvPr>
            <p:ph type="body" idx="1"/>
          </p:nvPr>
        </p:nvSpPr>
        <p:spPr>
          <a:xfrm>
            <a:off x="113575" y="1364100"/>
            <a:ext cx="3109500" cy="35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Changes in registering a Daily Trip Report:</a:t>
            </a:r>
            <a:endParaRPr/>
          </a:p>
          <a:p>
            <a:pPr marL="0" lvl="0" indent="0" algn="l" rtl="0">
              <a:spcBef>
                <a:spcPts val="1600"/>
              </a:spcBef>
              <a:spcAft>
                <a:spcPts val="0"/>
              </a:spcAft>
              <a:buNone/>
            </a:pPr>
            <a:r>
              <a:rPr lang="en"/>
              <a:t>seaLandings will default to Direct Transmit Method</a:t>
            </a:r>
            <a:endParaRPr/>
          </a:p>
          <a:p>
            <a:pPr marL="0" lvl="0" indent="0" algn="l" rtl="0">
              <a:spcBef>
                <a:spcPts val="1600"/>
              </a:spcBef>
              <a:spcAft>
                <a:spcPts val="0"/>
              </a:spcAft>
              <a:buNone/>
            </a:pPr>
            <a:r>
              <a:rPr lang="en"/>
              <a:t>You will not be able to register a new Legacy Logbook</a:t>
            </a:r>
            <a:endParaRPr/>
          </a:p>
          <a:p>
            <a:pPr marL="0" lvl="0" indent="0" algn="l" rtl="0">
              <a:spcBef>
                <a:spcPts val="1600"/>
              </a:spcBef>
              <a:spcAft>
                <a:spcPts val="0"/>
              </a:spcAft>
              <a:buNone/>
            </a:pPr>
            <a:r>
              <a:rPr lang="en"/>
              <a:t>User authentication process will be automatic</a:t>
            </a:r>
            <a:endParaRPr/>
          </a:p>
          <a:p>
            <a:pPr marL="0" lvl="0" indent="0" algn="l" rtl="0">
              <a:spcBef>
                <a:spcPts val="1600"/>
              </a:spcBef>
              <a:spcAft>
                <a:spcPts val="1600"/>
              </a:spcAft>
              <a:buNone/>
            </a:pPr>
            <a:endParaRPr/>
          </a:p>
        </p:txBody>
      </p:sp>
      <p:pic>
        <p:nvPicPr>
          <p:cNvPr id="77" name="Google Shape;77;p15"/>
          <p:cNvPicPr preferRelativeResize="0"/>
          <p:nvPr/>
        </p:nvPicPr>
        <p:blipFill>
          <a:blip r:embed="rId3">
            <a:alphaModFix/>
          </a:blip>
          <a:stretch>
            <a:fillRect/>
          </a:stretch>
        </p:blipFill>
        <p:spPr>
          <a:xfrm>
            <a:off x="3378900" y="1512675"/>
            <a:ext cx="5407999" cy="281301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Go Inactive</a:t>
            </a:r>
            <a:endParaRPr/>
          </a:p>
        </p:txBody>
      </p:sp>
      <p:pic>
        <p:nvPicPr>
          <p:cNvPr id="268" name="Google Shape;268;p42"/>
          <p:cNvPicPr preferRelativeResize="0"/>
          <p:nvPr/>
        </p:nvPicPr>
        <p:blipFill>
          <a:blip r:embed="rId3">
            <a:alphaModFix/>
          </a:blip>
          <a:stretch>
            <a:fillRect/>
          </a:stretch>
        </p:blipFill>
        <p:spPr>
          <a:xfrm>
            <a:off x="2668175" y="306600"/>
            <a:ext cx="6165274" cy="4397750"/>
          </a:xfrm>
          <a:prstGeom prst="rect">
            <a:avLst/>
          </a:prstGeom>
          <a:noFill/>
          <a:ln>
            <a:noFill/>
          </a:ln>
        </p:spPr>
      </p:pic>
      <p:sp>
        <p:nvSpPr>
          <p:cNvPr id="269" name="Google Shape;269;p42"/>
          <p:cNvSpPr txBox="1"/>
          <p:nvPr/>
        </p:nvSpPr>
        <p:spPr>
          <a:xfrm>
            <a:off x="272275" y="233200"/>
            <a:ext cx="2170200" cy="408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900"/>
              </a:spcBef>
              <a:spcAft>
                <a:spcPts val="0"/>
              </a:spcAft>
              <a:buNone/>
            </a:pPr>
            <a:r>
              <a:rPr lang="en">
                <a:solidFill>
                  <a:schemeClr val="dk1"/>
                </a:solidFill>
                <a:latin typeface="Roboto"/>
                <a:ea typeface="Roboto"/>
                <a:cs typeface="Roboto"/>
                <a:sym typeface="Roboto"/>
              </a:rPr>
              <a:t>In order to go inactive but not end the trip click on the </a:t>
            </a:r>
            <a:r>
              <a:rPr lang="en" i="1">
                <a:solidFill>
                  <a:schemeClr val="dk1"/>
                </a:solidFill>
                <a:latin typeface="Roboto"/>
                <a:ea typeface="Roboto"/>
                <a:cs typeface="Roboto"/>
                <a:sym typeface="Roboto"/>
              </a:rPr>
              <a:t>Trip</a:t>
            </a:r>
            <a:r>
              <a:rPr lang="en">
                <a:solidFill>
                  <a:schemeClr val="dk1"/>
                </a:solidFill>
                <a:latin typeface="Roboto"/>
                <a:ea typeface="Roboto"/>
                <a:cs typeface="Roboto"/>
                <a:sym typeface="Roboto"/>
              </a:rPr>
              <a:t> in the left hand navigation pane, and then click the </a:t>
            </a:r>
            <a:r>
              <a:rPr lang="en" i="1">
                <a:solidFill>
                  <a:schemeClr val="dk1"/>
                </a:solidFill>
                <a:latin typeface="Roboto"/>
                <a:ea typeface="Roboto"/>
                <a:cs typeface="Roboto"/>
                <a:sym typeface="Roboto"/>
              </a:rPr>
              <a:t>Edit Trip Report</a:t>
            </a:r>
            <a:r>
              <a:rPr lang="en">
                <a:solidFill>
                  <a:schemeClr val="dk1"/>
                </a:solidFill>
                <a:latin typeface="Roboto"/>
                <a:ea typeface="Roboto"/>
                <a:cs typeface="Roboto"/>
                <a:sym typeface="Roboto"/>
              </a:rPr>
              <a:t> button and select the Go Inactive button and enter the date you went inactive.</a:t>
            </a:r>
            <a:endParaRPr>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Go Active</a:t>
            </a:r>
            <a:endParaRPr sz="3000"/>
          </a:p>
        </p:txBody>
      </p:sp>
      <p:pic>
        <p:nvPicPr>
          <p:cNvPr id="275" name="Google Shape;275;p43"/>
          <p:cNvPicPr preferRelativeResize="0"/>
          <p:nvPr/>
        </p:nvPicPr>
        <p:blipFill>
          <a:blip r:embed="rId3">
            <a:alphaModFix/>
          </a:blip>
          <a:stretch>
            <a:fillRect/>
          </a:stretch>
        </p:blipFill>
        <p:spPr>
          <a:xfrm>
            <a:off x="152400" y="152400"/>
            <a:ext cx="5064813" cy="3928925"/>
          </a:xfrm>
          <a:prstGeom prst="rect">
            <a:avLst/>
          </a:prstGeom>
          <a:noFill/>
          <a:ln>
            <a:noFill/>
          </a:ln>
        </p:spPr>
      </p:pic>
      <p:sp>
        <p:nvSpPr>
          <p:cNvPr id="276" name="Google Shape;276;p43"/>
          <p:cNvSpPr txBox="1"/>
          <p:nvPr/>
        </p:nvSpPr>
        <p:spPr>
          <a:xfrm>
            <a:off x="5869125" y="376450"/>
            <a:ext cx="2868600" cy="42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900"/>
              </a:spcBef>
              <a:spcAft>
                <a:spcPts val="0"/>
              </a:spcAft>
              <a:buNone/>
            </a:pPr>
            <a:r>
              <a:rPr lang="en">
                <a:solidFill>
                  <a:schemeClr val="dk1"/>
                </a:solidFill>
                <a:latin typeface="Roboto"/>
                <a:ea typeface="Roboto"/>
                <a:cs typeface="Roboto"/>
                <a:sym typeface="Roboto"/>
              </a:rPr>
              <a:t>In order to go active on the same trip just click on the </a:t>
            </a:r>
            <a:r>
              <a:rPr lang="en" i="1">
                <a:solidFill>
                  <a:schemeClr val="dk1"/>
                </a:solidFill>
                <a:latin typeface="Roboto"/>
                <a:ea typeface="Roboto"/>
                <a:cs typeface="Roboto"/>
                <a:sym typeface="Roboto"/>
              </a:rPr>
              <a:t>Trip</a:t>
            </a:r>
            <a:r>
              <a:rPr lang="en">
                <a:solidFill>
                  <a:schemeClr val="dk1"/>
                </a:solidFill>
                <a:latin typeface="Roboto"/>
                <a:ea typeface="Roboto"/>
                <a:cs typeface="Roboto"/>
                <a:sym typeface="Roboto"/>
              </a:rPr>
              <a:t> in the left hand navigation pane, and then click the </a:t>
            </a:r>
            <a:r>
              <a:rPr lang="en" i="1">
                <a:solidFill>
                  <a:schemeClr val="dk1"/>
                </a:solidFill>
                <a:latin typeface="Roboto"/>
                <a:ea typeface="Roboto"/>
                <a:cs typeface="Roboto"/>
                <a:sym typeface="Roboto"/>
              </a:rPr>
              <a:t>Edit Trip Report</a:t>
            </a:r>
            <a:r>
              <a:rPr lang="en">
                <a:solidFill>
                  <a:schemeClr val="dk1"/>
                </a:solidFill>
                <a:latin typeface="Roboto"/>
                <a:ea typeface="Roboto"/>
                <a:cs typeface="Roboto"/>
                <a:sym typeface="Roboto"/>
              </a:rPr>
              <a:t> button and select the Go Active button and enter the date you want to go active.</a:t>
            </a:r>
            <a:endParaRPr>
              <a:latin typeface="Roboto"/>
              <a:ea typeface="Roboto"/>
              <a:cs typeface="Roboto"/>
              <a:sym typeface="Robo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Print Logbook PDF’s </a:t>
            </a:r>
            <a:endParaRPr/>
          </a:p>
        </p:txBody>
      </p:sp>
      <p:pic>
        <p:nvPicPr>
          <p:cNvPr id="282" name="Google Shape;282;p44"/>
          <p:cNvPicPr preferRelativeResize="0"/>
          <p:nvPr/>
        </p:nvPicPr>
        <p:blipFill>
          <a:blip r:embed="rId3">
            <a:alphaModFix/>
          </a:blip>
          <a:stretch>
            <a:fillRect/>
          </a:stretch>
        </p:blipFill>
        <p:spPr>
          <a:xfrm>
            <a:off x="152400" y="1296525"/>
            <a:ext cx="5556641" cy="3694575"/>
          </a:xfrm>
          <a:prstGeom prst="rect">
            <a:avLst/>
          </a:prstGeom>
          <a:noFill/>
          <a:ln>
            <a:noFill/>
          </a:ln>
        </p:spPr>
      </p:pic>
      <p:sp>
        <p:nvSpPr>
          <p:cNvPr id="283" name="Google Shape;283;p44"/>
          <p:cNvSpPr txBox="1"/>
          <p:nvPr/>
        </p:nvSpPr>
        <p:spPr>
          <a:xfrm>
            <a:off x="6462600" y="1972250"/>
            <a:ext cx="2293500" cy="28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Select your desired date range and click Print PDF’s for Date Range button. </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A copy will automatically be saved in your seaLandings pdf folder. </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Print Whole Trip Report</a:t>
            </a:r>
            <a:endParaRPr/>
          </a:p>
        </p:txBody>
      </p:sp>
      <p:sp>
        <p:nvSpPr>
          <p:cNvPr id="289" name="Google Shape;289;p45"/>
          <p:cNvSpPr txBox="1">
            <a:spLocks noGrp="1"/>
          </p:cNvSpPr>
          <p:nvPr>
            <p:ph type="body" idx="1"/>
          </p:nvPr>
        </p:nvSpPr>
        <p:spPr>
          <a:xfrm>
            <a:off x="387900" y="1489825"/>
            <a:ext cx="2863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Select the trip you want to print from the Logbook Date tree.</a:t>
            </a:r>
            <a:endParaRPr/>
          </a:p>
          <a:p>
            <a:pPr marL="0" lvl="0" indent="0" algn="l" rtl="0">
              <a:spcBef>
                <a:spcPts val="1600"/>
              </a:spcBef>
              <a:spcAft>
                <a:spcPts val="1600"/>
              </a:spcAft>
              <a:buNone/>
            </a:pPr>
            <a:r>
              <a:rPr lang="en"/>
              <a:t>Use the “Print Whole Trip PDF” button to generate a PDF for an entire trip. </a:t>
            </a:r>
            <a:endParaRPr/>
          </a:p>
        </p:txBody>
      </p:sp>
      <p:pic>
        <p:nvPicPr>
          <p:cNvPr id="290" name="Google Shape;290;p45"/>
          <p:cNvPicPr preferRelativeResize="0"/>
          <p:nvPr/>
        </p:nvPicPr>
        <p:blipFill>
          <a:blip r:embed="rId3">
            <a:alphaModFix/>
          </a:blip>
          <a:stretch>
            <a:fillRect/>
          </a:stretch>
        </p:blipFill>
        <p:spPr>
          <a:xfrm>
            <a:off x="3568950" y="1385350"/>
            <a:ext cx="5299350" cy="35376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Print Trip Report Cover Sheet</a:t>
            </a:r>
            <a:endParaRPr/>
          </a:p>
        </p:txBody>
      </p:sp>
      <p:sp>
        <p:nvSpPr>
          <p:cNvPr id="296" name="Google Shape;296;p46"/>
          <p:cNvSpPr txBox="1">
            <a:spLocks noGrp="1"/>
          </p:cNvSpPr>
          <p:nvPr>
            <p:ph type="body" idx="1"/>
          </p:nvPr>
        </p:nvSpPr>
        <p:spPr>
          <a:xfrm>
            <a:off x="6093325" y="1180375"/>
            <a:ext cx="2662800" cy="33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FFFFFF"/>
                </a:solidFill>
              </a:rPr>
              <a:t>Once you have completed a trip you can reprint the trip cover sheet to reflect the most current version. </a:t>
            </a:r>
            <a:endParaRPr sz="1400">
              <a:solidFill>
                <a:srgbClr val="FFFFFF"/>
              </a:solidFill>
            </a:endParaRPr>
          </a:p>
          <a:p>
            <a:pPr marL="0" lvl="0" indent="0" algn="l" rtl="0">
              <a:spcBef>
                <a:spcPts val="1600"/>
              </a:spcBef>
              <a:spcAft>
                <a:spcPts val="1600"/>
              </a:spcAft>
              <a:buNone/>
            </a:pPr>
            <a:r>
              <a:rPr lang="en" sz="1400">
                <a:solidFill>
                  <a:srgbClr val="FFFFFF"/>
                </a:solidFill>
              </a:rPr>
              <a:t>You will need to provide a signed PDF copy of your logbook entries for each day to the Observer assigned to your vessel. If you have made edits to your logbook entries you will need to provide the Observer with those edited PDFs.</a:t>
            </a:r>
            <a:endParaRPr sz="1400">
              <a:solidFill>
                <a:srgbClr val="FFFFFF"/>
              </a:solidFill>
            </a:endParaRPr>
          </a:p>
        </p:txBody>
      </p:sp>
      <p:pic>
        <p:nvPicPr>
          <p:cNvPr id="297" name="Google Shape;297;p46"/>
          <p:cNvPicPr preferRelativeResize="0"/>
          <p:nvPr/>
        </p:nvPicPr>
        <p:blipFill>
          <a:blip r:embed="rId3">
            <a:alphaModFix/>
          </a:blip>
          <a:stretch>
            <a:fillRect/>
          </a:stretch>
        </p:blipFill>
        <p:spPr>
          <a:xfrm>
            <a:off x="269075" y="1180375"/>
            <a:ext cx="5448375" cy="36370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Logbook Data Extract</a:t>
            </a:r>
            <a:endParaRPr/>
          </a:p>
        </p:txBody>
      </p:sp>
      <p:sp>
        <p:nvSpPr>
          <p:cNvPr id="303" name="Google Shape;303;p47"/>
          <p:cNvSpPr txBox="1">
            <a:spLocks noGrp="1"/>
          </p:cNvSpPr>
          <p:nvPr>
            <p:ph type="body" idx="1"/>
          </p:nvPr>
        </p:nvSpPr>
        <p:spPr>
          <a:xfrm>
            <a:off x="5930400" y="458025"/>
            <a:ext cx="3007800" cy="294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extract your logbook data, navigate to File &gt; Extract. </a:t>
            </a:r>
            <a:endParaRPr/>
          </a:p>
          <a:p>
            <a:pPr marL="0" lvl="0" indent="0" algn="l" rtl="0">
              <a:spcBef>
                <a:spcPts val="1600"/>
              </a:spcBef>
              <a:spcAft>
                <a:spcPts val="1600"/>
              </a:spcAft>
              <a:buNone/>
            </a:pPr>
            <a:r>
              <a:rPr lang="en"/>
              <a:t>A new window will open and allow you to pick your date range you wish to extract. </a:t>
            </a:r>
            <a:endParaRPr/>
          </a:p>
        </p:txBody>
      </p:sp>
      <p:pic>
        <p:nvPicPr>
          <p:cNvPr id="304" name="Google Shape;304;p47"/>
          <p:cNvPicPr preferRelativeResize="0"/>
          <p:nvPr/>
        </p:nvPicPr>
        <p:blipFill>
          <a:blip r:embed="rId3">
            <a:alphaModFix/>
          </a:blip>
          <a:stretch>
            <a:fillRect/>
          </a:stretch>
        </p:blipFill>
        <p:spPr>
          <a:xfrm>
            <a:off x="272550" y="1206388"/>
            <a:ext cx="5657850" cy="2981325"/>
          </a:xfrm>
          <a:prstGeom prst="rect">
            <a:avLst/>
          </a:prstGeom>
          <a:noFill/>
          <a:ln>
            <a:noFill/>
          </a:ln>
        </p:spPr>
      </p:pic>
      <p:pic>
        <p:nvPicPr>
          <p:cNvPr id="305" name="Google Shape;305;p47"/>
          <p:cNvPicPr preferRelativeResize="0"/>
          <p:nvPr/>
        </p:nvPicPr>
        <p:blipFill>
          <a:blip r:embed="rId4">
            <a:alphaModFix/>
          </a:blip>
          <a:stretch>
            <a:fillRect/>
          </a:stretch>
        </p:blipFill>
        <p:spPr>
          <a:xfrm>
            <a:off x="2798150" y="3041038"/>
            <a:ext cx="6267450" cy="19526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title"/>
          </p:nvPr>
        </p:nvSpPr>
        <p:spPr>
          <a:xfrm>
            <a:off x="387900" y="314650"/>
            <a:ext cx="8368200" cy="516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Mothership Deliveries</a:t>
            </a:r>
            <a:endParaRPr/>
          </a:p>
        </p:txBody>
      </p:sp>
      <p:sp>
        <p:nvSpPr>
          <p:cNvPr id="311" name="Google Shape;311;p4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800"/>
              </a:spcBef>
              <a:spcAft>
                <a:spcPts val="0"/>
              </a:spcAft>
              <a:buNone/>
            </a:pPr>
            <a:endParaRPr sz="1100">
              <a:solidFill>
                <a:srgbClr val="FFFFFF"/>
              </a:solidFill>
              <a:latin typeface="Arial"/>
              <a:ea typeface="Arial"/>
              <a:cs typeface="Arial"/>
              <a:sym typeface="Arial"/>
            </a:endParaRPr>
          </a:p>
          <a:p>
            <a:pPr marL="0" lvl="0" indent="0" algn="l" rtl="0">
              <a:lnSpc>
                <a:spcPct val="120000"/>
              </a:lnSpc>
              <a:spcBef>
                <a:spcPts val="2300"/>
              </a:spcBef>
              <a:spcAft>
                <a:spcPts val="0"/>
              </a:spcAft>
              <a:buNone/>
            </a:pPr>
            <a:endParaRPr>
              <a:solidFill>
                <a:srgbClr val="FFFFFF"/>
              </a:solidFill>
              <a:latin typeface="Arial"/>
              <a:ea typeface="Arial"/>
              <a:cs typeface="Arial"/>
              <a:sym typeface="Arial"/>
            </a:endParaRPr>
          </a:p>
          <a:p>
            <a:pPr marL="0" lvl="0" indent="0" algn="l" rtl="0">
              <a:spcBef>
                <a:spcPts val="800"/>
              </a:spcBef>
              <a:spcAft>
                <a:spcPts val="0"/>
              </a:spcAft>
              <a:buNone/>
            </a:pPr>
            <a:endParaRPr sz="1100">
              <a:solidFill>
                <a:srgbClr val="FFFFFF"/>
              </a:solidFill>
              <a:latin typeface="Arial"/>
              <a:ea typeface="Arial"/>
              <a:cs typeface="Arial"/>
              <a:sym typeface="Arial"/>
            </a:endParaRPr>
          </a:p>
          <a:p>
            <a:pPr marL="0" lvl="0" indent="0" algn="l" rtl="0">
              <a:spcBef>
                <a:spcPts val="8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312" name="Google Shape;312;p48"/>
          <p:cNvPicPr preferRelativeResize="0"/>
          <p:nvPr/>
        </p:nvPicPr>
        <p:blipFill>
          <a:blip r:embed="rId3">
            <a:alphaModFix/>
          </a:blip>
          <a:stretch>
            <a:fillRect/>
          </a:stretch>
        </p:blipFill>
        <p:spPr>
          <a:xfrm>
            <a:off x="316575" y="830950"/>
            <a:ext cx="5230350" cy="3406775"/>
          </a:xfrm>
          <a:prstGeom prst="rect">
            <a:avLst/>
          </a:prstGeom>
          <a:noFill/>
          <a:ln>
            <a:noFill/>
          </a:ln>
        </p:spPr>
      </p:pic>
      <p:pic>
        <p:nvPicPr>
          <p:cNvPr id="313" name="Google Shape;313;p48"/>
          <p:cNvPicPr preferRelativeResize="0"/>
          <p:nvPr/>
        </p:nvPicPr>
        <p:blipFill>
          <a:blip r:embed="rId4">
            <a:alphaModFix/>
          </a:blip>
          <a:stretch>
            <a:fillRect/>
          </a:stretch>
        </p:blipFill>
        <p:spPr>
          <a:xfrm>
            <a:off x="3446675" y="1759325"/>
            <a:ext cx="5543849" cy="3280125"/>
          </a:xfrm>
          <a:prstGeom prst="rect">
            <a:avLst/>
          </a:prstGeom>
          <a:noFill/>
          <a:ln>
            <a:noFill/>
          </a:ln>
        </p:spPr>
      </p:pic>
      <p:sp>
        <p:nvSpPr>
          <p:cNvPr id="314" name="Google Shape;314;p48"/>
          <p:cNvSpPr txBox="1"/>
          <p:nvPr/>
        </p:nvSpPr>
        <p:spPr>
          <a:xfrm>
            <a:off x="5761475" y="306175"/>
            <a:ext cx="3101700" cy="12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Roboto"/>
                <a:ea typeface="Roboto"/>
                <a:cs typeface="Roboto"/>
                <a:sym typeface="Roboto"/>
              </a:rPr>
              <a:t>Enter the delivery information and then click the Save Delivery. </a:t>
            </a:r>
            <a:endParaRPr>
              <a:solidFill>
                <a:srgbClr val="FFFFFF"/>
              </a:solidFill>
              <a:latin typeface="Roboto"/>
              <a:ea typeface="Roboto"/>
              <a:cs typeface="Roboto"/>
              <a:sym typeface="Roboto"/>
            </a:endParaRPr>
          </a:p>
          <a:p>
            <a:pPr marL="0" lvl="0" indent="0" algn="l" rtl="0">
              <a:spcBef>
                <a:spcPts val="0"/>
              </a:spcBef>
              <a:spcAft>
                <a:spcPts val="0"/>
              </a:spcAft>
              <a:buNone/>
            </a:pPr>
            <a:endParaRPr>
              <a:solidFill>
                <a:srgbClr val="FFFFFF"/>
              </a:solidFill>
              <a:latin typeface="Roboto"/>
              <a:ea typeface="Roboto"/>
              <a:cs typeface="Roboto"/>
              <a:sym typeface="Roboto"/>
            </a:endParaRPr>
          </a:p>
          <a:p>
            <a:pPr marL="0" lvl="0" indent="0" algn="l" rtl="0">
              <a:spcBef>
                <a:spcPts val="0"/>
              </a:spcBef>
              <a:spcAft>
                <a:spcPts val="0"/>
              </a:spcAft>
              <a:buNone/>
            </a:pPr>
            <a:r>
              <a:rPr lang="en">
                <a:solidFill>
                  <a:srgbClr val="FFFFFF"/>
                </a:solidFill>
                <a:latin typeface="Roboto"/>
                <a:ea typeface="Roboto"/>
                <a:cs typeface="Roboto"/>
                <a:sym typeface="Roboto"/>
              </a:rPr>
              <a:t>Then you will be able to enter any catch information. </a:t>
            </a:r>
            <a:endParaRPr>
              <a:solidFill>
                <a:srgbClr val="FFFFFF"/>
              </a:solidFill>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Changing your password	</a:t>
            </a:r>
            <a:endParaRPr/>
          </a:p>
        </p:txBody>
      </p:sp>
      <p:sp>
        <p:nvSpPr>
          <p:cNvPr id="320" name="Google Shape;320;p4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need to change your password in seaLandings, please follow the steps below:</a:t>
            </a:r>
            <a:endParaRPr/>
          </a:p>
          <a:p>
            <a:pPr marL="457200" lvl="0" indent="-342900" algn="l" rtl="0">
              <a:spcBef>
                <a:spcPts val="1600"/>
              </a:spcBef>
              <a:spcAft>
                <a:spcPts val="0"/>
              </a:spcAft>
              <a:buSzPts val="1800"/>
              <a:buAutoNum type="arabicPeriod"/>
            </a:pPr>
            <a:r>
              <a:rPr lang="en"/>
              <a:t>Sign into eLandings.alaska.gov, and change your password online</a:t>
            </a:r>
            <a:endParaRPr/>
          </a:p>
          <a:p>
            <a:pPr marL="457200" lvl="0" indent="-342900" algn="l" rtl="0">
              <a:spcBef>
                <a:spcPts val="0"/>
              </a:spcBef>
              <a:spcAft>
                <a:spcPts val="0"/>
              </a:spcAft>
              <a:buSzPts val="1800"/>
              <a:buAutoNum type="arabicPeriod"/>
            </a:pPr>
            <a:r>
              <a:rPr lang="en"/>
              <a:t>Sign into seaLandings using your old password, then transmit. Your new user authentication will contain your new password. </a:t>
            </a:r>
            <a:endParaRPr/>
          </a:p>
          <a:p>
            <a:pPr marL="457200" lvl="0" indent="-342900" algn="l" rtl="0">
              <a:spcBef>
                <a:spcPts val="0"/>
              </a:spcBef>
              <a:spcAft>
                <a:spcPts val="0"/>
              </a:spcAft>
              <a:buSzPts val="1800"/>
              <a:buAutoNum type="arabicPeriod"/>
            </a:pPr>
            <a:r>
              <a:rPr lang="en"/>
              <a:t>Close the seaLandings program</a:t>
            </a:r>
            <a:endParaRPr/>
          </a:p>
          <a:p>
            <a:pPr marL="457200" lvl="0" indent="-342900" algn="l" rtl="0">
              <a:spcBef>
                <a:spcPts val="0"/>
              </a:spcBef>
              <a:spcAft>
                <a:spcPts val="0"/>
              </a:spcAft>
              <a:buSzPts val="1800"/>
              <a:buAutoNum type="arabicPeriod"/>
            </a:pPr>
            <a:r>
              <a:rPr lang="en"/>
              <a:t>Re-open seaLandings and sign in using your new password. </a:t>
            </a:r>
            <a:endParaRPr/>
          </a:p>
          <a:p>
            <a:pPr marL="457200" lvl="0" indent="-342900" algn="l" rtl="0">
              <a:spcBef>
                <a:spcPts val="0"/>
              </a:spcBef>
              <a:spcAft>
                <a:spcPts val="0"/>
              </a:spcAft>
              <a:buSzPts val="1800"/>
              <a:buAutoNum type="arabicPeriod"/>
            </a:pPr>
            <a:r>
              <a:rPr lang="en"/>
              <a:t>You have now reset your password fully!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0"/>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Register logbook profile for new DTR</a:t>
            </a:r>
            <a:endParaRPr/>
          </a:p>
        </p:txBody>
      </p:sp>
      <p:sp>
        <p:nvSpPr>
          <p:cNvPr id="83" name="Google Shape;83;p16"/>
          <p:cNvSpPr txBox="1">
            <a:spLocks noGrp="1"/>
          </p:cNvSpPr>
          <p:nvPr>
            <p:ph type="body" idx="1"/>
          </p:nvPr>
        </p:nvSpPr>
        <p:spPr>
          <a:xfrm>
            <a:off x="1011450" y="649650"/>
            <a:ext cx="7305900" cy="113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a:t>The Logbook Wizard will prompt you to register for the 2020 year</a:t>
            </a:r>
            <a:endParaRPr/>
          </a:p>
        </p:txBody>
      </p:sp>
      <p:pic>
        <p:nvPicPr>
          <p:cNvPr id="84" name="Google Shape;84;p16"/>
          <p:cNvPicPr preferRelativeResize="0"/>
          <p:nvPr/>
        </p:nvPicPr>
        <p:blipFill>
          <a:blip r:embed="rId3">
            <a:alphaModFix/>
          </a:blip>
          <a:stretch>
            <a:fillRect/>
          </a:stretch>
        </p:blipFill>
        <p:spPr>
          <a:xfrm>
            <a:off x="1444950" y="1656975"/>
            <a:ext cx="6143175" cy="2785600"/>
          </a:xfrm>
          <a:prstGeom prst="rect">
            <a:avLst/>
          </a:prstGeom>
          <a:noFill/>
          <a:ln>
            <a:noFill/>
          </a:ln>
        </p:spPr>
      </p:pic>
      <p:sp>
        <p:nvSpPr>
          <p:cNvPr id="85" name="Google Shape;85;p16"/>
          <p:cNvSpPr txBox="1"/>
          <p:nvPr/>
        </p:nvSpPr>
        <p:spPr>
          <a:xfrm>
            <a:off x="499150" y="4466450"/>
            <a:ext cx="8256900" cy="48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Roboto"/>
                <a:ea typeface="Roboto"/>
                <a:cs typeface="Roboto"/>
                <a:sym typeface="Roboto"/>
              </a:rPr>
              <a:t>If you have already been using a Daily Trip Report Logbook, you won’t need to register a new logbook</a:t>
            </a:r>
            <a:endParaRPr>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16235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Logbook Profile and your first trip report </a:t>
            </a:r>
            <a:endParaRPr/>
          </a:p>
        </p:txBody>
      </p:sp>
      <p:sp>
        <p:nvSpPr>
          <p:cNvPr id="91" name="Google Shape;91;p17"/>
          <p:cNvSpPr txBox="1">
            <a:spLocks noGrp="1"/>
          </p:cNvSpPr>
          <p:nvPr>
            <p:ph type="body" idx="1"/>
          </p:nvPr>
        </p:nvSpPr>
        <p:spPr>
          <a:xfrm>
            <a:off x="105850" y="1243525"/>
            <a:ext cx="3837900" cy="906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 sz="1400"/>
              <a:t>Add your gear profile! </a:t>
            </a:r>
            <a:endParaRPr sz="1400"/>
          </a:p>
          <a:p>
            <a:pPr marL="457200" lvl="0" indent="-317500" algn="l" rtl="0">
              <a:lnSpc>
                <a:spcPct val="100000"/>
              </a:lnSpc>
              <a:spcBef>
                <a:spcPts val="0"/>
              </a:spcBef>
              <a:spcAft>
                <a:spcPts val="0"/>
              </a:spcAft>
              <a:buSzPts val="1400"/>
              <a:buChar char="●"/>
            </a:pPr>
            <a:r>
              <a:rPr lang="en" sz="1400"/>
              <a:t>You can always add more profiles later. </a:t>
            </a:r>
            <a:endParaRPr sz="1400"/>
          </a:p>
        </p:txBody>
      </p:sp>
      <p:sp>
        <p:nvSpPr>
          <p:cNvPr id="92" name="Google Shape;92;p17"/>
          <p:cNvSpPr txBox="1"/>
          <p:nvPr/>
        </p:nvSpPr>
        <p:spPr>
          <a:xfrm>
            <a:off x="4429175" y="4238525"/>
            <a:ext cx="4472100" cy="6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93" name="Google Shape;93;p17"/>
          <p:cNvSpPr txBox="1"/>
          <p:nvPr/>
        </p:nvSpPr>
        <p:spPr>
          <a:xfrm>
            <a:off x="4454950" y="4275475"/>
            <a:ext cx="4782900" cy="797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Your first trip of the year will always start on 01/01 </a:t>
            </a:r>
            <a:endParaRPr>
              <a:solidFill>
                <a:srgbClr val="FFFFFF"/>
              </a:solidFill>
              <a:latin typeface="Roboto"/>
              <a:ea typeface="Roboto"/>
              <a:cs typeface="Roboto"/>
              <a:sym typeface="Roboto"/>
            </a:endParaRPr>
          </a:p>
          <a:p>
            <a:pPr marL="457200" lvl="0" indent="-317500" algn="l" rtl="0">
              <a:spcBef>
                <a:spcPts val="0"/>
              </a:spcBef>
              <a:spcAft>
                <a:spcPts val="0"/>
              </a:spcAft>
              <a:buClr>
                <a:srgbClr val="FFFFFF"/>
              </a:buClr>
              <a:buSzPts val="1400"/>
              <a:buFont typeface="Roboto"/>
              <a:buChar char="●"/>
            </a:pPr>
            <a:r>
              <a:rPr lang="en">
                <a:solidFill>
                  <a:srgbClr val="FFFFFF"/>
                </a:solidFill>
                <a:latin typeface="Roboto"/>
                <a:ea typeface="Roboto"/>
                <a:cs typeface="Roboto"/>
                <a:sym typeface="Roboto"/>
              </a:rPr>
              <a:t>You will be able to choose to go active or inactive</a:t>
            </a:r>
            <a:endParaRPr>
              <a:solidFill>
                <a:srgbClr val="FFFFFF"/>
              </a:solidFill>
              <a:latin typeface="Roboto"/>
              <a:ea typeface="Roboto"/>
              <a:cs typeface="Roboto"/>
              <a:sym typeface="Roboto"/>
            </a:endParaRPr>
          </a:p>
        </p:txBody>
      </p:sp>
      <p:pic>
        <p:nvPicPr>
          <p:cNvPr id="94" name="Google Shape;94;p17"/>
          <p:cNvPicPr preferRelativeResize="0"/>
          <p:nvPr/>
        </p:nvPicPr>
        <p:blipFill>
          <a:blip r:embed="rId3">
            <a:alphaModFix/>
          </a:blip>
          <a:stretch>
            <a:fillRect/>
          </a:stretch>
        </p:blipFill>
        <p:spPr>
          <a:xfrm>
            <a:off x="152400" y="1823582"/>
            <a:ext cx="4472100" cy="3167517"/>
          </a:xfrm>
          <a:prstGeom prst="rect">
            <a:avLst/>
          </a:prstGeom>
          <a:noFill/>
          <a:ln>
            <a:noFill/>
          </a:ln>
        </p:spPr>
      </p:pic>
      <p:pic>
        <p:nvPicPr>
          <p:cNvPr id="95" name="Google Shape;95;p17"/>
          <p:cNvPicPr preferRelativeResize="0"/>
          <p:nvPr/>
        </p:nvPicPr>
        <p:blipFill>
          <a:blip r:embed="rId4">
            <a:alphaModFix/>
          </a:blip>
          <a:stretch>
            <a:fillRect/>
          </a:stretch>
        </p:blipFill>
        <p:spPr>
          <a:xfrm>
            <a:off x="5129749" y="808075"/>
            <a:ext cx="3532750" cy="35273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Logbook </a:t>
            </a:r>
            <a:endParaRPr/>
          </a:p>
          <a:p>
            <a:pPr marL="0" lvl="0" indent="0" algn="l" rtl="0">
              <a:spcBef>
                <a:spcPts val="0"/>
              </a:spcBef>
              <a:spcAft>
                <a:spcPts val="0"/>
              </a:spcAft>
              <a:buNone/>
            </a:pPr>
            <a:r>
              <a:rPr lang="en"/>
              <a:t>Dashboard</a:t>
            </a:r>
            <a:endParaRPr/>
          </a:p>
        </p:txBody>
      </p:sp>
      <p:sp>
        <p:nvSpPr>
          <p:cNvPr id="101" name="Google Shape;101;p18"/>
          <p:cNvSpPr txBox="1">
            <a:spLocks noGrp="1"/>
          </p:cNvSpPr>
          <p:nvPr>
            <p:ph type="body" idx="1"/>
          </p:nvPr>
        </p:nvSpPr>
        <p:spPr>
          <a:xfrm>
            <a:off x="150625" y="1514475"/>
            <a:ext cx="2455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logbook dashboard is your main control center for the Daily Trip Report logbook. From here you can create a new trip, navigate through your logbook date tree, edit gear types, end a trip and more. </a:t>
            </a:r>
            <a:endParaRPr/>
          </a:p>
        </p:txBody>
      </p:sp>
      <p:pic>
        <p:nvPicPr>
          <p:cNvPr id="102" name="Google Shape;102;p18"/>
          <p:cNvPicPr preferRelativeResize="0"/>
          <p:nvPr/>
        </p:nvPicPr>
        <p:blipFill>
          <a:blip r:embed="rId3">
            <a:alphaModFix/>
          </a:blip>
          <a:stretch>
            <a:fillRect/>
          </a:stretch>
        </p:blipFill>
        <p:spPr>
          <a:xfrm>
            <a:off x="2558475" y="138500"/>
            <a:ext cx="5476919" cy="3694575"/>
          </a:xfrm>
          <a:prstGeom prst="rect">
            <a:avLst/>
          </a:prstGeom>
          <a:noFill/>
          <a:ln>
            <a:noFill/>
          </a:ln>
        </p:spPr>
      </p:pic>
      <p:pic>
        <p:nvPicPr>
          <p:cNvPr id="103" name="Google Shape;103;p18"/>
          <p:cNvPicPr preferRelativeResize="0"/>
          <p:nvPr/>
        </p:nvPicPr>
        <p:blipFill>
          <a:blip r:embed="rId4">
            <a:alphaModFix/>
          </a:blip>
          <a:stretch>
            <a:fillRect/>
          </a:stretch>
        </p:blipFill>
        <p:spPr>
          <a:xfrm>
            <a:off x="3887075" y="3368550"/>
            <a:ext cx="5084624" cy="1689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New Trip</a:t>
            </a:r>
            <a:endParaRPr/>
          </a:p>
        </p:txBody>
      </p:sp>
      <p:sp>
        <p:nvSpPr>
          <p:cNvPr id="109" name="Google Shape;109;p19"/>
          <p:cNvSpPr txBox="1">
            <a:spLocks noGrp="1"/>
          </p:cNvSpPr>
          <p:nvPr>
            <p:ph type="body" idx="1"/>
          </p:nvPr>
        </p:nvSpPr>
        <p:spPr>
          <a:xfrm>
            <a:off x="4952750" y="1425625"/>
            <a:ext cx="3754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create a new trip, click on the “New Trip Report” on the logbook dashboard. </a:t>
            </a:r>
            <a:endParaRPr/>
          </a:p>
          <a:p>
            <a:pPr marL="0" lvl="0" indent="0" algn="l" rtl="0">
              <a:spcBef>
                <a:spcPts val="1600"/>
              </a:spcBef>
              <a:spcAft>
                <a:spcPts val="0"/>
              </a:spcAft>
              <a:buNone/>
            </a:pPr>
            <a:r>
              <a:rPr lang="en"/>
              <a:t>The new trip registration window will open and allow you to enter your trip details. </a:t>
            </a:r>
            <a:endParaRPr/>
          </a:p>
          <a:p>
            <a:pPr marL="0" lvl="0" indent="0" algn="l" rtl="0">
              <a:spcBef>
                <a:spcPts val="1600"/>
              </a:spcBef>
              <a:spcAft>
                <a:spcPts val="1600"/>
              </a:spcAft>
              <a:buNone/>
            </a:pPr>
            <a:r>
              <a:rPr lang="en"/>
              <a:t>If you are inactive, you will be able to go active at this time. </a:t>
            </a:r>
            <a:endParaRPr/>
          </a:p>
        </p:txBody>
      </p:sp>
      <p:pic>
        <p:nvPicPr>
          <p:cNvPr id="110" name="Google Shape;110;p19"/>
          <p:cNvPicPr preferRelativeResize="0"/>
          <p:nvPr/>
        </p:nvPicPr>
        <p:blipFill>
          <a:blip r:embed="rId3">
            <a:alphaModFix/>
          </a:blip>
          <a:stretch>
            <a:fillRect/>
          </a:stretch>
        </p:blipFill>
        <p:spPr>
          <a:xfrm>
            <a:off x="208225" y="1457025"/>
            <a:ext cx="4647949" cy="3108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77025" y="16235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 Active</a:t>
            </a:r>
            <a:endParaRPr/>
          </a:p>
        </p:txBody>
      </p:sp>
      <p:sp>
        <p:nvSpPr>
          <p:cNvPr id="116" name="Google Shape;116;p20"/>
          <p:cNvSpPr txBox="1"/>
          <p:nvPr/>
        </p:nvSpPr>
        <p:spPr>
          <a:xfrm>
            <a:off x="4921950" y="992350"/>
            <a:ext cx="3363300" cy="11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FFFFFF"/>
                </a:solidFill>
                <a:latin typeface="Roboto"/>
                <a:ea typeface="Roboto"/>
                <a:cs typeface="Roboto"/>
                <a:sym typeface="Roboto"/>
              </a:rPr>
              <a:t>When you click “Add Trip Information” a dialog box will open and ask you to confirm your go active date. Your go active date can be after your trip start date. </a:t>
            </a:r>
            <a:endParaRPr sz="1800">
              <a:solidFill>
                <a:srgbClr val="FFFFFF"/>
              </a:solidFill>
              <a:latin typeface="Roboto"/>
              <a:ea typeface="Roboto"/>
              <a:cs typeface="Roboto"/>
              <a:sym typeface="Roboto"/>
            </a:endParaRPr>
          </a:p>
        </p:txBody>
      </p:sp>
      <p:sp>
        <p:nvSpPr>
          <p:cNvPr id="117" name="Google Shape;117;p20"/>
          <p:cNvSpPr txBox="1"/>
          <p:nvPr/>
        </p:nvSpPr>
        <p:spPr>
          <a:xfrm>
            <a:off x="5038975" y="3281525"/>
            <a:ext cx="3480300" cy="13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FFFFFF"/>
              </a:solidFill>
              <a:latin typeface="Roboto"/>
              <a:ea typeface="Roboto"/>
              <a:cs typeface="Roboto"/>
              <a:sym typeface="Roboto"/>
            </a:endParaRPr>
          </a:p>
        </p:txBody>
      </p:sp>
      <p:pic>
        <p:nvPicPr>
          <p:cNvPr id="118" name="Google Shape;118;p20"/>
          <p:cNvPicPr preferRelativeResize="0"/>
          <p:nvPr/>
        </p:nvPicPr>
        <p:blipFill>
          <a:blip r:embed="rId3">
            <a:alphaModFix/>
          </a:blip>
          <a:stretch>
            <a:fillRect/>
          </a:stretch>
        </p:blipFill>
        <p:spPr>
          <a:xfrm>
            <a:off x="152400" y="848450"/>
            <a:ext cx="3965800" cy="4142650"/>
          </a:xfrm>
          <a:prstGeom prst="rect">
            <a:avLst/>
          </a:prstGeom>
          <a:noFill/>
          <a:ln>
            <a:noFill/>
          </a:ln>
        </p:spPr>
      </p:pic>
      <p:pic>
        <p:nvPicPr>
          <p:cNvPr id="119" name="Google Shape;119;p20"/>
          <p:cNvPicPr preferRelativeResize="0"/>
          <p:nvPr/>
        </p:nvPicPr>
        <p:blipFill>
          <a:blip r:embed="rId4">
            <a:alphaModFix/>
          </a:blip>
          <a:stretch>
            <a:fillRect/>
          </a:stretch>
        </p:blipFill>
        <p:spPr>
          <a:xfrm>
            <a:off x="5378175" y="2978425"/>
            <a:ext cx="2233143" cy="1176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87900" y="116075"/>
            <a:ext cx="25086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Trip Activity</a:t>
            </a:r>
            <a:endParaRPr/>
          </a:p>
        </p:txBody>
      </p:sp>
      <p:sp>
        <p:nvSpPr>
          <p:cNvPr id="125" name="Google Shape;125;p21"/>
          <p:cNvSpPr txBox="1">
            <a:spLocks noGrp="1"/>
          </p:cNvSpPr>
          <p:nvPr>
            <p:ph type="body" idx="1"/>
          </p:nvPr>
        </p:nvSpPr>
        <p:spPr>
          <a:xfrm>
            <a:off x="387900" y="1489825"/>
            <a:ext cx="31437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Now you have created your new trip report B and you can see date you went active in the trip activity section. </a:t>
            </a:r>
            <a:endParaRPr/>
          </a:p>
        </p:txBody>
      </p:sp>
      <p:pic>
        <p:nvPicPr>
          <p:cNvPr id="126" name="Google Shape;126;p21"/>
          <p:cNvPicPr preferRelativeResize="0"/>
          <p:nvPr/>
        </p:nvPicPr>
        <p:blipFill>
          <a:blip r:embed="rId3">
            <a:alphaModFix/>
          </a:blip>
          <a:stretch>
            <a:fillRect/>
          </a:stretch>
        </p:blipFill>
        <p:spPr>
          <a:xfrm>
            <a:off x="3923400" y="48850"/>
            <a:ext cx="5135600" cy="5143501"/>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2007</Words>
  <Application>Microsoft Office PowerPoint</Application>
  <PresentationFormat>On-screen Show (16:9)</PresentationFormat>
  <Paragraphs>144</Paragraphs>
  <Slides>38</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Roboto Slab</vt:lpstr>
      <vt:lpstr>Arial</vt:lpstr>
      <vt:lpstr>Roboto</vt:lpstr>
      <vt:lpstr>Marina</vt:lpstr>
      <vt:lpstr>seaLandings Daily Trip Report Logbook</vt:lpstr>
      <vt:lpstr>Installation from thumb drive</vt:lpstr>
      <vt:lpstr>Register logbook profile for new DTR</vt:lpstr>
      <vt:lpstr>Register logbook profile for new DTR</vt:lpstr>
      <vt:lpstr>Logbook Profile and your first trip report </vt:lpstr>
      <vt:lpstr>Logbook  Dashboard</vt:lpstr>
      <vt:lpstr>New Trip</vt:lpstr>
      <vt:lpstr>Go Active</vt:lpstr>
      <vt:lpstr>Trip Activity</vt:lpstr>
      <vt:lpstr>Gear Profile</vt:lpstr>
      <vt:lpstr>Flow Scale Test</vt:lpstr>
      <vt:lpstr>Add, Edit, Delete Flow Scale Test Entries</vt:lpstr>
      <vt:lpstr>Adding Hauls</vt:lpstr>
      <vt:lpstr>Retrievals</vt:lpstr>
      <vt:lpstr>Management Programs</vt:lpstr>
      <vt:lpstr>PowerPoint Presentation</vt:lpstr>
      <vt:lpstr>PowerPoint Presentation</vt:lpstr>
      <vt:lpstr>PowerPoint Presentation</vt:lpstr>
      <vt:lpstr>Catch Entries</vt:lpstr>
      <vt:lpstr>Comments</vt:lpstr>
      <vt:lpstr>Sending Transmissions </vt:lpstr>
      <vt:lpstr>Edits</vt:lpstr>
      <vt:lpstr>Deleting Reports</vt:lpstr>
      <vt:lpstr>Ending Your Trip Report</vt:lpstr>
      <vt:lpstr>Complete Current Trip</vt:lpstr>
      <vt:lpstr>Ending a Trip </vt:lpstr>
      <vt:lpstr>PowerPoint Presentation</vt:lpstr>
      <vt:lpstr>What constitutes a new trip?</vt:lpstr>
      <vt:lpstr>When Should I go Inactive?</vt:lpstr>
      <vt:lpstr>PowerPoint Presentation</vt:lpstr>
      <vt:lpstr>PowerPoint Presentation</vt:lpstr>
      <vt:lpstr>Print Logbook PDF’s </vt:lpstr>
      <vt:lpstr>Print Whole Trip Report</vt:lpstr>
      <vt:lpstr>Print Trip Report Cover Sheet</vt:lpstr>
      <vt:lpstr>Logbook Data Extract</vt:lpstr>
      <vt:lpstr>Mothership Deliveries</vt:lpstr>
      <vt:lpstr>Changing your password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seaLandings Daily Trip Report Logbook</dc:title>
  <dc:creator>Sara Villafuerte</dc:creator>
  <cp:lastModifiedBy>Sara Villafuerte</cp:lastModifiedBy>
  <cp:revision>1</cp:revision>
  <dcterms:modified xsi:type="dcterms:W3CDTF">2020-04-22T19:03:50Z</dcterms:modified>
</cp:coreProperties>
</file>