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69" r:id="rId6"/>
    <p:sldId id="271" r:id="rId7"/>
    <p:sldId id="272" r:id="rId8"/>
    <p:sldId id="27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336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AC6EE2-F4AD-4798-BA85-C2CAFC2655F7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landings@alaska.gov" TargetMode="External"/><Relationship Id="rId2" Type="http://schemas.openxmlformats.org/officeDocument/2006/relationships/hyperlink" Target="mailto:suja.hall@noaa.go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seaLandings and </a:t>
            </a:r>
            <a:r>
              <a:rPr lang="en-US" dirty="0" err="1" smtClean="0"/>
              <a:t>eLogbook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of Electronic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9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 flipH="1">
            <a:off x="5257800" y="4596657"/>
            <a:ext cx="1522412" cy="49437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71712" y="4633067"/>
            <a:ext cx="1704975" cy="49437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48" y="685800"/>
            <a:ext cx="8215051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Interagency Electronic Reporting Components </a:t>
            </a:r>
            <a:endParaRPr lang="en-US" sz="3400" dirty="0"/>
          </a:p>
        </p:txBody>
      </p:sp>
      <p:pic>
        <p:nvPicPr>
          <p:cNvPr id="4" name="Picture 30" descr="MCj027911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73861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2" descr="MCTN00689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3503612"/>
            <a:ext cx="1733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 descr="j03972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630" y="1591468"/>
            <a:ext cx="174466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rver"/>
          <p:cNvSpPr>
            <a:spLocks noEditPoints="1" noChangeArrowheads="1"/>
          </p:cNvSpPr>
          <p:nvPr/>
        </p:nvSpPr>
        <p:spPr bwMode="auto">
          <a:xfrm>
            <a:off x="4038600" y="4800600"/>
            <a:ext cx="11430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9600" y="2438400"/>
            <a:ext cx="2057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dirty="0" smtClean="0">
                <a:latin typeface="+mn-lt"/>
              </a:rPr>
              <a:t>eLandings - </a:t>
            </a:r>
            <a:r>
              <a:rPr lang="en-US" altLang="en-US" sz="1800" dirty="0" smtClean="0">
                <a:latin typeface="+mn-lt"/>
              </a:rPr>
              <a:t>Web </a:t>
            </a:r>
            <a:r>
              <a:rPr lang="en-US" altLang="en-US" sz="1800" dirty="0">
                <a:latin typeface="+mn-lt"/>
              </a:rPr>
              <a:t>based reporting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124200" y="3154045"/>
            <a:ext cx="3124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latin typeface="+mn-lt"/>
              </a:rPr>
              <a:t>Agency Interface for review and editing submitted electronic data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248400" y="2438400"/>
            <a:ext cx="225300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 dirty="0" smtClean="0">
                <a:latin typeface="+mn-lt"/>
              </a:rPr>
              <a:t>seaLandings -</a:t>
            </a:r>
            <a:r>
              <a:rPr lang="en-US" altLang="en-US" sz="1800" dirty="0" smtClean="0">
                <a:latin typeface="+mn-lt"/>
              </a:rPr>
              <a:t> </a:t>
            </a:r>
            <a:r>
              <a:rPr lang="en-US" altLang="en-US" sz="1800" dirty="0">
                <a:latin typeface="+mn-lt"/>
              </a:rPr>
              <a:t>Desktop reporting via email 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819400" y="61722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Elandings 24/7 Server </a:t>
            </a:r>
          </a:p>
        </p:txBody>
      </p:sp>
      <p:pic>
        <p:nvPicPr>
          <p:cNvPr id="1026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505200"/>
            <a:ext cx="1314450" cy="113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hall\AppData\Local\Microsoft\Windows\Temporary Internet Files\Content.IE5\TT9DR92I\MC900442168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737" y="4573861"/>
            <a:ext cx="758278" cy="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hall\AppData\Local\Microsoft\Windows\Temporary Internet Files\Content.IE5\2EEPOI1O\MC90043266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5256849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hall\AppData\Local\Microsoft\Windows\Temporary Internet Files\Content.IE5\2EEPOI1O\MC90043266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006" y="5329267"/>
            <a:ext cx="780099" cy="78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14400" y="4959935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eLogbook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37375" y="5040868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eLogbook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343400" y="4038600"/>
            <a:ext cx="0" cy="71558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953000" y="4038600"/>
            <a:ext cx="0" cy="71558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53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3853940" cy="28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230034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eLogbook</a:t>
            </a:r>
            <a:r>
              <a:rPr lang="en-US" dirty="0" smtClean="0"/>
              <a:t> Voyage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4038600" cy="361994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New Voyages</a:t>
            </a:r>
            <a:r>
              <a:rPr lang="en-US" dirty="0" smtClean="0"/>
              <a:t>  </a:t>
            </a:r>
          </a:p>
          <a:p>
            <a:pPr lvl="1"/>
            <a:r>
              <a:rPr lang="en-US" sz="2100" dirty="0" smtClean="0"/>
              <a:t>Can be used to identify individual fishing trips</a:t>
            </a:r>
          </a:p>
          <a:p>
            <a:pPr lvl="1"/>
            <a:r>
              <a:rPr lang="en-US" sz="2100" dirty="0" smtClean="0"/>
              <a:t>Should generally coincide with Going Active</a:t>
            </a:r>
          </a:p>
          <a:p>
            <a:pPr lvl="1"/>
            <a:r>
              <a:rPr lang="en-US" sz="2100" dirty="0" smtClean="0"/>
              <a:t>If any of the information below changes, a New Voyage must be made</a:t>
            </a:r>
          </a:p>
          <a:p>
            <a:pPr lvl="2"/>
            <a:r>
              <a:rPr lang="en-US" sz="1800" dirty="0" smtClean="0"/>
              <a:t>Operator name</a:t>
            </a:r>
          </a:p>
          <a:p>
            <a:pPr lvl="2"/>
            <a:r>
              <a:rPr lang="en-US" sz="1800" dirty="0" smtClean="0"/>
              <a:t>Crew size</a:t>
            </a:r>
          </a:p>
          <a:p>
            <a:pPr lvl="2"/>
            <a:r>
              <a:rPr lang="en-US" sz="1800" dirty="0" smtClean="0"/>
              <a:t>Weight units</a:t>
            </a:r>
          </a:p>
          <a:p>
            <a:pPr lvl="2"/>
            <a:r>
              <a:rPr lang="en-US" sz="1800" dirty="0" smtClean="0"/>
              <a:t>New Observer</a:t>
            </a:r>
          </a:p>
          <a:p>
            <a:pPr lvl="2"/>
            <a:r>
              <a:rPr lang="en-US" sz="1800" dirty="0" smtClean="0"/>
              <a:t>Additional IFQ/CDQ permits</a:t>
            </a:r>
          </a:p>
          <a:p>
            <a:pPr lvl="1"/>
            <a:r>
              <a:rPr lang="en-US" sz="2100" dirty="0" smtClean="0"/>
              <a:t>Editing voyage information changes that specific field for the entire voyage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1999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Gear Additions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349517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Gear types can be added during the initial Voyage wizard or at any other time</a:t>
            </a:r>
          </a:p>
          <a:p>
            <a:pPr lvl="1"/>
            <a:r>
              <a:rPr lang="en-US" dirty="0" smtClean="0"/>
              <a:t>If adding a new gear type, it should be done prior to entering new set information otherwise you will not be able to select for your sets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9" y="5029200"/>
            <a:ext cx="7858125" cy="110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16574"/>
            <a:ext cx="3768015" cy="192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50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Set and Catch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52600"/>
            <a:ext cx="3419856" cy="2743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Sets that cross over days:</a:t>
            </a:r>
          </a:p>
          <a:p>
            <a:pPr lvl="1"/>
            <a:r>
              <a:rPr lang="en-US" sz="1600" dirty="0" smtClean="0"/>
              <a:t>Enter the date of retrieval along with the time in the “Time Hauled” field</a:t>
            </a:r>
          </a:p>
          <a:p>
            <a:r>
              <a:rPr lang="en-US" sz="1800" dirty="0" smtClean="0"/>
              <a:t>Incorrect </a:t>
            </a:r>
            <a:r>
              <a:rPr lang="en-US" sz="1800" dirty="0" err="1" smtClean="0"/>
              <a:t>elog</a:t>
            </a:r>
            <a:r>
              <a:rPr lang="en-US" sz="1800" dirty="0" smtClean="0"/>
              <a:t> entries that have not been submitted can be “Undone” </a:t>
            </a:r>
          </a:p>
          <a:p>
            <a:pPr lvl="1"/>
            <a:r>
              <a:rPr lang="en-US" sz="1500" dirty="0" smtClean="0"/>
              <a:t>Click on ‘Undo Last Unsubmitted Entry’ in the Logbook dropdown menu</a:t>
            </a:r>
            <a:endParaRPr lang="en-US" sz="1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981200"/>
            <a:ext cx="2457450" cy="151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4943384" cy="172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53175" y="4572000"/>
            <a:ext cx="18002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IRIU species must be entered in the Add Catch Entries table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718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24744" cy="1143000"/>
          </a:xfrm>
        </p:spPr>
        <p:txBody>
          <a:bodyPr/>
          <a:lstStyle/>
          <a:p>
            <a:r>
              <a:rPr lang="en-US" dirty="0" smtClean="0"/>
              <a:t>Comments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777317" cy="3508977"/>
          </a:xfrm>
        </p:spPr>
        <p:txBody>
          <a:bodyPr/>
          <a:lstStyle/>
          <a:p>
            <a:r>
              <a:rPr lang="en-US" dirty="0" smtClean="0"/>
              <a:t>The comment box should be used to document information within the </a:t>
            </a:r>
            <a:r>
              <a:rPr lang="en-US" dirty="0" err="1" smtClean="0"/>
              <a:t>elogbook</a:t>
            </a:r>
            <a:r>
              <a:rPr lang="en-US" dirty="0" smtClean="0"/>
              <a:t> that the user was unable to edit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024744" cy="1143000"/>
          </a:xfrm>
        </p:spPr>
        <p:txBody>
          <a:bodyPr/>
          <a:lstStyle/>
          <a:p>
            <a:r>
              <a:rPr lang="en-US" dirty="0" smtClean="0"/>
              <a:t>Error Messages and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2057400"/>
            <a:ext cx="3657600" cy="3733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you receive an error message, be prepared to provide me with the error  number and text of the message. This helps to pinpoint what/where the problem is</a:t>
            </a:r>
          </a:p>
          <a:p>
            <a:pPr lvl="2"/>
            <a:r>
              <a:rPr lang="en-US" dirty="0" smtClean="0"/>
              <a:t>Logbook information will not be successfully transmitted to the database if there is an error associated with it</a:t>
            </a:r>
          </a:p>
          <a:p>
            <a:pPr lvl="2"/>
            <a:r>
              <a:rPr lang="en-US" dirty="0" smtClean="0"/>
              <a:t>If you cannot figure out how to correct the error, </a:t>
            </a:r>
            <a:r>
              <a:rPr lang="en-US" b="1" dirty="0" smtClean="0"/>
              <a:t>notify me as soon as possible</a:t>
            </a:r>
            <a:r>
              <a:rPr lang="en-US" dirty="0" smtClean="0"/>
              <a:t> to minimize the impacts</a:t>
            </a:r>
          </a:p>
          <a:p>
            <a:r>
              <a:rPr lang="en-US" dirty="0" smtClean="0"/>
              <a:t>Warning messages are different and will allow you to successfully submit data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133600"/>
            <a:ext cx="3584448" cy="3810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Most fields in the ELB are editable and now you can even delete entire sets</a:t>
            </a:r>
          </a:p>
          <a:p>
            <a:pPr lvl="2"/>
            <a:r>
              <a:rPr lang="en-US" dirty="0" smtClean="0"/>
              <a:t>If you can’t edit a field there is likely a bug, contact me ASAP</a:t>
            </a:r>
          </a:p>
          <a:p>
            <a:r>
              <a:rPr lang="en-US" dirty="0" smtClean="0"/>
              <a:t>If you have not submitted your logbook, you can use the “</a:t>
            </a:r>
            <a:r>
              <a:rPr lang="en-US" b="1" i="1" dirty="0" smtClean="0"/>
              <a:t>Undo Last Unsubmitted Entry</a:t>
            </a:r>
            <a:r>
              <a:rPr lang="en-US" i="1" dirty="0" smtClean="0"/>
              <a:t>” </a:t>
            </a:r>
            <a:r>
              <a:rPr lang="en-US" dirty="0" smtClean="0"/>
              <a:t>feature located in the drop-down box under Logbook in the header which will back out individual entries </a:t>
            </a:r>
          </a:p>
          <a:p>
            <a:r>
              <a:rPr lang="en-US" dirty="0" smtClean="0"/>
              <a:t>If you have a lot of editing to do, try it in small batches, then submit the logbook to see if the changes made are error free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8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1143000"/>
          </a:xfrm>
        </p:spPr>
        <p:txBody>
          <a:bodyPr/>
          <a:lstStyle/>
          <a:p>
            <a:r>
              <a:rPr lang="en-US" dirty="0" smtClean="0"/>
              <a:t>Where to Get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696200" cy="39276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During regular business hours I can be reached at </a:t>
            </a:r>
            <a:r>
              <a:rPr lang="en-US" dirty="0" smtClean="0">
                <a:hlinkClick r:id="rId2"/>
              </a:rPr>
              <a:t>suja.hall@noaa.gov</a:t>
            </a:r>
            <a:r>
              <a:rPr lang="en-US" dirty="0" smtClean="0"/>
              <a:t> or 907-586-7462</a:t>
            </a:r>
          </a:p>
          <a:p>
            <a:r>
              <a:rPr lang="en-US" dirty="0" smtClean="0"/>
              <a:t>Weekends/outside of regular business hours</a:t>
            </a:r>
          </a:p>
          <a:p>
            <a:pPr lvl="1"/>
            <a:r>
              <a:rPr lang="en-US" dirty="0" smtClean="0"/>
              <a:t>NOAA Data Technicians – can help with some issues such as sending a report receipt for processing. 1-800-304-4846 option #1</a:t>
            </a:r>
          </a:p>
          <a:p>
            <a:pPr lvl="1"/>
            <a:r>
              <a:rPr lang="en-US" dirty="0" smtClean="0"/>
              <a:t>Complete elandings/</a:t>
            </a:r>
            <a:r>
              <a:rPr lang="en-US" dirty="0" err="1" smtClean="0"/>
              <a:t>sealanding</a:t>
            </a:r>
            <a:r>
              <a:rPr lang="en-US" dirty="0" smtClean="0"/>
              <a:t>/</a:t>
            </a:r>
            <a:r>
              <a:rPr lang="en-US" dirty="0" err="1" smtClean="0"/>
              <a:t>elogbook</a:t>
            </a:r>
            <a:r>
              <a:rPr lang="en-US" dirty="0"/>
              <a:t> documentation </a:t>
            </a:r>
            <a:r>
              <a:rPr lang="en-US" dirty="0" smtClean="0"/>
              <a:t>can be found here-https</a:t>
            </a:r>
            <a:r>
              <a:rPr lang="en-US" dirty="0"/>
              <a:t>://</a:t>
            </a:r>
            <a:r>
              <a:rPr lang="en-US" dirty="0" smtClean="0"/>
              <a:t>elandings.atlassian.net/wiki/display/doc/</a:t>
            </a:r>
            <a:r>
              <a:rPr lang="en-US" dirty="0" err="1" smtClean="0"/>
              <a:t>eLandings+User+Documentation</a:t>
            </a:r>
            <a:endParaRPr lang="en-US" dirty="0" smtClean="0"/>
          </a:p>
          <a:p>
            <a:pPr lvl="1"/>
            <a:r>
              <a:rPr lang="en-US" dirty="0" smtClean="0"/>
              <a:t>Send an email to: </a:t>
            </a:r>
            <a:r>
              <a:rPr lang="en-US" dirty="0" smtClean="0">
                <a:hlinkClick r:id="rId3"/>
              </a:rPr>
              <a:t>elandings@alaska.gov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sealandings</a:t>
            </a:r>
            <a:r>
              <a:rPr lang="en-US" dirty="0" smtClean="0"/>
              <a:t> installation </a:t>
            </a:r>
            <a:r>
              <a:rPr lang="en-US" dirty="0" smtClean="0"/>
              <a:t>CD has </a:t>
            </a:r>
            <a:r>
              <a:rPr lang="en-US" dirty="0" smtClean="0"/>
              <a:t>installation instructions and elogbook instructions in Word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7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81000"/>
            <a:ext cx="7024744" cy="1143000"/>
          </a:xfrm>
        </p:spPr>
        <p:txBody>
          <a:bodyPr/>
          <a:lstStyle/>
          <a:p>
            <a:r>
              <a:rPr lang="en-US" dirty="0" err="1" smtClean="0"/>
              <a:t>seaLandings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0337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A new version of the seaLandings software is produced annually each November.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Requests need to be made via email &amp; include current contact information</a:t>
            </a:r>
          </a:p>
          <a:p>
            <a:pPr lvl="3"/>
            <a:r>
              <a:rPr lang="en-US" dirty="0"/>
              <a:t>Operational enhancements, regulatory additions, and bug fixes are included</a:t>
            </a:r>
          </a:p>
          <a:p>
            <a:pPr lvl="4"/>
            <a:r>
              <a:rPr lang="en-US" dirty="0" smtClean="0"/>
              <a:t>Older versions of the software make support issues highly problematic so always assume you need to install the latest version</a:t>
            </a:r>
          </a:p>
          <a:p>
            <a:pPr lvl="3"/>
            <a:r>
              <a:rPr lang="en-US" dirty="0" smtClean="0"/>
              <a:t>To find out which version you have installed, login to </a:t>
            </a:r>
            <a:r>
              <a:rPr lang="en-US" dirty="0" err="1" smtClean="0"/>
              <a:t>sealandings</a:t>
            </a:r>
            <a:r>
              <a:rPr lang="en-US" dirty="0" smtClean="0"/>
              <a:t> and go to Help &gt; About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69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2295</TotalTime>
  <Words>545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seaLandings and eLogbook</vt:lpstr>
      <vt:lpstr>Interagency Electronic Reporting Components </vt:lpstr>
      <vt:lpstr>eLogbook Voyage Review</vt:lpstr>
      <vt:lpstr>Gear Additions </vt:lpstr>
      <vt:lpstr>Set and Catch Information </vt:lpstr>
      <vt:lpstr>Comments </vt:lpstr>
      <vt:lpstr>Error Messages and Editing</vt:lpstr>
      <vt:lpstr>Where to Get Help</vt:lpstr>
      <vt:lpstr>seaLandings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shall</dc:creator>
  <cp:lastModifiedBy>Suja</cp:lastModifiedBy>
  <cp:revision>51</cp:revision>
  <dcterms:created xsi:type="dcterms:W3CDTF">2014-04-25T20:26:14Z</dcterms:created>
  <dcterms:modified xsi:type="dcterms:W3CDTF">2015-11-17T09:34:18Z</dcterms:modified>
</cp:coreProperties>
</file>