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0" r:id="rId4"/>
    <p:sldId id="257" r:id="rId5"/>
    <p:sldId id="258" r:id="rId6"/>
    <p:sldId id="259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109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9A02B3-80B3-4E27-A303-B0FAB933FE7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92D33ED-518D-454A-9688-8B826A431125}">
      <dgm:prSet phldrT="[Text]" custT="1"/>
      <dgm:spPr/>
      <dgm:t>
        <a:bodyPr/>
        <a:lstStyle/>
        <a:p>
          <a:r>
            <a:rPr lang="en-US" sz="1600" dirty="0" smtClean="0"/>
            <a:t>Generate COAR buying </a:t>
          </a:r>
        </a:p>
        <a:p>
          <a:r>
            <a:rPr lang="en-US" sz="1600" dirty="0" smtClean="0"/>
            <a:t>By COAR area</a:t>
          </a:r>
        </a:p>
        <a:p>
          <a:r>
            <a:rPr lang="en-US" sz="1600" dirty="0" smtClean="0"/>
            <a:t>Add Final Price</a:t>
          </a:r>
          <a:endParaRPr lang="en-US" sz="1600" dirty="0"/>
        </a:p>
      </dgm:t>
    </dgm:pt>
    <dgm:pt modelId="{6D9121D9-F00B-4EB9-A5B9-B545133C654F}" type="parTrans" cxnId="{CD16DE28-5C69-4CA9-8F97-80A044A921E7}">
      <dgm:prSet/>
      <dgm:spPr/>
      <dgm:t>
        <a:bodyPr/>
        <a:lstStyle/>
        <a:p>
          <a:endParaRPr lang="en-US"/>
        </a:p>
      </dgm:t>
    </dgm:pt>
    <dgm:pt modelId="{465C3F0B-1632-472D-B1C0-3397258D7DFE}" type="sibTrans" cxnId="{CD16DE28-5C69-4CA9-8F97-80A044A921E7}">
      <dgm:prSet/>
      <dgm:spPr/>
      <dgm:t>
        <a:bodyPr/>
        <a:lstStyle/>
        <a:p>
          <a:endParaRPr lang="en-US"/>
        </a:p>
      </dgm:t>
    </dgm:pt>
    <dgm:pt modelId="{E33F7267-80C7-42FA-8886-D950973C0127}">
      <dgm:prSet phldrT="[Text]" custT="1"/>
      <dgm:spPr/>
      <dgm:t>
        <a:bodyPr/>
        <a:lstStyle/>
        <a:p>
          <a:r>
            <a:rPr lang="en-US" sz="1600" dirty="0" smtClean="0"/>
            <a:t>Add Production</a:t>
          </a:r>
        </a:p>
        <a:p>
          <a:r>
            <a:rPr lang="en-US" sz="1600" dirty="0" smtClean="0"/>
            <a:t>And Value</a:t>
          </a:r>
          <a:endParaRPr lang="en-US" sz="1600" dirty="0"/>
        </a:p>
      </dgm:t>
    </dgm:pt>
    <dgm:pt modelId="{2678BE4D-C6DC-4DC1-8ABF-4E7E9CFE006D}" type="parTrans" cxnId="{E24322DD-0133-473E-B1BD-4CB37C5A7719}">
      <dgm:prSet/>
      <dgm:spPr/>
      <dgm:t>
        <a:bodyPr/>
        <a:lstStyle/>
        <a:p>
          <a:endParaRPr lang="en-US"/>
        </a:p>
      </dgm:t>
    </dgm:pt>
    <dgm:pt modelId="{8304F621-75F4-45AA-8F93-B4B058AFA600}" type="sibTrans" cxnId="{E24322DD-0133-473E-B1BD-4CB37C5A7719}">
      <dgm:prSet/>
      <dgm:spPr/>
      <dgm:t>
        <a:bodyPr/>
        <a:lstStyle/>
        <a:p>
          <a:endParaRPr lang="en-US"/>
        </a:p>
      </dgm:t>
    </dgm:pt>
    <dgm:pt modelId="{0ED2B78C-AF87-46C4-964C-217E46F0590E}">
      <dgm:prSet phldrT="[Text]" custT="1"/>
      <dgm:spPr/>
      <dgm:t>
        <a:bodyPr/>
        <a:lstStyle/>
        <a:p>
          <a:r>
            <a:rPr lang="en-US" sz="1600" dirty="0" smtClean="0"/>
            <a:t>Submit electronically</a:t>
          </a:r>
          <a:endParaRPr lang="en-US" sz="1600" dirty="0"/>
        </a:p>
      </dgm:t>
    </dgm:pt>
    <dgm:pt modelId="{1B496C14-549F-42E7-A0D5-1A9B6D2161FC}" type="parTrans" cxnId="{C91E042B-72D0-4480-AB75-154040563E1C}">
      <dgm:prSet/>
      <dgm:spPr/>
      <dgm:t>
        <a:bodyPr/>
        <a:lstStyle/>
        <a:p>
          <a:endParaRPr lang="en-US"/>
        </a:p>
      </dgm:t>
    </dgm:pt>
    <dgm:pt modelId="{64E8516A-B34E-4F65-AD52-3C7AB91933B4}" type="sibTrans" cxnId="{C91E042B-72D0-4480-AB75-154040563E1C}">
      <dgm:prSet/>
      <dgm:spPr/>
      <dgm:t>
        <a:bodyPr/>
        <a:lstStyle/>
        <a:p>
          <a:endParaRPr lang="en-US"/>
        </a:p>
      </dgm:t>
    </dgm:pt>
    <dgm:pt modelId="{8B5CA217-283C-44F1-9901-B6299DE9F405}" type="pres">
      <dgm:prSet presAssocID="{5B9A02B3-80B3-4E27-A303-B0FAB933FE7F}" presName="CompostProcess" presStyleCnt="0">
        <dgm:presLayoutVars>
          <dgm:dir/>
          <dgm:resizeHandles val="exact"/>
        </dgm:presLayoutVars>
      </dgm:prSet>
      <dgm:spPr/>
    </dgm:pt>
    <dgm:pt modelId="{0B05A320-B6F5-47F2-A9B5-490B1B3EF330}" type="pres">
      <dgm:prSet presAssocID="{5B9A02B3-80B3-4E27-A303-B0FAB933FE7F}" presName="arrow" presStyleLbl="bgShp" presStyleIdx="0" presStyleCnt="1"/>
      <dgm:spPr/>
    </dgm:pt>
    <dgm:pt modelId="{43EE59E4-2C8E-4EC8-BE92-D31E7753A792}" type="pres">
      <dgm:prSet presAssocID="{5B9A02B3-80B3-4E27-A303-B0FAB933FE7F}" presName="linearProcess" presStyleCnt="0"/>
      <dgm:spPr/>
    </dgm:pt>
    <dgm:pt modelId="{B928F43C-B953-4391-AAAA-97A4DA8B751B}" type="pres">
      <dgm:prSet presAssocID="{892D33ED-518D-454A-9688-8B826A431125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9F5A7-167C-491A-8306-E7AE7EC19477}" type="pres">
      <dgm:prSet presAssocID="{465C3F0B-1632-472D-B1C0-3397258D7DFE}" presName="sibTrans" presStyleCnt="0"/>
      <dgm:spPr/>
    </dgm:pt>
    <dgm:pt modelId="{F0ED72D5-C05F-4148-A59C-41A1768A083D}" type="pres">
      <dgm:prSet presAssocID="{E33F7267-80C7-42FA-8886-D950973C0127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0575CD-1578-4007-8AB2-BABD9C5F6F04}" type="pres">
      <dgm:prSet presAssocID="{8304F621-75F4-45AA-8F93-B4B058AFA600}" presName="sibTrans" presStyleCnt="0"/>
      <dgm:spPr/>
    </dgm:pt>
    <dgm:pt modelId="{8A98B97C-E6FD-46C8-B649-25B117EEEF71}" type="pres">
      <dgm:prSet presAssocID="{0ED2B78C-AF87-46C4-964C-217E46F0590E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5D7BEB-5C75-415C-B9CA-EC8EBC3FDF7C}" type="presOf" srcId="{E33F7267-80C7-42FA-8886-D950973C0127}" destId="{F0ED72D5-C05F-4148-A59C-41A1768A083D}" srcOrd="0" destOrd="0" presId="urn:microsoft.com/office/officeart/2005/8/layout/hProcess9"/>
    <dgm:cxn modelId="{C91E042B-72D0-4480-AB75-154040563E1C}" srcId="{5B9A02B3-80B3-4E27-A303-B0FAB933FE7F}" destId="{0ED2B78C-AF87-46C4-964C-217E46F0590E}" srcOrd="2" destOrd="0" parTransId="{1B496C14-549F-42E7-A0D5-1A9B6D2161FC}" sibTransId="{64E8516A-B34E-4F65-AD52-3C7AB91933B4}"/>
    <dgm:cxn modelId="{35FD8F33-2D96-45B7-8930-EC398CD0F692}" type="presOf" srcId="{892D33ED-518D-454A-9688-8B826A431125}" destId="{B928F43C-B953-4391-AAAA-97A4DA8B751B}" srcOrd="0" destOrd="0" presId="urn:microsoft.com/office/officeart/2005/8/layout/hProcess9"/>
    <dgm:cxn modelId="{E5CE34DC-8D8A-46F5-8AD9-4D2EFB70AF8B}" type="presOf" srcId="{0ED2B78C-AF87-46C4-964C-217E46F0590E}" destId="{8A98B97C-E6FD-46C8-B649-25B117EEEF71}" srcOrd="0" destOrd="0" presId="urn:microsoft.com/office/officeart/2005/8/layout/hProcess9"/>
    <dgm:cxn modelId="{CD16DE28-5C69-4CA9-8F97-80A044A921E7}" srcId="{5B9A02B3-80B3-4E27-A303-B0FAB933FE7F}" destId="{892D33ED-518D-454A-9688-8B826A431125}" srcOrd="0" destOrd="0" parTransId="{6D9121D9-F00B-4EB9-A5B9-B545133C654F}" sibTransId="{465C3F0B-1632-472D-B1C0-3397258D7DFE}"/>
    <dgm:cxn modelId="{E24322DD-0133-473E-B1BD-4CB37C5A7719}" srcId="{5B9A02B3-80B3-4E27-A303-B0FAB933FE7F}" destId="{E33F7267-80C7-42FA-8886-D950973C0127}" srcOrd="1" destOrd="0" parTransId="{2678BE4D-C6DC-4DC1-8ABF-4E7E9CFE006D}" sibTransId="{8304F621-75F4-45AA-8F93-B4B058AFA600}"/>
    <dgm:cxn modelId="{A38A0EB0-8BF3-4BCB-859C-897F632306EF}" type="presOf" srcId="{5B9A02B3-80B3-4E27-A303-B0FAB933FE7F}" destId="{8B5CA217-283C-44F1-9901-B6299DE9F405}" srcOrd="0" destOrd="0" presId="urn:microsoft.com/office/officeart/2005/8/layout/hProcess9"/>
    <dgm:cxn modelId="{26414FF5-1CA2-4ED4-972A-AF4AAAEFACF5}" type="presParOf" srcId="{8B5CA217-283C-44F1-9901-B6299DE9F405}" destId="{0B05A320-B6F5-47F2-A9B5-490B1B3EF330}" srcOrd="0" destOrd="0" presId="urn:microsoft.com/office/officeart/2005/8/layout/hProcess9"/>
    <dgm:cxn modelId="{D85FFC58-6B9B-4D7E-B35B-931A382F5231}" type="presParOf" srcId="{8B5CA217-283C-44F1-9901-B6299DE9F405}" destId="{43EE59E4-2C8E-4EC8-BE92-D31E7753A792}" srcOrd="1" destOrd="0" presId="urn:microsoft.com/office/officeart/2005/8/layout/hProcess9"/>
    <dgm:cxn modelId="{3E3FE367-43DB-4C20-BE69-8530E14CE9FC}" type="presParOf" srcId="{43EE59E4-2C8E-4EC8-BE92-D31E7753A792}" destId="{B928F43C-B953-4391-AAAA-97A4DA8B751B}" srcOrd="0" destOrd="0" presId="urn:microsoft.com/office/officeart/2005/8/layout/hProcess9"/>
    <dgm:cxn modelId="{E4568BB5-70E3-4A7B-84A7-93CB674BB389}" type="presParOf" srcId="{43EE59E4-2C8E-4EC8-BE92-D31E7753A792}" destId="{9729F5A7-167C-491A-8306-E7AE7EC19477}" srcOrd="1" destOrd="0" presId="urn:microsoft.com/office/officeart/2005/8/layout/hProcess9"/>
    <dgm:cxn modelId="{E55E894F-23EB-4B2A-AD65-FD1B10583B62}" type="presParOf" srcId="{43EE59E4-2C8E-4EC8-BE92-D31E7753A792}" destId="{F0ED72D5-C05F-4148-A59C-41A1768A083D}" srcOrd="2" destOrd="0" presId="urn:microsoft.com/office/officeart/2005/8/layout/hProcess9"/>
    <dgm:cxn modelId="{3D3A7179-25FE-4D57-9B8C-6305143B7F37}" type="presParOf" srcId="{43EE59E4-2C8E-4EC8-BE92-D31E7753A792}" destId="{D60575CD-1578-4007-8AB2-BABD9C5F6F04}" srcOrd="3" destOrd="0" presId="urn:microsoft.com/office/officeart/2005/8/layout/hProcess9"/>
    <dgm:cxn modelId="{441538FF-68A4-43BA-A709-4C56CD043E14}" type="presParOf" srcId="{43EE59E4-2C8E-4EC8-BE92-D31E7753A792}" destId="{8A98B97C-E6FD-46C8-B649-25B117EEEF7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05A320-B6F5-47F2-A9B5-490B1B3EF330}">
      <dsp:nvSpPr>
        <dsp:cNvPr id="0" name=""/>
        <dsp:cNvSpPr/>
      </dsp:nvSpPr>
      <dsp:spPr>
        <a:xfrm>
          <a:off x="617219" y="0"/>
          <a:ext cx="6995160" cy="438943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28F43C-B953-4391-AAAA-97A4DA8B751B}">
      <dsp:nvSpPr>
        <dsp:cNvPr id="0" name=""/>
        <dsp:cNvSpPr/>
      </dsp:nvSpPr>
      <dsp:spPr>
        <a:xfrm>
          <a:off x="0" y="1316831"/>
          <a:ext cx="2468880" cy="1755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Generate COAR buying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By COAR area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Add Final Price</a:t>
          </a:r>
          <a:endParaRPr lang="en-US" sz="1600" kern="1200" dirty="0"/>
        </a:p>
      </dsp:txBody>
      <dsp:txXfrm>
        <a:off x="85710" y="1402541"/>
        <a:ext cx="2297460" cy="1584354"/>
      </dsp:txXfrm>
    </dsp:sp>
    <dsp:sp modelId="{F0ED72D5-C05F-4148-A59C-41A1768A083D}">
      <dsp:nvSpPr>
        <dsp:cNvPr id="0" name=""/>
        <dsp:cNvSpPr/>
      </dsp:nvSpPr>
      <dsp:spPr>
        <a:xfrm>
          <a:off x="2880359" y="1316831"/>
          <a:ext cx="2468880" cy="1755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Add Production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And Value</a:t>
          </a:r>
          <a:endParaRPr lang="en-US" sz="1600" kern="1200" dirty="0"/>
        </a:p>
      </dsp:txBody>
      <dsp:txXfrm>
        <a:off x="2966069" y="1402541"/>
        <a:ext cx="2297460" cy="1584354"/>
      </dsp:txXfrm>
    </dsp:sp>
    <dsp:sp modelId="{8A98B97C-E6FD-46C8-B649-25B117EEEF71}">
      <dsp:nvSpPr>
        <dsp:cNvPr id="0" name=""/>
        <dsp:cNvSpPr/>
      </dsp:nvSpPr>
      <dsp:spPr>
        <a:xfrm>
          <a:off x="5760720" y="1316831"/>
          <a:ext cx="2468880" cy="1755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Submit electronically</a:t>
          </a:r>
          <a:endParaRPr lang="en-US" sz="1600" kern="1200" dirty="0"/>
        </a:p>
      </dsp:txBody>
      <dsp:txXfrm>
        <a:off x="5846430" y="1402541"/>
        <a:ext cx="2297460" cy="15843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8769-F960-4A69-A7D4-6F66CEA40B28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06984-A35E-462A-9B5A-5D3A46E4AF5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8769-F960-4A69-A7D4-6F66CEA40B28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06984-A35E-462A-9B5A-5D3A46E4A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8769-F960-4A69-A7D4-6F66CEA40B28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06984-A35E-462A-9B5A-5D3A46E4A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8769-F960-4A69-A7D4-6F66CEA40B28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06984-A35E-462A-9B5A-5D3A46E4A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8769-F960-4A69-A7D4-6F66CEA40B28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06984-A35E-462A-9B5A-5D3A46E4AF5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8769-F960-4A69-A7D4-6F66CEA40B28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06984-A35E-462A-9B5A-5D3A46E4A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8769-F960-4A69-A7D4-6F66CEA40B28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06984-A35E-462A-9B5A-5D3A46E4A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8769-F960-4A69-A7D4-6F66CEA40B28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06984-A35E-462A-9B5A-5D3A46E4A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8769-F960-4A69-A7D4-6F66CEA40B28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06984-A35E-462A-9B5A-5D3A46E4A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8769-F960-4A69-A7D4-6F66CEA40B28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06984-A35E-462A-9B5A-5D3A46E4A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8769-F960-4A69-A7D4-6F66CEA40B28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1706984-A35E-462A-9B5A-5D3A46E4AF5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2E8769-F960-4A69-A7D4-6F66CEA40B28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706984-A35E-462A-9B5A-5D3A46E4AF5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auhaus 93" panose="04030905020B02020C02" pitchFamily="82" charset="0"/>
              </a:rPr>
              <a:t>COAR Reporting</a:t>
            </a:r>
            <a:endParaRPr lang="en-US" dirty="0">
              <a:solidFill>
                <a:srgbClr val="FF0000"/>
              </a:solidFill>
              <a:latin typeface="Bauhaus 93" panose="04030905020B02020C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981200"/>
            <a:ext cx="7162800" cy="3581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Commercial Operator’s Annual Report</a:t>
            </a:r>
          </a:p>
          <a:p>
            <a:r>
              <a:rPr lang="en-US" sz="3200" dirty="0" smtClean="0"/>
              <a:t>Licensed processors</a:t>
            </a:r>
          </a:p>
          <a:p>
            <a:r>
              <a:rPr lang="en-US" sz="3200" dirty="0" smtClean="0"/>
              <a:t>Buying activity</a:t>
            </a:r>
          </a:p>
          <a:p>
            <a:r>
              <a:rPr lang="en-US" sz="3200" dirty="0" smtClean="0"/>
              <a:t>Processing activity </a:t>
            </a:r>
          </a:p>
          <a:p>
            <a:r>
              <a:rPr lang="en-US" sz="3200" dirty="0"/>
              <a:t>F</a:t>
            </a:r>
            <a:r>
              <a:rPr lang="en-US" sz="3200" dirty="0" smtClean="0"/>
              <a:t>inal price per pound &amp; value of each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62812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COAR Reporting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0400792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7502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auhaus 93" panose="04030905020B02020C02" pitchFamily="82" charset="0"/>
              </a:rPr>
              <a:t>eLandings Generated COAR</a:t>
            </a:r>
            <a:endParaRPr lang="en-US" dirty="0">
              <a:solidFill>
                <a:srgbClr val="FF0000"/>
              </a:solidFill>
              <a:latin typeface="Bauhaus 93" panose="04030905020B02020C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Summarizes all landing report fish tickets within the eLandings database</a:t>
            </a:r>
          </a:p>
          <a:p>
            <a:r>
              <a:rPr lang="en-US" dirty="0" smtClean="0"/>
              <a:t>Summarizes all custom processing that occurs with YOUR processor code – when you are the owner</a:t>
            </a:r>
          </a:p>
          <a:p>
            <a:r>
              <a:rPr lang="en-US" dirty="0" smtClean="0"/>
              <a:t>Provides a spreadsheet to record your production information</a:t>
            </a:r>
          </a:p>
          <a:p>
            <a:r>
              <a:rPr lang="en-US" dirty="0" smtClean="0"/>
              <a:t>Immediate data validation and upload to ADF&amp;G</a:t>
            </a:r>
          </a:p>
          <a:p>
            <a:r>
              <a:rPr lang="en-US" dirty="0" smtClean="0"/>
              <a:t>Can be used by both seafood processors and by at sea fleet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093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  <a:latin typeface="Bauhaus 93" panose="04030905020B02020C02" pitchFamily="82" charset="0"/>
              </a:rPr>
              <a:t>COAR Reporting</a:t>
            </a:r>
            <a:endParaRPr lang="en-US" sz="5400" dirty="0"/>
          </a:p>
        </p:txBody>
      </p:sp>
      <p:pic>
        <p:nvPicPr>
          <p:cNvPr id="1026" name="Picture 2" descr="C:\Users\pgsmith\Desktop\2015-04-05_11-25-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0"/>
            <a:ext cx="8010526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319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gsmith\Desktop\COAR Proce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0"/>
            <a:ext cx="5607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7378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gsmith\Desktop\COAR 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2613"/>
            <a:ext cx="7896225" cy="653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5809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  <a:latin typeface="Bauhaus 93" panose="04030905020B02020C02" pitchFamily="82" charset="0"/>
              </a:rPr>
              <a:t>Missing Values</a:t>
            </a:r>
            <a:endParaRPr lang="en-US" sz="5400" dirty="0">
              <a:solidFill>
                <a:srgbClr val="FF0000"/>
              </a:solidFill>
              <a:latin typeface="Bauhaus 93" panose="04030905020B02020C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133600"/>
            <a:ext cx="80772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ADF&amp;G Vessel Number</a:t>
            </a:r>
          </a:p>
          <a:p>
            <a:pPr algn="ctr"/>
            <a:endParaRPr lang="en-US" sz="2400" dirty="0"/>
          </a:p>
          <a:p>
            <a:r>
              <a:rPr lang="en-US" sz="2800" b="1" dirty="0" smtClean="0"/>
              <a:t>99995</a:t>
            </a:r>
          </a:p>
          <a:p>
            <a:endParaRPr lang="en-US" dirty="0"/>
          </a:p>
          <a:p>
            <a:r>
              <a:rPr lang="en-US" sz="2000" dirty="0" smtClean="0"/>
              <a:t>Boat Not Required or Used (Beach, Dive, Herring Pound, Clam Digging, Ice Fishing, Hatchery</a:t>
            </a:r>
          </a:p>
          <a:p>
            <a:endParaRPr lang="en-US" dirty="0"/>
          </a:p>
          <a:p>
            <a:r>
              <a:rPr lang="en-US" sz="2800" b="1" dirty="0" smtClean="0"/>
              <a:t>99996</a:t>
            </a:r>
          </a:p>
          <a:p>
            <a:endParaRPr lang="en-US" dirty="0"/>
          </a:p>
          <a:p>
            <a:r>
              <a:rPr lang="en-US" sz="2000" dirty="0" err="1" smtClean="0"/>
              <a:t>Setnet</a:t>
            </a:r>
            <a:r>
              <a:rPr lang="en-US" sz="2000" dirty="0" smtClean="0"/>
              <a:t> Site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09776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Bauhaus 93" panose="04030905020B02020C02" pitchFamily="82" charset="0"/>
              </a:rPr>
              <a:t>PERSONAL USE REPORTING</a:t>
            </a:r>
            <a:endParaRPr lang="en-US" sz="4400" dirty="0">
              <a:solidFill>
                <a:srgbClr val="FF0000"/>
              </a:solidFill>
              <a:latin typeface="Bauhaus 93" panose="04030905020B02020C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PLEASE REMEMBER TO ASK ALL FISHERS ABOUT THE RETENTION OF FISH FOR PERSONAL USE</a:t>
            </a:r>
          </a:p>
          <a:p>
            <a:pPr lvl="3"/>
            <a:r>
              <a:rPr lang="en-US" sz="2800" dirty="0" smtClean="0"/>
              <a:t>Crab</a:t>
            </a:r>
          </a:p>
          <a:p>
            <a:pPr lvl="3"/>
            <a:r>
              <a:rPr lang="en-US" sz="2800" dirty="0" smtClean="0"/>
              <a:t>Chinook Salmon</a:t>
            </a:r>
          </a:p>
          <a:p>
            <a:pPr lvl="3"/>
            <a:r>
              <a:rPr lang="en-US" sz="2800" dirty="0" smtClean="0"/>
              <a:t>Steelhead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Record in eLandings, tLandings or on the paper ticket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Help us all understand the extent of harvest from our shared public resource.</a:t>
            </a:r>
          </a:p>
          <a:p>
            <a:pPr marL="393192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51084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</TotalTime>
  <Words>169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COAR Reporting</vt:lpstr>
      <vt:lpstr>COAR Reporting</vt:lpstr>
      <vt:lpstr>eLandings Generated COAR</vt:lpstr>
      <vt:lpstr>COAR Reporting</vt:lpstr>
      <vt:lpstr>PowerPoint Presentation</vt:lpstr>
      <vt:lpstr>PowerPoint Presentation</vt:lpstr>
      <vt:lpstr>Missing Values</vt:lpstr>
      <vt:lpstr>PERSONAL USE REPORTING</vt:lpstr>
    </vt:vector>
  </TitlesOfParts>
  <Company>Alaska Dept of Fish and Game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COAR Reporting</dc:title>
  <dc:creator>Smith, Gail (DFG)</dc:creator>
  <cp:lastModifiedBy>Smith, Gail (DFG)</cp:lastModifiedBy>
  <cp:revision>12</cp:revision>
  <dcterms:created xsi:type="dcterms:W3CDTF">2015-04-07T05:28:12Z</dcterms:created>
  <dcterms:modified xsi:type="dcterms:W3CDTF">2017-04-24T17:55:12Z</dcterms:modified>
</cp:coreProperties>
</file>