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6" r:id="rId3"/>
    <p:sldId id="288" r:id="rId4"/>
    <p:sldId id="293" r:id="rId5"/>
    <p:sldId id="289" r:id="rId6"/>
    <p:sldId id="294" r:id="rId7"/>
    <p:sldId id="295" r:id="rId8"/>
    <p:sldId id="261" r:id="rId9"/>
    <p:sldId id="290" r:id="rId10"/>
    <p:sldId id="291" r:id="rId11"/>
    <p:sldId id="285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5" autoAdjust="0"/>
  </p:normalViewPr>
  <p:slideViewPr>
    <p:cSldViewPr>
      <p:cViewPr>
        <p:scale>
          <a:sx n="91" d="100"/>
          <a:sy n="91" d="100"/>
        </p:scale>
        <p:origin x="-1061" y="-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AA135-6E9A-426B-A3FC-419236219642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F143C-D220-47EA-93CF-959BEADC29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1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C898-C396-4097-9A36-3A62DE4F43B4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A61-479D-4979-A105-27C5BCD4A2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C898-C396-4097-9A36-3A62DE4F43B4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A61-479D-4979-A105-27C5BCD4A2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C898-C396-4097-9A36-3A62DE4F43B4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A61-479D-4979-A105-27C5BCD4A2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C898-C396-4097-9A36-3A62DE4F43B4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A61-479D-4979-A105-27C5BCD4A2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C898-C396-4097-9A36-3A62DE4F43B4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A61-479D-4979-A105-27C5BCD4A2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C898-C396-4097-9A36-3A62DE4F43B4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A61-479D-4979-A105-27C5BCD4A2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C898-C396-4097-9A36-3A62DE4F43B4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A61-479D-4979-A105-27C5BCD4A2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C898-C396-4097-9A36-3A62DE4F43B4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A61-479D-4979-A105-27C5BCD4A2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C898-C396-4097-9A36-3A62DE4F43B4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A61-479D-4979-A105-27C5BCD4A2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C898-C396-4097-9A36-3A62DE4F43B4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A61-479D-4979-A105-27C5BCD4A2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C898-C396-4097-9A36-3A62DE4F43B4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A61-479D-4979-A105-27C5BCD4A2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85C898-C396-4097-9A36-3A62DE4F43B4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7F3A61-479D-4979-A105-27C5BCD4A29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98" y="685800"/>
            <a:ext cx="832280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Cj023723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733" y="2286000"/>
            <a:ext cx="2910909" cy="283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3800" y="2438400"/>
            <a:ext cx="48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t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Landings ~</a:t>
            </a:r>
          </a:p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2017</a:t>
            </a:r>
          </a:p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for</a:t>
            </a:r>
          </a:p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Salmon and Groundfish</a:t>
            </a:r>
            <a:endParaRPr lang="en-US" sz="4800" b="1" dirty="0"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0" y="533400"/>
            <a:ext cx="863816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762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Customized tLandings Vessel Page Defaults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323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7600" cy="57454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Demonstration ~ tLandings</a:t>
            </a:r>
          </a:p>
          <a:p>
            <a:pPr marL="4572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	</a:t>
            </a:r>
            <a:endParaRPr lang="en-US" sz="3200" b="1" dirty="0" smtClean="0">
              <a:solidFill>
                <a:schemeClr val="tx1"/>
              </a:solidFill>
              <a:latin typeface="+mj-lt"/>
            </a:endParaRPr>
          </a:p>
          <a:p>
            <a:pPr marL="4572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	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pPr marL="45720" indent="0">
              <a:buNone/>
            </a:pPr>
            <a:endParaRPr lang="en-US" sz="3200" b="1" dirty="0" smtClean="0">
              <a:solidFill>
                <a:schemeClr val="tx1"/>
              </a:solidFill>
              <a:latin typeface="+mj-lt"/>
            </a:endParaRPr>
          </a:p>
          <a:p>
            <a:pPr marL="45720" indent="0">
              <a:buNone/>
            </a:pPr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pPr marL="45720" indent="0">
              <a:buNone/>
            </a:pPr>
            <a:endParaRPr lang="en-US" sz="3200" b="1" dirty="0" smtClean="0">
              <a:solidFill>
                <a:schemeClr val="tx1"/>
              </a:solidFill>
              <a:latin typeface="+mj-lt"/>
            </a:endParaRPr>
          </a:p>
          <a:p>
            <a:pPr marL="45720" indent="0">
              <a:buNone/>
            </a:pP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600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98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8382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2800" b="1" dirty="0" smtClean="0">
                <a:latin typeface="+mj-lt"/>
              </a:rPr>
              <a:t>Questions?</a:t>
            </a:r>
            <a:endParaRPr lang="en-US" sz="28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5867400" cy="396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4494728" y="1467443"/>
            <a:ext cx="3895487" cy="6771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i="1" dirty="0" smtClean="0">
                <a:latin typeface="Candara" pitchFamily="34" charset="0"/>
              </a:rPr>
              <a:t>eLandings </a:t>
            </a:r>
          </a:p>
          <a:p>
            <a:pPr>
              <a:spcBef>
                <a:spcPts val="0"/>
              </a:spcBef>
            </a:pPr>
            <a:r>
              <a:rPr lang="en-US" sz="1400" b="1" dirty="0" smtClean="0">
                <a:latin typeface="Candara" pitchFamily="34" charset="0"/>
              </a:rPr>
              <a:t>Web-based reporting of landings &amp; production</a:t>
            </a:r>
            <a:endParaRPr lang="en-US" sz="1400" b="1" dirty="0">
              <a:latin typeface="Candara" pitchFamily="34" charset="0"/>
            </a:endParaRP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5023008" y="2855080"/>
            <a:ext cx="4063842" cy="6771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smtClean="0">
                <a:latin typeface="Candara" pitchFamily="34" charset="0"/>
              </a:rPr>
              <a:t>seaLandings</a:t>
            </a:r>
            <a:r>
              <a:rPr lang="en-US" b="1" dirty="0" smtClean="0">
                <a:latin typeface="Candara" pitchFamily="34" charset="0"/>
              </a:rPr>
              <a:t>  and </a:t>
            </a:r>
            <a:r>
              <a:rPr lang="en-US" b="1" i="1" dirty="0" smtClean="0">
                <a:latin typeface="Candara" pitchFamily="34" charset="0"/>
              </a:rPr>
              <a:t>eLogbook</a:t>
            </a:r>
            <a:r>
              <a:rPr lang="en-US" b="1" dirty="0" smtClean="0">
                <a:latin typeface="Candara" pitchFamily="34" charset="0"/>
              </a:rPr>
              <a:t> </a:t>
            </a:r>
            <a:r>
              <a:rPr lang="en-US" sz="1400" b="1" dirty="0" smtClean="0">
                <a:latin typeface="Candara" pitchFamily="34" charset="0"/>
              </a:rPr>
              <a:t>Desktop reporting on vessels submitted via </a:t>
            </a:r>
            <a:r>
              <a:rPr lang="en-US" sz="1400" b="1" dirty="0">
                <a:latin typeface="Candara" pitchFamily="34" charset="0"/>
              </a:rPr>
              <a:t>email </a:t>
            </a: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152399" y="5305324"/>
            <a:ext cx="3600449" cy="6771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i="1" dirty="0" smtClean="0">
                <a:latin typeface="Candara" pitchFamily="34" charset="0"/>
              </a:rPr>
              <a:t>Agency Desktop </a:t>
            </a:r>
          </a:p>
          <a:p>
            <a:pPr>
              <a:spcBef>
                <a:spcPts val="0"/>
              </a:spcBef>
            </a:pPr>
            <a:r>
              <a:rPr lang="en-US" sz="1400" b="1" dirty="0" smtClean="0">
                <a:latin typeface="Candara" pitchFamily="34" charset="0"/>
              </a:rPr>
              <a:t>Agency staff review &amp; edit </a:t>
            </a:r>
            <a:r>
              <a:rPr lang="en-US" sz="1400" b="1" dirty="0">
                <a:latin typeface="Candara" pitchFamily="34" charset="0"/>
              </a:rPr>
              <a:t>submitted </a:t>
            </a:r>
            <a:r>
              <a:rPr lang="en-US" sz="1400" b="1" dirty="0" smtClean="0">
                <a:latin typeface="Candara" pitchFamily="34" charset="0"/>
              </a:rPr>
              <a:t>data</a:t>
            </a:r>
            <a:endParaRPr lang="en-US" sz="1400" b="1" dirty="0">
              <a:latin typeface="Candara" pitchFamily="34" charset="0"/>
            </a:endParaRPr>
          </a:p>
        </p:txBody>
      </p:sp>
      <p:sp>
        <p:nvSpPr>
          <p:cNvPr id="20487" name="Line 12"/>
          <p:cNvSpPr>
            <a:spLocks noChangeShapeType="1"/>
          </p:cNvSpPr>
          <p:nvPr/>
        </p:nvSpPr>
        <p:spPr bwMode="auto">
          <a:xfrm>
            <a:off x="4494728" y="2855080"/>
            <a:ext cx="204430" cy="16518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88" name="Line 13"/>
          <p:cNvSpPr>
            <a:spLocks noChangeShapeType="1"/>
          </p:cNvSpPr>
          <p:nvPr/>
        </p:nvSpPr>
        <p:spPr bwMode="auto">
          <a:xfrm flipH="1">
            <a:off x="5027055" y="3680996"/>
            <a:ext cx="1720692" cy="10140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89" name="Line 14"/>
          <p:cNvSpPr>
            <a:spLocks noChangeShapeType="1"/>
          </p:cNvSpPr>
          <p:nvPr/>
        </p:nvSpPr>
        <p:spPr bwMode="auto">
          <a:xfrm flipH="1">
            <a:off x="3278450" y="5301383"/>
            <a:ext cx="685802" cy="1447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0" name="Line 15"/>
          <p:cNvSpPr>
            <a:spLocks noChangeShapeType="1"/>
          </p:cNvSpPr>
          <p:nvPr/>
        </p:nvSpPr>
        <p:spPr bwMode="auto">
          <a:xfrm flipV="1">
            <a:off x="3438176" y="5514800"/>
            <a:ext cx="583099" cy="1356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1" name="Text Box 16"/>
          <p:cNvSpPr txBox="1">
            <a:spLocks noChangeArrowheads="1"/>
          </p:cNvSpPr>
          <p:nvPr/>
        </p:nvSpPr>
        <p:spPr bwMode="auto">
          <a:xfrm>
            <a:off x="3505201" y="6096000"/>
            <a:ext cx="196881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ndara" pitchFamily="34" charset="0"/>
              </a:rPr>
              <a:t>eLandings </a:t>
            </a:r>
            <a:r>
              <a:rPr lang="en-US" sz="1400" b="1" dirty="0" smtClean="0">
                <a:latin typeface="Candara" pitchFamily="34" charset="0"/>
              </a:rPr>
              <a:t>Repository Database</a:t>
            </a:r>
            <a:endParaRPr lang="en-US" sz="1400" b="1" dirty="0">
              <a:latin typeface="Candara" pitchFamily="34" charset="0"/>
            </a:endParaRPr>
          </a:p>
        </p:txBody>
      </p:sp>
      <p:pic>
        <p:nvPicPr>
          <p:cNvPr id="20493" name="Picture 32" descr="MCTN00689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9" y="3703349"/>
            <a:ext cx="2124075" cy="168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33" descr="MCj041348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590" y="3516404"/>
            <a:ext cx="74771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Text Box 19"/>
          <p:cNvSpPr txBox="1">
            <a:spLocks noChangeArrowheads="1"/>
          </p:cNvSpPr>
          <p:nvPr/>
        </p:nvSpPr>
        <p:spPr bwMode="auto">
          <a:xfrm>
            <a:off x="6010275" y="5534000"/>
            <a:ext cx="2971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i="1" dirty="0" smtClean="0">
                <a:latin typeface="Candara" pitchFamily="34" charset="0"/>
              </a:rPr>
              <a:t>tLandings</a:t>
            </a:r>
            <a:r>
              <a:rPr lang="en-US" b="1" dirty="0" smtClean="0">
                <a:latin typeface="Candara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400" b="1" dirty="0" smtClean="0">
                <a:latin typeface="Candara" pitchFamily="34" charset="0"/>
              </a:rPr>
              <a:t>Reporting from tender vessels via USB drive</a:t>
            </a:r>
            <a:endParaRPr lang="en-US" sz="1400" b="1" i="1" dirty="0">
              <a:latin typeface="Candara" pitchFamily="34" charset="0"/>
            </a:endParaRPr>
          </a:p>
        </p:txBody>
      </p:sp>
      <p:pic>
        <p:nvPicPr>
          <p:cNvPr id="20497" name="Picture 21" descr="j03972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397" y="2144551"/>
            <a:ext cx="1243806" cy="111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Documents and Settings\shall\Local Settings\Temporary Internet Files\Content.IE5\JU9LSD66\MC90044216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3830" y="3769167"/>
            <a:ext cx="457201" cy="457201"/>
          </a:xfrm>
          <a:prstGeom prst="rect">
            <a:avLst/>
          </a:prstGeom>
          <a:noFill/>
        </p:spPr>
      </p:pic>
      <p:pic>
        <p:nvPicPr>
          <p:cNvPr id="20" name="Picture 8" descr="C:\Users\jennifer.mondragon\AppData\Local\Microsoft\Windows\Temporary Internet Files\Content.IE5\P8T7FT10\MC90043484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56136"/>
            <a:ext cx="1587817" cy="15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ine 13"/>
          <p:cNvSpPr>
            <a:spLocks noChangeShapeType="1"/>
          </p:cNvSpPr>
          <p:nvPr/>
        </p:nvSpPr>
        <p:spPr bwMode="auto">
          <a:xfrm flipH="1" flipV="1">
            <a:off x="5181598" y="5029200"/>
            <a:ext cx="1828801" cy="5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jennifer.mondragon\AppData\Local\Microsoft\Windows\Temporary Internet Files\Content.IE5\022DBR37\large-USB-pen-drive-flash-drive-33.3-9516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47" y="5097707"/>
            <a:ext cx="533400" cy="5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3200" dirty="0" smtClean="0">
                <a:solidFill>
                  <a:srgbClr val="0070C0"/>
                </a:solidFill>
                <a:effectLst/>
                <a:latin typeface="Arial Rounded MT Bold" panose="020F0704030504030204" pitchFamily="34" charset="0"/>
              </a:rPr>
              <a:t>Interagency Electronic Reporting Program Components</a:t>
            </a:r>
            <a:endParaRPr lang="en-US" sz="3200" dirty="0">
              <a:solidFill>
                <a:srgbClr val="0070C0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2052" name="Picture 4" descr="C:\Users\jennifer.mondragon\AppData\Local\Microsoft\Windows\Temporary Internet Files\Content.IE5\9SMHNIL1\factory-vector[1]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71" y="1600200"/>
            <a:ext cx="1731012" cy="90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5" descr="j02150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81574" y="2144551"/>
            <a:ext cx="946308" cy="80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085" y="4785214"/>
            <a:ext cx="847572" cy="86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52401" y="3257073"/>
            <a:ext cx="4634704" cy="8002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i="1" dirty="0" smtClean="0">
                <a:latin typeface="Candara" pitchFamily="34" charset="0"/>
              </a:rPr>
              <a:t>System Interface </a:t>
            </a:r>
          </a:p>
          <a:p>
            <a:pPr>
              <a:spcBef>
                <a:spcPts val="0"/>
              </a:spcBef>
            </a:pPr>
            <a:r>
              <a:rPr lang="en-US" sz="1400" b="1" dirty="0" smtClean="0">
                <a:latin typeface="Candara" pitchFamily="34" charset="0"/>
              </a:rPr>
              <a:t>Third-party software &amp; web services interface with elandings directly</a:t>
            </a:r>
            <a:endParaRPr lang="en-US" sz="1400" b="1" dirty="0">
              <a:latin typeface="Candara" pitchFamily="34" charset="0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 flipV="1">
            <a:off x="2971799" y="3985511"/>
            <a:ext cx="1241223" cy="79970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2807692" y="4100210"/>
            <a:ext cx="1260968" cy="7918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400" dirty="0" smtClean="0">
                <a:solidFill>
                  <a:srgbClr val="0070C0"/>
                </a:solidFill>
                <a:effectLst/>
              </a:rPr>
              <a:t>tLandings</a:t>
            </a:r>
            <a:endParaRPr lang="en-US" sz="4400" dirty="0">
              <a:solidFill>
                <a:srgbClr val="0070C0"/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043" y="1524000"/>
            <a:ext cx="3045296" cy="152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1332451"/>
            <a:ext cx="3352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tLandings</a:t>
            </a:r>
            <a:r>
              <a:rPr lang="en-US" sz="2400" dirty="0" smtClean="0"/>
              <a:t> application is loaded onto the thumb drive.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Used by tender vessels.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During tender offload at plant, the USB data is uploaded to </a:t>
            </a:r>
            <a:r>
              <a:rPr lang="en-US" sz="2400" dirty="0" err="1" smtClean="0"/>
              <a:t>elandings</a:t>
            </a:r>
            <a:r>
              <a:rPr lang="en-US" sz="2400" dirty="0" smtClean="0"/>
              <a:t> server using the </a:t>
            </a:r>
            <a:r>
              <a:rPr lang="en-US" sz="2400" i="1" dirty="0" smtClean="0"/>
              <a:t>Processor Tender Interface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83" y="3276600"/>
            <a:ext cx="518295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4853" y="457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be used with tenders, buying stations and with custom processing buying.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0165" y="1143000"/>
            <a:ext cx="8229600" cy="4495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</a:t>
            </a:r>
            <a:r>
              <a:rPr lang="en-US" dirty="0" smtClean="0"/>
              <a:t>         </a:t>
            </a:r>
            <a:r>
              <a:rPr lang="en-US" sz="1800" dirty="0" smtClean="0"/>
              <a:t>Tender Operations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Processor Tender Interface </a:t>
            </a:r>
            <a:r>
              <a:rPr lang="en-US" dirty="0" smtClean="0"/>
              <a:t>(PTI)       </a:t>
            </a:r>
            <a:r>
              <a:rPr lang="en-US" sz="1800" dirty="0" smtClean="0"/>
              <a:t>Configure Thumb Drives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sz="1800" dirty="0" smtClean="0"/>
              <a:t>Distribute Thumb Drives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tLandings</a:t>
            </a:r>
            <a:r>
              <a:rPr lang="en-US" dirty="0" smtClean="0"/>
              <a:t>         </a:t>
            </a:r>
            <a:r>
              <a:rPr lang="en-US" sz="1800" dirty="0" smtClean="0"/>
              <a:t>Report tender-based </a:t>
            </a:r>
            <a:r>
              <a:rPr lang="en-US" sz="1800" dirty="0"/>
              <a:t>L</a:t>
            </a:r>
            <a:r>
              <a:rPr lang="en-US" sz="1800" dirty="0" smtClean="0"/>
              <a:t>andings for groundfish and salmon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PTI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800" dirty="0" smtClean="0"/>
              <a:t>        Upload reports to eLandings Database</a:t>
            </a:r>
          </a:p>
          <a:p>
            <a:pPr marL="0" indent="0">
              <a:buNone/>
            </a:pPr>
            <a:r>
              <a:rPr lang="en-US" sz="1800" dirty="0" smtClean="0"/>
              <a:t>				    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	          Data </a:t>
            </a:r>
            <a:r>
              <a:rPr lang="en-US" sz="1800" dirty="0"/>
              <a:t>Extract Tool </a:t>
            </a:r>
            <a:r>
              <a:rPr lang="en-US" sz="1800" dirty="0" smtClean="0"/>
              <a:t>		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 Landings Data</a:t>
            </a:r>
            <a:endParaRPr lang="en-US" sz="18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800" dirty="0" smtClean="0"/>
              <a:t>				          Web Service Uploads</a:t>
            </a:r>
            <a:endParaRPr lang="en-US" sz="1800" dirty="0"/>
          </a:p>
        </p:txBody>
      </p:sp>
      <p:sp>
        <p:nvSpPr>
          <p:cNvPr id="6" name="Right Arrow 5"/>
          <p:cNvSpPr/>
          <p:nvPr/>
        </p:nvSpPr>
        <p:spPr>
          <a:xfrm>
            <a:off x="1834958" y="1252274"/>
            <a:ext cx="381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830553" y="2895600"/>
            <a:ext cx="381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634548" y="1676400"/>
            <a:ext cx="381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4145523" y="2431542"/>
            <a:ext cx="381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976075" y="3276600"/>
            <a:ext cx="381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073440">
            <a:off x="4145523" y="4173022"/>
            <a:ext cx="381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505311">
            <a:off x="4152901" y="4704166"/>
            <a:ext cx="381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8599" y="556468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PTI and tLandings Management and Data Flow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456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731520"/>
            <a:ext cx="6934200" cy="5638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tLandings Procedures and Data Flow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38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Seafood office ~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Establish operation and user accounts in eLandings.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Download Processor Tender Interface.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Establish Configuration Defaults and Settings, Tenders and Species Defaults.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Configure thumb </a:t>
            </a:r>
            <a:r>
              <a:rPr lang="en-US" dirty="0"/>
              <a:t>d</a:t>
            </a:r>
            <a:r>
              <a:rPr lang="en-US" dirty="0" smtClean="0"/>
              <a:t>rives for each tender, label and distribute.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b="1" dirty="0" smtClean="0"/>
              <a:t>On-Board Tender ~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Record landings within tLandings application.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Obtain signatures for each landing.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When the tender trip is completed, return the used </a:t>
            </a:r>
            <a:r>
              <a:rPr lang="en-US" dirty="0" err="1" smtClean="0"/>
              <a:t>thumbdrive</a:t>
            </a:r>
            <a:r>
              <a:rPr lang="en-US" dirty="0" smtClean="0"/>
              <a:t> and signed fish tickets to the Seafood office.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b="1" dirty="0" smtClean="0"/>
              <a:t>Seafood office ~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Make certain all signed fish tickets are present.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Upload fish tickets using the PTI.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Extract data to your own business application.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749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685800"/>
            <a:ext cx="6400800" cy="8382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b="1" dirty="0" smtClean="0"/>
              <a:t>2017 PTI and tLandings</a:t>
            </a:r>
            <a:endParaRPr lang="en-US" sz="4000" b="1" dirty="0"/>
          </a:p>
        </p:txBody>
      </p:sp>
      <p:pic>
        <p:nvPicPr>
          <p:cNvPr id="2050" name="Picture 2" descr="C:\Users\pgsmith\AppData\Local\Temp\SNAGHTML2b5d6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37" y="1524000"/>
            <a:ext cx="4343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3937" y="3733800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year we make modifications to the PTI and tLandings.  These updates are ONLY available if you download the 2017 version – Release 4.97 and Build 1.2900.  </a:t>
            </a:r>
          </a:p>
          <a:p>
            <a:endParaRPr lang="en-US" dirty="0"/>
          </a:p>
          <a:p>
            <a:r>
              <a:rPr lang="en-US" dirty="0" smtClean="0"/>
              <a:t>Fish tickets created in prior versions of the PTI are NOT compatible with the 2017 version.  </a:t>
            </a:r>
          </a:p>
          <a:p>
            <a:endParaRPr lang="en-US" dirty="0"/>
          </a:p>
          <a:p>
            <a:r>
              <a:rPr lang="en-US" dirty="0" smtClean="0"/>
              <a:t>You will not be able to upload tickets created with prior versions of the PTI,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1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7924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b="1" dirty="0"/>
              <a:t>2017 PTI and tLandings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81" y="1961594"/>
            <a:ext cx="15160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3657600"/>
            <a:ext cx="662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you download the PTI, a new icon is created, labeled PTI 2017.  If you have already downloaded the PTI 2017 in the winter to use with groundfish, the application will be refreshed.  </a:t>
            </a:r>
          </a:p>
          <a:p>
            <a:endParaRPr lang="en-US" dirty="0"/>
          </a:p>
          <a:p>
            <a:r>
              <a:rPr lang="en-US" dirty="0" smtClean="0"/>
              <a:t>Always check the PTI login documentation to verify you are using the current version.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685800"/>
            <a:ext cx="76200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What is new for 2017 tLandings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CFEC Permit and Vessel Data Capture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Vessel Lists and Vessel Pick Lists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Settings and Customized Display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Tender Operations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Additional Groundfish Data Elements</a:t>
            </a:r>
          </a:p>
          <a:p>
            <a:pPr marL="4572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0"/>
            <a:ext cx="4724400" cy="23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86800" cy="496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tLandings Vessel Page Defaults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8144315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707</TotalTime>
  <Words>416</Words>
  <Application>Microsoft Office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PowerPoint Presentation</vt:lpstr>
      <vt:lpstr>Interagency Electronic Reporting Program Components</vt:lpstr>
      <vt:lpstr>tLandings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Alaska Dept of Fish and Game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Smith, Gail (DFG)</cp:lastModifiedBy>
  <cp:revision>84</cp:revision>
  <dcterms:created xsi:type="dcterms:W3CDTF">2015-10-26T17:14:31Z</dcterms:created>
  <dcterms:modified xsi:type="dcterms:W3CDTF">2017-04-24T17:50:57Z</dcterms:modified>
</cp:coreProperties>
</file>