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1"/>
  </p:notes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  <p:sldId id="263" r:id="rId9"/>
    <p:sldId id="288" r:id="rId10"/>
    <p:sldId id="364" r:id="rId11"/>
    <p:sldId id="365" r:id="rId12"/>
    <p:sldId id="358" r:id="rId13"/>
    <p:sldId id="363" r:id="rId14"/>
    <p:sldId id="361" r:id="rId15"/>
    <p:sldId id="367" r:id="rId16"/>
    <p:sldId id="369" r:id="rId17"/>
    <p:sldId id="371" r:id="rId18"/>
    <p:sldId id="372" r:id="rId19"/>
    <p:sldId id="373" r:id="rId20"/>
    <p:sldId id="374" r:id="rId21"/>
    <p:sldId id="375" r:id="rId22"/>
    <p:sldId id="359" r:id="rId23"/>
    <p:sldId id="360" r:id="rId24"/>
    <p:sldId id="379" r:id="rId25"/>
    <p:sldId id="264" r:id="rId26"/>
    <p:sldId id="265" r:id="rId27"/>
    <p:sldId id="270" r:id="rId28"/>
    <p:sldId id="266" r:id="rId29"/>
    <p:sldId id="268" r:id="rId30"/>
    <p:sldId id="362" r:id="rId31"/>
    <p:sldId id="345" r:id="rId32"/>
    <p:sldId id="346" r:id="rId33"/>
    <p:sldId id="376" r:id="rId34"/>
    <p:sldId id="317" r:id="rId35"/>
    <p:sldId id="319" r:id="rId36"/>
    <p:sldId id="377" r:id="rId37"/>
    <p:sldId id="273" r:id="rId38"/>
    <p:sldId id="323" r:id="rId39"/>
    <p:sldId id="324" r:id="rId40"/>
    <p:sldId id="271" r:id="rId41"/>
    <p:sldId id="344" r:id="rId42"/>
    <p:sldId id="275" r:id="rId43"/>
    <p:sldId id="272" r:id="rId44"/>
    <p:sldId id="326" r:id="rId45"/>
    <p:sldId id="325" r:id="rId46"/>
    <p:sldId id="276" r:id="rId47"/>
    <p:sldId id="327" r:id="rId48"/>
    <p:sldId id="277" r:id="rId49"/>
    <p:sldId id="274" r:id="rId50"/>
    <p:sldId id="378" r:id="rId51"/>
    <p:sldId id="380" r:id="rId52"/>
    <p:sldId id="292" r:id="rId53"/>
    <p:sldId id="330" r:id="rId54"/>
    <p:sldId id="335" r:id="rId55"/>
    <p:sldId id="334" r:id="rId56"/>
    <p:sldId id="337" r:id="rId57"/>
    <p:sldId id="331" r:id="rId58"/>
    <p:sldId id="336" r:id="rId59"/>
    <p:sldId id="293" r:id="rId60"/>
    <p:sldId id="302" r:id="rId61"/>
    <p:sldId id="294" r:id="rId62"/>
    <p:sldId id="303" r:id="rId63"/>
    <p:sldId id="280" r:id="rId64"/>
    <p:sldId id="281" r:id="rId65"/>
    <p:sldId id="282" r:id="rId66"/>
    <p:sldId id="283" r:id="rId67"/>
    <p:sldId id="296" r:id="rId68"/>
    <p:sldId id="310" r:id="rId69"/>
    <p:sldId id="338" r:id="rId70"/>
    <p:sldId id="382" r:id="rId71"/>
    <p:sldId id="396" r:id="rId72"/>
    <p:sldId id="298" r:id="rId73"/>
    <p:sldId id="383" r:id="rId74"/>
    <p:sldId id="384" r:id="rId75"/>
    <p:sldId id="301" r:id="rId76"/>
    <p:sldId id="387" r:id="rId77"/>
    <p:sldId id="388" r:id="rId78"/>
    <p:sldId id="304" r:id="rId79"/>
    <p:sldId id="305" r:id="rId80"/>
    <p:sldId id="306" r:id="rId81"/>
    <p:sldId id="339" r:id="rId82"/>
    <p:sldId id="340" r:id="rId83"/>
    <p:sldId id="307" r:id="rId84"/>
    <p:sldId id="308" r:id="rId85"/>
    <p:sldId id="352" r:id="rId86"/>
    <p:sldId id="350" r:id="rId87"/>
    <p:sldId id="351" r:id="rId88"/>
    <p:sldId id="309" r:id="rId89"/>
    <p:sldId id="289" r:id="rId90"/>
    <p:sldId id="311" r:id="rId91"/>
    <p:sldId id="391" r:id="rId92"/>
    <p:sldId id="392" r:id="rId93"/>
    <p:sldId id="393" r:id="rId94"/>
    <p:sldId id="394" r:id="rId95"/>
    <p:sldId id="389" r:id="rId96"/>
    <p:sldId id="353" r:id="rId97"/>
    <p:sldId id="390" r:id="rId98"/>
    <p:sldId id="314" r:id="rId99"/>
    <p:sldId id="313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3480" autoAdjust="0"/>
    <p:restoredTop sz="94660"/>
  </p:normalViewPr>
  <p:slideViewPr>
    <p:cSldViewPr>
      <p:cViewPr>
        <p:scale>
          <a:sx n="91" d="100"/>
          <a:sy n="91" d="100"/>
        </p:scale>
        <p:origin x="-1747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6DA002-0899-4FD8-A399-9807BA07B4D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F773FDC-7044-46F9-9350-5ED360010169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 smtClean="0"/>
            <a:t>Establish Operation and user accounts</a:t>
          </a:r>
          <a:endParaRPr lang="en-US" dirty="0"/>
        </a:p>
      </dgm:t>
    </dgm:pt>
    <dgm:pt modelId="{BB9DF813-9193-4F9C-A696-356219A617C2}" type="parTrans" cxnId="{57A89295-9685-4220-B6EC-8AF23E294890}">
      <dgm:prSet/>
      <dgm:spPr/>
      <dgm:t>
        <a:bodyPr/>
        <a:lstStyle/>
        <a:p>
          <a:endParaRPr lang="en-US"/>
        </a:p>
      </dgm:t>
    </dgm:pt>
    <dgm:pt modelId="{224D9DF0-9964-4CF0-9490-4ADC1CE57875}" type="sibTrans" cxnId="{57A89295-9685-4220-B6EC-8AF23E294890}">
      <dgm:prSet/>
      <dgm:spPr/>
      <dgm:t>
        <a:bodyPr/>
        <a:lstStyle/>
        <a:p>
          <a:endParaRPr lang="en-US"/>
        </a:p>
      </dgm:t>
    </dgm:pt>
    <dgm:pt modelId="{D34399DA-21D8-4597-90D7-039B3EE12145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Download PTI and establish configuration profile(s)</a:t>
          </a:r>
          <a:endParaRPr lang="en-US" dirty="0"/>
        </a:p>
      </dgm:t>
    </dgm:pt>
    <dgm:pt modelId="{E289BFD8-056B-4F5A-95DE-E30F6595571E}" type="parTrans" cxnId="{8238642E-782C-45E4-A249-91C7C0F4BBF2}">
      <dgm:prSet/>
      <dgm:spPr/>
      <dgm:t>
        <a:bodyPr/>
        <a:lstStyle/>
        <a:p>
          <a:endParaRPr lang="en-US"/>
        </a:p>
      </dgm:t>
    </dgm:pt>
    <dgm:pt modelId="{62B1DAE4-F389-4DDD-BF4F-B1B0DCBC287C}" type="sibTrans" cxnId="{8238642E-782C-45E4-A249-91C7C0F4BBF2}">
      <dgm:prSet/>
      <dgm:spPr/>
      <dgm:t>
        <a:bodyPr/>
        <a:lstStyle/>
        <a:p>
          <a:endParaRPr lang="en-US"/>
        </a:p>
      </dgm:t>
    </dgm:pt>
    <dgm:pt modelId="{4EFC2CBB-9EAD-42D2-84CA-42F24F5EA210}">
      <dgm:prSet phldrT="[Text]"/>
      <dgm:spPr/>
      <dgm:t>
        <a:bodyPr/>
        <a:lstStyle/>
        <a:p>
          <a:r>
            <a:rPr lang="en-US" dirty="0" smtClean="0"/>
            <a:t>Configure thumb drives and distribute to tenders, buying stations, trucks</a:t>
          </a:r>
          <a:endParaRPr lang="en-US" dirty="0"/>
        </a:p>
      </dgm:t>
    </dgm:pt>
    <dgm:pt modelId="{C8AB2CA7-6C01-4AF7-81E8-8747FD87FE4B}" type="parTrans" cxnId="{B20977D5-387B-4413-B677-D967141EB887}">
      <dgm:prSet/>
      <dgm:spPr/>
      <dgm:t>
        <a:bodyPr/>
        <a:lstStyle/>
        <a:p>
          <a:endParaRPr lang="en-US"/>
        </a:p>
      </dgm:t>
    </dgm:pt>
    <dgm:pt modelId="{547ED0D7-4023-4849-A3F9-3D7AC7817C65}" type="sibTrans" cxnId="{B20977D5-387B-4413-B677-D967141EB887}">
      <dgm:prSet/>
      <dgm:spPr/>
      <dgm:t>
        <a:bodyPr/>
        <a:lstStyle/>
        <a:p>
          <a:endParaRPr lang="en-US"/>
        </a:p>
      </dgm:t>
    </dgm:pt>
    <dgm:pt modelId="{A5C41A3A-6C91-480A-9D82-72F7492AE61C}" type="pres">
      <dgm:prSet presAssocID="{1D6DA002-0899-4FD8-A399-9807BA07B4D6}" presName="Name0" presStyleCnt="0">
        <dgm:presLayoutVars>
          <dgm:dir/>
          <dgm:animLvl val="lvl"/>
          <dgm:resizeHandles val="exact"/>
        </dgm:presLayoutVars>
      </dgm:prSet>
      <dgm:spPr/>
    </dgm:pt>
    <dgm:pt modelId="{40FFEDDA-E6A8-4649-8B4E-CE922A0D02C0}" type="pres">
      <dgm:prSet presAssocID="{8F773FDC-7044-46F9-9350-5ED360010169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2E387-20AF-487C-A914-F8F073E565D6}" type="pres">
      <dgm:prSet presAssocID="{224D9DF0-9964-4CF0-9490-4ADC1CE57875}" presName="parTxOnlySpace" presStyleCnt="0"/>
      <dgm:spPr/>
    </dgm:pt>
    <dgm:pt modelId="{45BF9127-34AF-41DF-8F54-05CBDA58F371}" type="pres">
      <dgm:prSet presAssocID="{D34399DA-21D8-4597-90D7-039B3EE1214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79B18-7071-4755-B487-7B8ABF6CFCD4}" type="pres">
      <dgm:prSet presAssocID="{62B1DAE4-F389-4DDD-BF4F-B1B0DCBC287C}" presName="parTxOnlySpace" presStyleCnt="0"/>
      <dgm:spPr/>
    </dgm:pt>
    <dgm:pt modelId="{64046C08-EAD5-47E9-9013-D79963680103}" type="pres">
      <dgm:prSet presAssocID="{4EFC2CBB-9EAD-42D2-84CA-42F24F5EA2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38642E-782C-45E4-A249-91C7C0F4BBF2}" srcId="{1D6DA002-0899-4FD8-A399-9807BA07B4D6}" destId="{D34399DA-21D8-4597-90D7-039B3EE12145}" srcOrd="1" destOrd="0" parTransId="{E289BFD8-056B-4F5A-95DE-E30F6595571E}" sibTransId="{62B1DAE4-F389-4DDD-BF4F-B1B0DCBC287C}"/>
    <dgm:cxn modelId="{3400DB40-1D2D-4BA2-BBA0-8676DAF61EA1}" type="presOf" srcId="{D34399DA-21D8-4597-90D7-039B3EE12145}" destId="{45BF9127-34AF-41DF-8F54-05CBDA58F371}" srcOrd="0" destOrd="0" presId="urn:microsoft.com/office/officeart/2005/8/layout/chevron1"/>
    <dgm:cxn modelId="{B20977D5-387B-4413-B677-D967141EB887}" srcId="{1D6DA002-0899-4FD8-A399-9807BA07B4D6}" destId="{4EFC2CBB-9EAD-42D2-84CA-42F24F5EA210}" srcOrd="2" destOrd="0" parTransId="{C8AB2CA7-6C01-4AF7-81E8-8747FD87FE4B}" sibTransId="{547ED0D7-4023-4849-A3F9-3D7AC7817C65}"/>
    <dgm:cxn modelId="{A9CFCB2A-DE97-47FD-B3DE-E38C4ECDAB12}" type="presOf" srcId="{1D6DA002-0899-4FD8-A399-9807BA07B4D6}" destId="{A5C41A3A-6C91-480A-9D82-72F7492AE61C}" srcOrd="0" destOrd="0" presId="urn:microsoft.com/office/officeart/2005/8/layout/chevron1"/>
    <dgm:cxn modelId="{02293245-46C3-4E6C-9534-2FDF559CE44F}" type="presOf" srcId="{4EFC2CBB-9EAD-42D2-84CA-42F24F5EA210}" destId="{64046C08-EAD5-47E9-9013-D79963680103}" srcOrd="0" destOrd="0" presId="urn:microsoft.com/office/officeart/2005/8/layout/chevron1"/>
    <dgm:cxn modelId="{63560B3C-5294-4609-8D6D-612348093D6E}" type="presOf" srcId="{8F773FDC-7044-46F9-9350-5ED360010169}" destId="{40FFEDDA-E6A8-4649-8B4E-CE922A0D02C0}" srcOrd="0" destOrd="0" presId="urn:microsoft.com/office/officeart/2005/8/layout/chevron1"/>
    <dgm:cxn modelId="{57A89295-9685-4220-B6EC-8AF23E294890}" srcId="{1D6DA002-0899-4FD8-A399-9807BA07B4D6}" destId="{8F773FDC-7044-46F9-9350-5ED360010169}" srcOrd="0" destOrd="0" parTransId="{BB9DF813-9193-4F9C-A696-356219A617C2}" sibTransId="{224D9DF0-9964-4CF0-9490-4ADC1CE57875}"/>
    <dgm:cxn modelId="{351C34A9-65B1-4AE0-8DC7-02AF0E820B74}" type="presParOf" srcId="{A5C41A3A-6C91-480A-9D82-72F7492AE61C}" destId="{40FFEDDA-E6A8-4649-8B4E-CE922A0D02C0}" srcOrd="0" destOrd="0" presId="urn:microsoft.com/office/officeart/2005/8/layout/chevron1"/>
    <dgm:cxn modelId="{5A60D46E-0408-44E9-908B-D18924F67E25}" type="presParOf" srcId="{A5C41A3A-6C91-480A-9D82-72F7492AE61C}" destId="{9A22E387-20AF-487C-A914-F8F073E565D6}" srcOrd="1" destOrd="0" presId="urn:microsoft.com/office/officeart/2005/8/layout/chevron1"/>
    <dgm:cxn modelId="{603B712F-53C2-4C3E-B3C9-B1B1445AE9D5}" type="presParOf" srcId="{A5C41A3A-6C91-480A-9D82-72F7492AE61C}" destId="{45BF9127-34AF-41DF-8F54-05CBDA58F371}" srcOrd="2" destOrd="0" presId="urn:microsoft.com/office/officeart/2005/8/layout/chevron1"/>
    <dgm:cxn modelId="{5EA1C893-8586-485A-9D0D-BBEEA2736FA5}" type="presParOf" srcId="{A5C41A3A-6C91-480A-9D82-72F7492AE61C}" destId="{44979B18-7071-4755-B487-7B8ABF6CFCD4}" srcOrd="3" destOrd="0" presId="urn:microsoft.com/office/officeart/2005/8/layout/chevron1"/>
    <dgm:cxn modelId="{35F1DE55-7B9F-4160-9A6B-729C8BF28E47}" type="presParOf" srcId="{A5C41A3A-6C91-480A-9D82-72F7492AE61C}" destId="{64046C08-EAD5-47E9-9013-D7996368010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3D11B0-2B43-48F5-9588-1E7F8174B65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79F28A7-1D19-4CAF-9512-B59D0E64E3EA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dirty="0" smtClean="0"/>
            <a:t>Tender Operator generates Tender Trip Log Report</a:t>
          </a:r>
          <a:endParaRPr lang="en-US" sz="1600" dirty="0"/>
        </a:p>
      </dgm:t>
    </dgm:pt>
    <dgm:pt modelId="{2669214C-B99D-43DE-90AC-24911C5F4C23}" type="parTrans" cxnId="{AD569411-9F45-41D2-B41E-837D085D00DB}">
      <dgm:prSet/>
      <dgm:spPr/>
      <dgm:t>
        <a:bodyPr/>
        <a:lstStyle/>
        <a:p>
          <a:endParaRPr lang="en-US"/>
        </a:p>
      </dgm:t>
    </dgm:pt>
    <dgm:pt modelId="{3E6CBE68-929A-459B-9324-5023204D27A9}" type="sibTrans" cxnId="{AD569411-9F45-41D2-B41E-837D085D00DB}">
      <dgm:prSet/>
      <dgm:spPr/>
      <dgm:t>
        <a:bodyPr/>
        <a:lstStyle/>
        <a:p>
          <a:endParaRPr lang="en-US"/>
        </a:p>
      </dgm:t>
    </dgm:pt>
    <dgm:pt modelId="{EA924E76-0BE8-4899-B773-B23D7D62D5C1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 smtClean="0"/>
            <a:t>Returns signed copies of fish tickets and thumb drive to seafood office</a:t>
          </a:r>
          <a:endParaRPr lang="en-US" sz="1600" dirty="0"/>
        </a:p>
      </dgm:t>
    </dgm:pt>
    <dgm:pt modelId="{EDDA991D-09DD-4D8E-B5B9-A33E63EB4C7F}" type="parTrans" cxnId="{36A3B0AF-77C0-435D-B420-B3F72C082049}">
      <dgm:prSet/>
      <dgm:spPr/>
      <dgm:t>
        <a:bodyPr/>
        <a:lstStyle/>
        <a:p>
          <a:endParaRPr lang="en-US"/>
        </a:p>
      </dgm:t>
    </dgm:pt>
    <dgm:pt modelId="{22D4440B-E44D-4464-91BC-CE94F2394412}" type="sibTrans" cxnId="{36A3B0AF-77C0-435D-B420-B3F72C082049}">
      <dgm:prSet/>
      <dgm:spPr/>
      <dgm:t>
        <a:bodyPr/>
        <a:lstStyle/>
        <a:p>
          <a:endParaRPr lang="en-US"/>
        </a:p>
      </dgm:t>
    </dgm:pt>
    <dgm:pt modelId="{49766444-C0D4-4B04-8BF2-C5B7A8FCAF89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600" dirty="0" smtClean="0"/>
            <a:t>Office staff review landings in PTI and upload data to eLandings Database</a:t>
          </a:r>
          <a:endParaRPr lang="en-US" sz="1600" dirty="0"/>
        </a:p>
      </dgm:t>
    </dgm:pt>
    <dgm:pt modelId="{A9524393-B328-451C-AA32-55E822F65527}" type="parTrans" cxnId="{E917C32B-1F74-4E36-9646-27869F6DB039}">
      <dgm:prSet/>
      <dgm:spPr/>
      <dgm:t>
        <a:bodyPr/>
        <a:lstStyle/>
        <a:p>
          <a:endParaRPr lang="en-US"/>
        </a:p>
      </dgm:t>
    </dgm:pt>
    <dgm:pt modelId="{1131071D-B314-4CDF-B152-E4FDDAEBE77C}" type="sibTrans" cxnId="{E917C32B-1F74-4E36-9646-27869F6DB039}">
      <dgm:prSet/>
      <dgm:spPr/>
      <dgm:t>
        <a:bodyPr/>
        <a:lstStyle/>
        <a:p>
          <a:endParaRPr lang="en-US"/>
        </a:p>
      </dgm:t>
    </dgm:pt>
    <dgm:pt modelId="{65174331-D171-4B7B-B91D-746811EBD0C2}" type="pres">
      <dgm:prSet presAssocID="{0C3D11B0-2B43-48F5-9588-1E7F8174B65B}" presName="Name0" presStyleCnt="0">
        <dgm:presLayoutVars>
          <dgm:dir/>
          <dgm:animLvl val="lvl"/>
          <dgm:resizeHandles val="exact"/>
        </dgm:presLayoutVars>
      </dgm:prSet>
      <dgm:spPr/>
    </dgm:pt>
    <dgm:pt modelId="{3B60E0EB-C8E4-4AB4-AA16-A99FBBAE7D48}" type="pres">
      <dgm:prSet presAssocID="{479F28A7-1D19-4CAF-9512-B59D0E64E3EA}" presName="parTxOnly" presStyleLbl="node1" presStyleIdx="0" presStyleCnt="3" custScaleX="100916" custScaleY="128533" custLinFactNeighborX="-6275" custLinFactNeighborY="-455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A2A94F-00A4-4C77-A84A-9F05DEEE6370}" type="pres">
      <dgm:prSet presAssocID="{3E6CBE68-929A-459B-9324-5023204D27A9}" presName="parTxOnlySpace" presStyleCnt="0"/>
      <dgm:spPr/>
    </dgm:pt>
    <dgm:pt modelId="{6FA518E2-E311-489D-9C0F-DC8D1F051FCB}" type="pres">
      <dgm:prSet presAssocID="{EA924E76-0BE8-4899-B773-B23D7D62D5C1}" presName="parTxOnly" presStyleLbl="node1" presStyleIdx="1" presStyleCnt="3" custScaleX="104297" custScaleY="128533" custLinFactNeighborX="-6275" custLinFactNeighborY="-455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AFE430-2E37-4796-A4DF-571E5311DC05}" type="pres">
      <dgm:prSet presAssocID="{22D4440B-E44D-4464-91BC-CE94F2394412}" presName="parTxOnlySpace" presStyleCnt="0"/>
      <dgm:spPr/>
    </dgm:pt>
    <dgm:pt modelId="{7547AA67-8D3D-4D8A-B038-552BBAF459CF}" type="pres">
      <dgm:prSet presAssocID="{49766444-C0D4-4B04-8BF2-C5B7A8FCAF89}" presName="parTxOnly" presStyleLbl="node1" presStyleIdx="2" presStyleCnt="3" custScaleY="128533" custLinFactNeighborX="-6275" custLinFactNeighborY="-455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A81526-C90F-4F24-A4C4-DBDFE250A2A1}" type="presOf" srcId="{EA924E76-0BE8-4899-B773-B23D7D62D5C1}" destId="{6FA518E2-E311-489D-9C0F-DC8D1F051FCB}" srcOrd="0" destOrd="0" presId="urn:microsoft.com/office/officeart/2005/8/layout/chevron1"/>
    <dgm:cxn modelId="{7513BD62-A596-466C-BE09-898F76374387}" type="presOf" srcId="{0C3D11B0-2B43-48F5-9588-1E7F8174B65B}" destId="{65174331-D171-4B7B-B91D-746811EBD0C2}" srcOrd="0" destOrd="0" presId="urn:microsoft.com/office/officeart/2005/8/layout/chevron1"/>
    <dgm:cxn modelId="{AD569411-9F45-41D2-B41E-837D085D00DB}" srcId="{0C3D11B0-2B43-48F5-9588-1E7F8174B65B}" destId="{479F28A7-1D19-4CAF-9512-B59D0E64E3EA}" srcOrd="0" destOrd="0" parTransId="{2669214C-B99D-43DE-90AC-24911C5F4C23}" sibTransId="{3E6CBE68-929A-459B-9324-5023204D27A9}"/>
    <dgm:cxn modelId="{E917C32B-1F74-4E36-9646-27869F6DB039}" srcId="{0C3D11B0-2B43-48F5-9588-1E7F8174B65B}" destId="{49766444-C0D4-4B04-8BF2-C5B7A8FCAF89}" srcOrd="2" destOrd="0" parTransId="{A9524393-B328-451C-AA32-55E822F65527}" sibTransId="{1131071D-B314-4CDF-B152-E4FDDAEBE77C}"/>
    <dgm:cxn modelId="{95729F29-A7CD-4927-8724-87A3001CE712}" type="presOf" srcId="{49766444-C0D4-4B04-8BF2-C5B7A8FCAF89}" destId="{7547AA67-8D3D-4D8A-B038-552BBAF459CF}" srcOrd="0" destOrd="0" presId="urn:microsoft.com/office/officeart/2005/8/layout/chevron1"/>
    <dgm:cxn modelId="{9234C351-9EA3-46C8-B404-4BF5A09C9768}" type="presOf" srcId="{479F28A7-1D19-4CAF-9512-B59D0E64E3EA}" destId="{3B60E0EB-C8E4-4AB4-AA16-A99FBBAE7D48}" srcOrd="0" destOrd="0" presId="urn:microsoft.com/office/officeart/2005/8/layout/chevron1"/>
    <dgm:cxn modelId="{36A3B0AF-77C0-435D-B420-B3F72C082049}" srcId="{0C3D11B0-2B43-48F5-9588-1E7F8174B65B}" destId="{EA924E76-0BE8-4899-B773-B23D7D62D5C1}" srcOrd="1" destOrd="0" parTransId="{EDDA991D-09DD-4D8E-B5B9-A33E63EB4C7F}" sibTransId="{22D4440B-E44D-4464-91BC-CE94F2394412}"/>
    <dgm:cxn modelId="{6A46EAE4-60CB-4A9B-B342-7DCF8336BA49}" type="presParOf" srcId="{65174331-D171-4B7B-B91D-746811EBD0C2}" destId="{3B60E0EB-C8E4-4AB4-AA16-A99FBBAE7D48}" srcOrd="0" destOrd="0" presId="urn:microsoft.com/office/officeart/2005/8/layout/chevron1"/>
    <dgm:cxn modelId="{B02F0B71-BDAB-458B-AF54-AB28DFDBAB6C}" type="presParOf" srcId="{65174331-D171-4B7B-B91D-746811EBD0C2}" destId="{48A2A94F-00A4-4C77-A84A-9F05DEEE6370}" srcOrd="1" destOrd="0" presId="urn:microsoft.com/office/officeart/2005/8/layout/chevron1"/>
    <dgm:cxn modelId="{A578A2AE-FE47-46DE-8FF8-A16356755232}" type="presParOf" srcId="{65174331-D171-4B7B-B91D-746811EBD0C2}" destId="{6FA518E2-E311-489D-9C0F-DC8D1F051FCB}" srcOrd="2" destOrd="0" presId="urn:microsoft.com/office/officeart/2005/8/layout/chevron1"/>
    <dgm:cxn modelId="{17E9AAC2-1EDD-470A-89E4-DC40E53EF0F7}" type="presParOf" srcId="{65174331-D171-4B7B-B91D-746811EBD0C2}" destId="{96AFE430-2E37-4796-A4DF-571E5311DC05}" srcOrd="3" destOrd="0" presId="urn:microsoft.com/office/officeart/2005/8/layout/chevron1"/>
    <dgm:cxn modelId="{CAA7DABA-5001-46D1-9BF1-4CB97BAA4C9D}" type="presParOf" srcId="{65174331-D171-4B7B-B91D-746811EBD0C2}" destId="{7547AA67-8D3D-4D8A-B038-552BBAF459C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1E9BA5-CAC0-46AE-881F-EBD122EB88CC}" type="doc">
      <dgm:prSet loTypeId="urn:microsoft.com/office/officeart/2005/8/layout/cycle1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63A9CC4-BACB-414E-8C36-487270097110}">
      <dgm:prSet phldrT="[Text]"/>
      <dgm:spPr/>
      <dgm:t>
        <a:bodyPr/>
        <a:lstStyle/>
        <a:p>
          <a:r>
            <a:rPr lang="en-US" dirty="0" smtClean="0"/>
            <a:t>Re-configure thumb drives</a:t>
          </a:r>
          <a:endParaRPr lang="en-US" dirty="0"/>
        </a:p>
      </dgm:t>
    </dgm:pt>
    <dgm:pt modelId="{E15C4B2D-B8FF-43CF-91C1-96927D0F398E}" type="parTrans" cxnId="{D8EA2184-FF3D-49B8-BC68-2E02231C2134}">
      <dgm:prSet/>
      <dgm:spPr/>
      <dgm:t>
        <a:bodyPr/>
        <a:lstStyle/>
        <a:p>
          <a:endParaRPr lang="en-US"/>
        </a:p>
      </dgm:t>
    </dgm:pt>
    <dgm:pt modelId="{5FCE0CB9-9D9F-4DD4-84CE-082CC91B1973}" type="sibTrans" cxnId="{D8EA2184-FF3D-49B8-BC68-2E02231C2134}">
      <dgm:prSet/>
      <dgm:spPr/>
      <dgm:t>
        <a:bodyPr/>
        <a:lstStyle/>
        <a:p>
          <a:endParaRPr lang="en-US"/>
        </a:p>
      </dgm:t>
    </dgm:pt>
    <dgm:pt modelId="{075E60B1-09F6-415A-BED0-4E6AD7694113}">
      <dgm:prSet phldrT="[Text]"/>
      <dgm:spPr/>
      <dgm:t>
        <a:bodyPr/>
        <a:lstStyle/>
        <a:p>
          <a:r>
            <a:rPr lang="en-US" dirty="0" smtClean="0"/>
            <a:t>Distribute to tenders</a:t>
          </a:r>
          <a:endParaRPr lang="en-US" dirty="0"/>
        </a:p>
      </dgm:t>
    </dgm:pt>
    <dgm:pt modelId="{673E4D6B-87E2-4C45-A574-C7396208DA89}" type="parTrans" cxnId="{DD4899F6-1A7D-434B-A722-BDE22E7EC8DF}">
      <dgm:prSet/>
      <dgm:spPr/>
      <dgm:t>
        <a:bodyPr/>
        <a:lstStyle/>
        <a:p>
          <a:endParaRPr lang="en-US"/>
        </a:p>
      </dgm:t>
    </dgm:pt>
    <dgm:pt modelId="{2B3CC1D6-FBE1-499F-9C05-551F37DF6237}" type="sibTrans" cxnId="{DD4899F6-1A7D-434B-A722-BDE22E7EC8DF}">
      <dgm:prSet/>
      <dgm:spPr/>
      <dgm:t>
        <a:bodyPr/>
        <a:lstStyle/>
        <a:p>
          <a:endParaRPr lang="en-US"/>
        </a:p>
      </dgm:t>
    </dgm:pt>
    <dgm:pt modelId="{4E2DA8BD-6675-4CF3-805F-8F23F222C47C}">
      <dgm:prSet phldrT="[Text]"/>
      <dgm:spPr/>
      <dgm:t>
        <a:bodyPr/>
        <a:lstStyle/>
        <a:p>
          <a:r>
            <a:rPr lang="en-US" dirty="0" smtClean="0"/>
            <a:t>Create landing reports in tLandings</a:t>
          </a:r>
          <a:endParaRPr lang="en-US" dirty="0"/>
        </a:p>
      </dgm:t>
    </dgm:pt>
    <dgm:pt modelId="{99208731-7520-4196-97C5-6277A10D37DB}" type="parTrans" cxnId="{D00B5DF0-85E7-40D1-B70E-31B8D9F46A5B}">
      <dgm:prSet/>
      <dgm:spPr/>
      <dgm:t>
        <a:bodyPr/>
        <a:lstStyle/>
        <a:p>
          <a:endParaRPr lang="en-US"/>
        </a:p>
      </dgm:t>
    </dgm:pt>
    <dgm:pt modelId="{BA038CF9-E3D8-40AD-B1D7-C59C7CAC6EAF}" type="sibTrans" cxnId="{D00B5DF0-85E7-40D1-B70E-31B8D9F46A5B}">
      <dgm:prSet/>
      <dgm:spPr/>
      <dgm:t>
        <a:bodyPr/>
        <a:lstStyle/>
        <a:p>
          <a:endParaRPr lang="en-US"/>
        </a:p>
      </dgm:t>
    </dgm:pt>
    <dgm:pt modelId="{C319E292-3FDD-45F3-8E5E-371DE75FBB33}">
      <dgm:prSet phldrT="[Text]"/>
      <dgm:spPr/>
      <dgm:t>
        <a:bodyPr/>
        <a:lstStyle/>
        <a:p>
          <a:r>
            <a:rPr lang="en-US" dirty="0" smtClean="0"/>
            <a:t>Provide fish ticket copies and thumb drive to office</a:t>
          </a:r>
          <a:endParaRPr lang="en-US" dirty="0"/>
        </a:p>
      </dgm:t>
    </dgm:pt>
    <dgm:pt modelId="{B50BD2AD-6696-4BAE-82AC-EF39F31FADB6}" type="parTrans" cxnId="{C219B800-5810-4BED-8C9C-18FD0FC77D89}">
      <dgm:prSet/>
      <dgm:spPr/>
      <dgm:t>
        <a:bodyPr/>
        <a:lstStyle/>
        <a:p>
          <a:endParaRPr lang="en-US"/>
        </a:p>
      </dgm:t>
    </dgm:pt>
    <dgm:pt modelId="{00EC6A3E-5EB6-48D3-A31B-7E7148972052}" type="sibTrans" cxnId="{C219B800-5810-4BED-8C9C-18FD0FC77D89}">
      <dgm:prSet/>
      <dgm:spPr/>
      <dgm:t>
        <a:bodyPr/>
        <a:lstStyle/>
        <a:p>
          <a:endParaRPr lang="en-US"/>
        </a:p>
      </dgm:t>
    </dgm:pt>
    <dgm:pt modelId="{F839187F-8075-4B86-B1B9-EEC3C05C7EE2}">
      <dgm:prSet phldrT="[Text]"/>
      <dgm:spPr/>
      <dgm:t>
        <a:bodyPr/>
        <a:lstStyle/>
        <a:p>
          <a:r>
            <a:rPr lang="en-US" dirty="0" smtClean="0"/>
            <a:t>Upload landing reports into eLandings database</a:t>
          </a:r>
          <a:endParaRPr lang="en-US" dirty="0"/>
        </a:p>
      </dgm:t>
    </dgm:pt>
    <dgm:pt modelId="{9917578A-AF11-462C-9CF5-625ADFC41040}" type="parTrans" cxnId="{90B5E702-5CC9-45BB-8939-DB97A865440F}">
      <dgm:prSet/>
      <dgm:spPr/>
      <dgm:t>
        <a:bodyPr/>
        <a:lstStyle/>
        <a:p>
          <a:endParaRPr lang="en-US"/>
        </a:p>
      </dgm:t>
    </dgm:pt>
    <dgm:pt modelId="{EC820993-4306-4E4A-A696-8AA2F220331B}" type="sibTrans" cxnId="{90B5E702-5CC9-45BB-8939-DB97A865440F}">
      <dgm:prSet/>
      <dgm:spPr/>
      <dgm:t>
        <a:bodyPr/>
        <a:lstStyle/>
        <a:p>
          <a:endParaRPr lang="en-US"/>
        </a:p>
      </dgm:t>
    </dgm:pt>
    <dgm:pt modelId="{2D504A61-07B9-4D0F-94F7-E425245F0EA3}" type="pres">
      <dgm:prSet presAssocID="{7D1E9BA5-CAC0-46AE-881F-EBD122EB88C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5E6357-26F6-4F76-8E6D-5FA687351525}" type="pres">
      <dgm:prSet presAssocID="{B63A9CC4-BACB-414E-8C36-487270097110}" presName="dummy" presStyleCnt="0"/>
      <dgm:spPr/>
    </dgm:pt>
    <dgm:pt modelId="{7EA5BD60-25DA-4B0D-A03D-2106D219BDD2}" type="pres">
      <dgm:prSet presAssocID="{B63A9CC4-BACB-414E-8C36-487270097110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603D8-F2CD-4817-9FFA-0C4F5844314F}" type="pres">
      <dgm:prSet presAssocID="{5FCE0CB9-9D9F-4DD4-84CE-082CC91B1973}" presName="sibTrans" presStyleLbl="node1" presStyleIdx="0" presStyleCnt="5"/>
      <dgm:spPr/>
      <dgm:t>
        <a:bodyPr/>
        <a:lstStyle/>
        <a:p>
          <a:endParaRPr lang="en-US"/>
        </a:p>
      </dgm:t>
    </dgm:pt>
    <dgm:pt modelId="{E17664A0-F92A-45B8-8E26-A499F4E16CAB}" type="pres">
      <dgm:prSet presAssocID="{075E60B1-09F6-415A-BED0-4E6AD7694113}" presName="dummy" presStyleCnt="0"/>
      <dgm:spPr/>
    </dgm:pt>
    <dgm:pt modelId="{DBDDA1BD-DF4B-41E4-9A3B-3E80C67D2AF9}" type="pres">
      <dgm:prSet presAssocID="{075E60B1-09F6-415A-BED0-4E6AD7694113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A4945-70EC-4535-A8D9-D7DF0850FB3F}" type="pres">
      <dgm:prSet presAssocID="{2B3CC1D6-FBE1-499F-9C05-551F37DF6237}" presName="sibTrans" presStyleLbl="node1" presStyleIdx="1" presStyleCnt="5"/>
      <dgm:spPr/>
      <dgm:t>
        <a:bodyPr/>
        <a:lstStyle/>
        <a:p>
          <a:endParaRPr lang="en-US"/>
        </a:p>
      </dgm:t>
    </dgm:pt>
    <dgm:pt modelId="{B1D3FE5C-E4A9-440A-A18D-5E7E500031C2}" type="pres">
      <dgm:prSet presAssocID="{4E2DA8BD-6675-4CF3-805F-8F23F222C47C}" presName="dummy" presStyleCnt="0"/>
      <dgm:spPr/>
    </dgm:pt>
    <dgm:pt modelId="{B475825A-F5FF-4937-B65F-EBE3FB117D7E}" type="pres">
      <dgm:prSet presAssocID="{4E2DA8BD-6675-4CF3-805F-8F23F222C47C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6AE49-375E-48A0-9E15-D82AB9251384}" type="pres">
      <dgm:prSet presAssocID="{BA038CF9-E3D8-40AD-B1D7-C59C7CAC6EAF}" presName="sibTrans" presStyleLbl="node1" presStyleIdx="2" presStyleCnt="5"/>
      <dgm:spPr/>
      <dgm:t>
        <a:bodyPr/>
        <a:lstStyle/>
        <a:p>
          <a:endParaRPr lang="en-US"/>
        </a:p>
      </dgm:t>
    </dgm:pt>
    <dgm:pt modelId="{0690B976-A3C4-4ACE-81C1-DE82A06B73EF}" type="pres">
      <dgm:prSet presAssocID="{C319E292-3FDD-45F3-8E5E-371DE75FBB33}" presName="dummy" presStyleCnt="0"/>
      <dgm:spPr/>
    </dgm:pt>
    <dgm:pt modelId="{F0A2D114-8B2E-49FD-AC87-F2FE60D12855}" type="pres">
      <dgm:prSet presAssocID="{C319E292-3FDD-45F3-8E5E-371DE75FBB33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3EC2E-FF08-418A-A3A7-C1241AF39CDF}" type="pres">
      <dgm:prSet presAssocID="{00EC6A3E-5EB6-48D3-A31B-7E7148972052}" presName="sibTrans" presStyleLbl="node1" presStyleIdx="3" presStyleCnt="5"/>
      <dgm:spPr/>
      <dgm:t>
        <a:bodyPr/>
        <a:lstStyle/>
        <a:p>
          <a:endParaRPr lang="en-US"/>
        </a:p>
      </dgm:t>
    </dgm:pt>
    <dgm:pt modelId="{91DE9024-1E4D-4BB5-A781-48975738C715}" type="pres">
      <dgm:prSet presAssocID="{F839187F-8075-4B86-B1B9-EEC3C05C7EE2}" presName="dummy" presStyleCnt="0"/>
      <dgm:spPr/>
    </dgm:pt>
    <dgm:pt modelId="{547DEFA0-FB6E-4F69-96F7-75AF61B24217}" type="pres">
      <dgm:prSet presAssocID="{F839187F-8075-4B86-B1B9-EEC3C05C7EE2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719083-5F60-403C-B1FA-1CC0BA16EFC5}" type="pres">
      <dgm:prSet presAssocID="{EC820993-4306-4E4A-A696-8AA2F220331B}" presName="sibTrans" presStyleLbl="node1" presStyleIdx="4" presStyleCnt="5" custScaleX="156962" custScaleY="111695"/>
      <dgm:spPr/>
      <dgm:t>
        <a:bodyPr/>
        <a:lstStyle/>
        <a:p>
          <a:endParaRPr lang="en-US"/>
        </a:p>
      </dgm:t>
    </dgm:pt>
  </dgm:ptLst>
  <dgm:cxnLst>
    <dgm:cxn modelId="{61AD95AA-B97D-4C0E-B356-DC221F1B8181}" type="presOf" srcId="{C319E292-3FDD-45F3-8E5E-371DE75FBB33}" destId="{F0A2D114-8B2E-49FD-AC87-F2FE60D12855}" srcOrd="0" destOrd="0" presId="urn:microsoft.com/office/officeart/2005/8/layout/cycle1"/>
    <dgm:cxn modelId="{67235771-FB4B-4CB1-BC4C-3920ADBC94A8}" type="presOf" srcId="{4E2DA8BD-6675-4CF3-805F-8F23F222C47C}" destId="{B475825A-F5FF-4937-B65F-EBE3FB117D7E}" srcOrd="0" destOrd="0" presId="urn:microsoft.com/office/officeart/2005/8/layout/cycle1"/>
    <dgm:cxn modelId="{008A0188-5A22-4FF8-AC25-79BAEE79E23E}" type="presOf" srcId="{BA038CF9-E3D8-40AD-B1D7-C59C7CAC6EAF}" destId="{AF16AE49-375E-48A0-9E15-D82AB9251384}" srcOrd="0" destOrd="0" presId="urn:microsoft.com/office/officeart/2005/8/layout/cycle1"/>
    <dgm:cxn modelId="{90C9907E-2FBC-4C40-B975-A953CDB39CA7}" type="presOf" srcId="{00EC6A3E-5EB6-48D3-A31B-7E7148972052}" destId="{5263EC2E-FF08-418A-A3A7-C1241AF39CDF}" srcOrd="0" destOrd="0" presId="urn:microsoft.com/office/officeart/2005/8/layout/cycle1"/>
    <dgm:cxn modelId="{D8EA2184-FF3D-49B8-BC68-2E02231C2134}" srcId="{7D1E9BA5-CAC0-46AE-881F-EBD122EB88CC}" destId="{B63A9CC4-BACB-414E-8C36-487270097110}" srcOrd="0" destOrd="0" parTransId="{E15C4B2D-B8FF-43CF-91C1-96927D0F398E}" sibTransId="{5FCE0CB9-9D9F-4DD4-84CE-082CC91B1973}"/>
    <dgm:cxn modelId="{42A3CF12-D031-4AA7-9A24-5A5454D15735}" type="presOf" srcId="{7D1E9BA5-CAC0-46AE-881F-EBD122EB88CC}" destId="{2D504A61-07B9-4D0F-94F7-E425245F0EA3}" srcOrd="0" destOrd="0" presId="urn:microsoft.com/office/officeart/2005/8/layout/cycle1"/>
    <dgm:cxn modelId="{C219B800-5810-4BED-8C9C-18FD0FC77D89}" srcId="{7D1E9BA5-CAC0-46AE-881F-EBD122EB88CC}" destId="{C319E292-3FDD-45F3-8E5E-371DE75FBB33}" srcOrd="3" destOrd="0" parTransId="{B50BD2AD-6696-4BAE-82AC-EF39F31FADB6}" sibTransId="{00EC6A3E-5EB6-48D3-A31B-7E7148972052}"/>
    <dgm:cxn modelId="{D00B5DF0-85E7-40D1-B70E-31B8D9F46A5B}" srcId="{7D1E9BA5-CAC0-46AE-881F-EBD122EB88CC}" destId="{4E2DA8BD-6675-4CF3-805F-8F23F222C47C}" srcOrd="2" destOrd="0" parTransId="{99208731-7520-4196-97C5-6277A10D37DB}" sibTransId="{BA038CF9-E3D8-40AD-B1D7-C59C7CAC6EAF}"/>
    <dgm:cxn modelId="{1431E44F-38F7-46CA-BC10-35A5D9A973AA}" type="presOf" srcId="{5FCE0CB9-9D9F-4DD4-84CE-082CC91B1973}" destId="{F1E603D8-F2CD-4817-9FFA-0C4F5844314F}" srcOrd="0" destOrd="0" presId="urn:microsoft.com/office/officeart/2005/8/layout/cycle1"/>
    <dgm:cxn modelId="{2FDF8000-178C-4242-8F20-B21BF71B46EE}" type="presOf" srcId="{EC820993-4306-4E4A-A696-8AA2F220331B}" destId="{AF719083-5F60-403C-B1FA-1CC0BA16EFC5}" srcOrd="0" destOrd="0" presId="urn:microsoft.com/office/officeart/2005/8/layout/cycle1"/>
    <dgm:cxn modelId="{FA7B0F2F-5C91-446A-A24D-E5B02B572028}" type="presOf" srcId="{B63A9CC4-BACB-414E-8C36-487270097110}" destId="{7EA5BD60-25DA-4B0D-A03D-2106D219BDD2}" srcOrd="0" destOrd="0" presId="urn:microsoft.com/office/officeart/2005/8/layout/cycle1"/>
    <dgm:cxn modelId="{E7D50549-0F2D-45C8-8721-5DD62D7BF64D}" type="presOf" srcId="{2B3CC1D6-FBE1-499F-9C05-551F37DF6237}" destId="{00DA4945-70EC-4535-A8D9-D7DF0850FB3F}" srcOrd="0" destOrd="0" presId="urn:microsoft.com/office/officeart/2005/8/layout/cycle1"/>
    <dgm:cxn modelId="{90B5E702-5CC9-45BB-8939-DB97A865440F}" srcId="{7D1E9BA5-CAC0-46AE-881F-EBD122EB88CC}" destId="{F839187F-8075-4B86-B1B9-EEC3C05C7EE2}" srcOrd="4" destOrd="0" parTransId="{9917578A-AF11-462C-9CF5-625ADFC41040}" sibTransId="{EC820993-4306-4E4A-A696-8AA2F220331B}"/>
    <dgm:cxn modelId="{0A493036-9E45-4A58-97ED-A6D6826CB8F5}" type="presOf" srcId="{075E60B1-09F6-415A-BED0-4E6AD7694113}" destId="{DBDDA1BD-DF4B-41E4-9A3B-3E80C67D2AF9}" srcOrd="0" destOrd="0" presId="urn:microsoft.com/office/officeart/2005/8/layout/cycle1"/>
    <dgm:cxn modelId="{DD4899F6-1A7D-434B-A722-BDE22E7EC8DF}" srcId="{7D1E9BA5-CAC0-46AE-881F-EBD122EB88CC}" destId="{075E60B1-09F6-415A-BED0-4E6AD7694113}" srcOrd="1" destOrd="0" parTransId="{673E4D6B-87E2-4C45-A574-C7396208DA89}" sibTransId="{2B3CC1D6-FBE1-499F-9C05-551F37DF6237}"/>
    <dgm:cxn modelId="{BFB240D2-AB8F-481C-8C45-3D8D350131DF}" type="presOf" srcId="{F839187F-8075-4B86-B1B9-EEC3C05C7EE2}" destId="{547DEFA0-FB6E-4F69-96F7-75AF61B24217}" srcOrd="0" destOrd="0" presId="urn:microsoft.com/office/officeart/2005/8/layout/cycle1"/>
    <dgm:cxn modelId="{24038B39-D546-4CF2-97A6-4A8B3CEF15D0}" type="presParOf" srcId="{2D504A61-07B9-4D0F-94F7-E425245F0EA3}" destId="{FD5E6357-26F6-4F76-8E6D-5FA687351525}" srcOrd="0" destOrd="0" presId="urn:microsoft.com/office/officeart/2005/8/layout/cycle1"/>
    <dgm:cxn modelId="{54575B2B-49D5-499C-8391-EFC68F681A7C}" type="presParOf" srcId="{2D504A61-07B9-4D0F-94F7-E425245F0EA3}" destId="{7EA5BD60-25DA-4B0D-A03D-2106D219BDD2}" srcOrd="1" destOrd="0" presId="urn:microsoft.com/office/officeart/2005/8/layout/cycle1"/>
    <dgm:cxn modelId="{F947B93A-B0E7-418A-93B2-17084354C749}" type="presParOf" srcId="{2D504A61-07B9-4D0F-94F7-E425245F0EA3}" destId="{F1E603D8-F2CD-4817-9FFA-0C4F5844314F}" srcOrd="2" destOrd="0" presId="urn:microsoft.com/office/officeart/2005/8/layout/cycle1"/>
    <dgm:cxn modelId="{8875C5C5-7BA0-4D48-A42E-F97B329DAEB5}" type="presParOf" srcId="{2D504A61-07B9-4D0F-94F7-E425245F0EA3}" destId="{E17664A0-F92A-45B8-8E26-A499F4E16CAB}" srcOrd="3" destOrd="0" presId="urn:microsoft.com/office/officeart/2005/8/layout/cycle1"/>
    <dgm:cxn modelId="{E1ED6D56-D984-420E-82B9-2995A5938619}" type="presParOf" srcId="{2D504A61-07B9-4D0F-94F7-E425245F0EA3}" destId="{DBDDA1BD-DF4B-41E4-9A3B-3E80C67D2AF9}" srcOrd="4" destOrd="0" presId="urn:microsoft.com/office/officeart/2005/8/layout/cycle1"/>
    <dgm:cxn modelId="{9758D9B3-2350-4556-B7AA-3BA76D073A39}" type="presParOf" srcId="{2D504A61-07B9-4D0F-94F7-E425245F0EA3}" destId="{00DA4945-70EC-4535-A8D9-D7DF0850FB3F}" srcOrd="5" destOrd="0" presId="urn:microsoft.com/office/officeart/2005/8/layout/cycle1"/>
    <dgm:cxn modelId="{5155335F-B3F5-4BAE-8EB7-3719889FE9B3}" type="presParOf" srcId="{2D504A61-07B9-4D0F-94F7-E425245F0EA3}" destId="{B1D3FE5C-E4A9-440A-A18D-5E7E500031C2}" srcOrd="6" destOrd="0" presId="urn:microsoft.com/office/officeart/2005/8/layout/cycle1"/>
    <dgm:cxn modelId="{1338C95D-94AF-44D1-AE45-7ADA9E8981C2}" type="presParOf" srcId="{2D504A61-07B9-4D0F-94F7-E425245F0EA3}" destId="{B475825A-F5FF-4937-B65F-EBE3FB117D7E}" srcOrd="7" destOrd="0" presId="urn:microsoft.com/office/officeart/2005/8/layout/cycle1"/>
    <dgm:cxn modelId="{AE47445C-D0F2-4E54-BC16-2B75864B87D8}" type="presParOf" srcId="{2D504A61-07B9-4D0F-94F7-E425245F0EA3}" destId="{AF16AE49-375E-48A0-9E15-D82AB9251384}" srcOrd="8" destOrd="0" presId="urn:microsoft.com/office/officeart/2005/8/layout/cycle1"/>
    <dgm:cxn modelId="{02BB7EDF-E002-46DF-AD0F-23738AAF7AB0}" type="presParOf" srcId="{2D504A61-07B9-4D0F-94F7-E425245F0EA3}" destId="{0690B976-A3C4-4ACE-81C1-DE82A06B73EF}" srcOrd="9" destOrd="0" presId="urn:microsoft.com/office/officeart/2005/8/layout/cycle1"/>
    <dgm:cxn modelId="{BF1FB280-CBD4-45CB-B8BB-F98AB63FF839}" type="presParOf" srcId="{2D504A61-07B9-4D0F-94F7-E425245F0EA3}" destId="{F0A2D114-8B2E-49FD-AC87-F2FE60D12855}" srcOrd="10" destOrd="0" presId="urn:microsoft.com/office/officeart/2005/8/layout/cycle1"/>
    <dgm:cxn modelId="{70DB2021-547E-425C-BBBF-758893DDEE76}" type="presParOf" srcId="{2D504A61-07B9-4D0F-94F7-E425245F0EA3}" destId="{5263EC2E-FF08-418A-A3A7-C1241AF39CDF}" srcOrd="11" destOrd="0" presId="urn:microsoft.com/office/officeart/2005/8/layout/cycle1"/>
    <dgm:cxn modelId="{B297E1A2-E65B-4089-AD83-D75C7A8DE37C}" type="presParOf" srcId="{2D504A61-07B9-4D0F-94F7-E425245F0EA3}" destId="{91DE9024-1E4D-4BB5-A781-48975738C715}" srcOrd="12" destOrd="0" presId="urn:microsoft.com/office/officeart/2005/8/layout/cycle1"/>
    <dgm:cxn modelId="{C5F00526-5484-41E3-A527-1A450FA3FD14}" type="presParOf" srcId="{2D504A61-07B9-4D0F-94F7-E425245F0EA3}" destId="{547DEFA0-FB6E-4F69-96F7-75AF61B24217}" srcOrd="13" destOrd="0" presId="urn:microsoft.com/office/officeart/2005/8/layout/cycle1"/>
    <dgm:cxn modelId="{D82E00D3-B850-402C-B747-F923EE43DF3A}" type="presParOf" srcId="{2D504A61-07B9-4D0F-94F7-E425245F0EA3}" destId="{AF719083-5F60-403C-B1FA-1CC0BA16EFC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FEDDA-E6A8-4649-8B4E-CE922A0D02C0}">
      <dsp:nvSpPr>
        <dsp:cNvPr id="0" name=""/>
        <dsp:cNvSpPr/>
      </dsp:nvSpPr>
      <dsp:spPr>
        <a:xfrm>
          <a:off x="2411" y="1546115"/>
          <a:ext cx="2937420" cy="1174968"/>
        </a:xfrm>
        <a:prstGeom prst="chevron">
          <a:avLst/>
        </a:prstGeom>
        <a:solidFill>
          <a:schemeClr val="accent6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Establish Operation and user accounts</a:t>
          </a:r>
          <a:endParaRPr lang="en-US" sz="1600" kern="1200" dirty="0"/>
        </a:p>
      </dsp:txBody>
      <dsp:txXfrm>
        <a:off x="589895" y="1546115"/>
        <a:ext cx="1762452" cy="1174968"/>
      </dsp:txXfrm>
    </dsp:sp>
    <dsp:sp modelId="{45BF9127-34AF-41DF-8F54-05CBDA58F371}">
      <dsp:nvSpPr>
        <dsp:cNvPr id="0" name=""/>
        <dsp:cNvSpPr/>
      </dsp:nvSpPr>
      <dsp:spPr>
        <a:xfrm>
          <a:off x="2646089" y="1546115"/>
          <a:ext cx="2937420" cy="1174968"/>
        </a:xfrm>
        <a:prstGeom prst="chevron">
          <a:avLst/>
        </a:prstGeom>
        <a:solidFill>
          <a:schemeClr val="accent3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Download PTI and establish configuration profile(s)</a:t>
          </a:r>
          <a:endParaRPr lang="en-US" sz="1600" kern="1200" dirty="0"/>
        </a:p>
      </dsp:txBody>
      <dsp:txXfrm>
        <a:off x="3233573" y="1546115"/>
        <a:ext cx="1762452" cy="1174968"/>
      </dsp:txXfrm>
    </dsp:sp>
    <dsp:sp modelId="{64046C08-EAD5-47E9-9013-D79963680103}">
      <dsp:nvSpPr>
        <dsp:cNvPr id="0" name=""/>
        <dsp:cNvSpPr/>
      </dsp:nvSpPr>
      <dsp:spPr>
        <a:xfrm>
          <a:off x="5289768" y="1546115"/>
          <a:ext cx="2937420" cy="117496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Configure thumb drives and distribute to tenders, buying stations, trucks</a:t>
          </a:r>
          <a:endParaRPr lang="en-US" sz="1600" kern="1200" dirty="0"/>
        </a:p>
      </dsp:txBody>
      <dsp:txXfrm>
        <a:off x="5877252" y="1546115"/>
        <a:ext cx="1762452" cy="11749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0E0EB-C8E4-4AB4-AA16-A99FBBAE7D48}">
      <dsp:nvSpPr>
        <dsp:cNvPr id="0" name=""/>
        <dsp:cNvSpPr/>
      </dsp:nvSpPr>
      <dsp:spPr>
        <a:xfrm>
          <a:off x="0" y="34425"/>
          <a:ext cx="3073366" cy="1565773"/>
        </a:xfrm>
        <a:prstGeom prst="chevron">
          <a:avLst/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Tender Operator generates Tender Trip Log Report</a:t>
          </a:r>
          <a:endParaRPr lang="en-US" sz="1600" kern="1200" dirty="0"/>
        </a:p>
      </dsp:txBody>
      <dsp:txXfrm>
        <a:off x="782887" y="34425"/>
        <a:ext cx="1507593" cy="1565773"/>
      </dsp:txXfrm>
    </dsp:sp>
    <dsp:sp modelId="{6FA518E2-E311-489D-9C0F-DC8D1F051FCB}">
      <dsp:nvSpPr>
        <dsp:cNvPr id="0" name=""/>
        <dsp:cNvSpPr/>
      </dsp:nvSpPr>
      <dsp:spPr>
        <a:xfrm>
          <a:off x="2750071" y="34425"/>
          <a:ext cx="3176333" cy="1565773"/>
        </a:xfrm>
        <a:prstGeom prst="chevron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Returns signed copies of fish tickets and thumb drive to seafood office</a:t>
          </a:r>
          <a:endParaRPr lang="en-US" sz="1600" kern="1200" dirty="0"/>
        </a:p>
      </dsp:txBody>
      <dsp:txXfrm>
        <a:off x="3532958" y="34425"/>
        <a:ext cx="1610560" cy="1565773"/>
      </dsp:txXfrm>
    </dsp:sp>
    <dsp:sp modelId="{7547AA67-8D3D-4D8A-B038-552BBAF459CF}">
      <dsp:nvSpPr>
        <dsp:cNvPr id="0" name=""/>
        <dsp:cNvSpPr/>
      </dsp:nvSpPr>
      <dsp:spPr>
        <a:xfrm>
          <a:off x="5621857" y="34425"/>
          <a:ext cx="3045469" cy="1565773"/>
        </a:xfrm>
        <a:prstGeom prst="chevron">
          <a:avLst/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Office staff review landings in PTI and upload data to eLandings Database</a:t>
          </a:r>
          <a:endParaRPr lang="en-US" sz="1600" kern="1200" dirty="0"/>
        </a:p>
      </dsp:txBody>
      <dsp:txXfrm>
        <a:off x="6404744" y="34425"/>
        <a:ext cx="1479696" cy="15657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5BD60-25DA-4B0D-A03D-2106D219BDD2}">
      <dsp:nvSpPr>
        <dsp:cNvPr id="0" name=""/>
        <dsp:cNvSpPr/>
      </dsp:nvSpPr>
      <dsp:spPr>
        <a:xfrm>
          <a:off x="3734233" y="27620"/>
          <a:ext cx="942675" cy="94267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Re-configure thumb drives</a:t>
          </a:r>
          <a:endParaRPr lang="en-US" sz="1200" kern="1200" dirty="0"/>
        </a:p>
      </dsp:txBody>
      <dsp:txXfrm>
        <a:off x="3734233" y="27620"/>
        <a:ext cx="942675" cy="942675"/>
      </dsp:txXfrm>
    </dsp:sp>
    <dsp:sp modelId="{F1E603D8-F2CD-4817-9FFA-0C4F5844314F}">
      <dsp:nvSpPr>
        <dsp:cNvPr id="0" name=""/>
        <dsp:cNvSpPr/>
      </dsp:nvSpPr>
      <dsp:spPr>
        <a:xfrm>
          <a:off x="1515184" y="164"/>
          <a:ext cx="3536294" cy="3536294"/>
        </a:xfrm>
        <a:prstGeom prst="circularArrow">
          <a:avLst>
            <a:gd name="adj1" fmla="val 5198"/>
            <a:gd name="adj2" fmla="val 335766"/>
            <a:gd name="adj3" fmla="val 21293840"/>
            <a:gd name="adj4" fmla="val 19765715"/>
            <a:gd name="adj5" fmla="val 606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DDA1BD-DF4B-41E4-9A3B-3E80C67D2AF9}">
      <dsp:nvSpPr>
        <dsp:cNvPr id="0" name=""/>
        <dsp:cNvSpPr/>
      </dsp:nvSpPr>
      <dsp:spPr>
        <a:xfrm>
          <a:off x="4304208" y="1781824"/>
          <a:ext cx="942675" cy="94267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Distribute to tenders</a:t>
          </a:r>
          <a:endParaRPr lang="en-US" sz="1200" kern="1200" dirty="0"/>
        </a:p>
      </dsp:txBody>
      <dsp:txXfrm>
        <a:off x="4304208" y="1781824"/>
        <a:ext cx="942675" cy="942675"/>
      </dsp:txXfrm>
    </dsp:sp>
    <dsp:sp modelId="{00DA4945-70EC-4535-A8D9-D7DF0850FB3F}">
      <dsp:nvSpPr>
        <dsp:cNvPr id="0" name=""/>
        <dsp:cNvSpPr/>
      </dsp:nvSpPr>
      <dsp:spPr>
        <a:xfrm>
          <a:off x="1515184" y="164"/>
          <a:ext cx="3536294" cy="3536294"/>
        </a:xfrm>
        <a:prstGeom prst="circularArrow">
          <a:avLst>
            <a:gd name="adj1" fmla="val 5198"/>
            <a:gd name="adj2" fmla="val 335766"/>
            <a:gd name="adj3" fmla="val 4015318"/>
            <a:gd name="adj4" fmla="val 2252863"/>
            <a:gd name="adj5" fmla="val 6065"/>
          </a:avLst>
        </a:prstGeom>
        <a:solidFill>
          <a:schemeClr val="accent4">
            <a:hueOff val="-493895"/>
            <a:satOff val="5577"/>
            <a:lumOff val="299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75825A-F5FF-4937-B65F-EBE3FB117D7E}">
      <dsp:nvSpPr>
        <dsp:cNvPr id="0" name=""/>
        <dsp:cNvSpPr/>
      </dsp:nvSpPr>
      <dsp:spPr>
        <a:xfrm>
          <a:off x="2811994" y="2865981"/>
          <a:ext cx="942675" cy="94267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Create landing reports in tLandings</a:t>
          </a:r>
          <a:endParaRPr lang="en-US" sz="1200" kern="1200" dirty="0"/>
        </a:p>
      </dsp:txBody>
      <dsp:txXfrm>
        <a:off x="2811994" y="2865981"/>
        <a:ext cx="942675" cy="942675"/>
      </dsp:txXfrm>
    </dsp:sp>
    <dsp:sp modelId="{AF16AE49-375E-48A0-9E15-D82AB9251384}">
      <dsp:nvSpPr>
        <dsp:cNvPr id="0" name=""/>
        <dsp:cNvSpPr/>
      </dsp:nvSpPr>
      <dsp:spPr>
        <a:xfrm>
          <a:off x="1515184" y="164"/>
          <a:ext cx="3536294" cy="3536294"/>
        </a:xfrm>
        <a:prstGeom prst="circularArrow">
          <a:avLst>
            <a:gd name="adj1" fmla="val 5198"/>
            <a:gd name="adj2" fmla="val 335766"/>
            <a:gd name="adj3" fmla="val 8211370"/>
            <a:gd name="adj4" fmla="val 6448916"/>
            <a:gd name="adj5" fmla="val 6065"/>
          </a:avLst>
        </a:prstGeom>
        <a:solidFill>
          <a:schemeClr val="accent4">
            <a:hueOff val="-987791"/>
            <a:satOff val="11154"/>
            <a:lumOff val="598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A2D114-8B2E-49FD-AC87-F2FE60D12855}">
      <dsp:nvSpPr>
        <dsp:cNvPr id="0" name=""/>
        <dsp:cNvSpPr/>
      </dsp:nvSpPr>
      <dsp:spPr>
        <a:xfrm>
          <a:off x="1319779" y="1781824"/>
          <a:ext cx="942675" cy="94267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Provide fish ticket copies and thumb drive to office</a:t>
          </a:r>
          <a:endParaRPr lang="en-US" sz="1200" kern="1200" dirty="0"/>
        </a:p>
      </dsp:txBody>
      <dsp:txXfrm>
        <a:off x="1319779" y="1781824"/>
        <a:ext cx="942675" cy="942675"/>
      </dsp:txXfrm>
    </dsp:sp>
    <dsp:sp modelId="{5263EC2E-FF08-418A-A3A7-C1241AF39CDF}">
      <dsp:nvSpPr>
        <dsp:cNvPr id="0" name=""/>
        <dsp:cNvSpPr/>
      </dsp:nvSpPr>
      <dsp:spPr>
        <a:xfrm>
          <a:off x="1515184" y="164"/>
          <a:ext cx="3536294" cy="3536294"/>
        </a:xfrm>
        <a:prstGeom prst="circularArrow">
          <a:avLst>
            <a:gd name="adj1" fmla="val 5198"/>
            <a:gd name="adj2" fmla="val 335766"/>
            <a:gd name="adj3" fmla="val 12298519"/>
            <a:gd name="adj4" fmla="val 10770394"/>
            <a:gd name="adj5" fmla="val 6065"/>
          </a:avLst>
        </a:prstGeom>
        <a:solidFill>
          <a:schemeClr val="accent4">
            <a:hueOff val="-1481686"/>
            <a:satOff val="16732"/>
            <a:lumOff val="897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7DEFA0-FB6E-4F69-96F7-75AF61B24217}">
      <dsp:nvSpPr>
        <dsp:cNvPr id="0" name=""/>
        <dsp:cNvSpPr/>
      </dsp:nvSpPr>
      <dsp:spPr>
        <a:xfrm>
          <a:off x="1889754" y="27620"/>
          <a:ext cx="942675" cy="94267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Upload landing reports into eLandings database</a:t>
          </a:r>
          <a:endParaRPr lang="en-US" sz="1200" kern="1200" dirty="0"/>
        </a:p>
      </dsp:txBody>
      <dsp:txXfrm>
        <a:off x="1889754" y="27620"/>
        <a:ext cx="942675" cy="942675"/>
      </dsp:txXfrm>
    </dsp:sp>
    <dsp:sp modelId="{AF719083-5F60-403C-B1FA-1CC0BA16EFC5}">
      <dsp:nvSpPr>
        <dsp:cNvPr id="0" name=""/>
        <dsp:cNvSpPr/>
      </dsp:nvSpPr>
      <dsp:spPr>
        <a:xfrm>
          <a:off x="508012" y="-206620"/>
          <a:ext cx="5550639" cy="3949864"/>
        </a:xfrm>
        <a:prstGeom prst="circularArrow">
          <a:avLst>
            <a:gd name="adj1" fmla="val 5198"/>
            <a:gd name="adj2" fmla="val 335766"/>
            <a:gd name="adj3" fmla="val 16866304"/>
            <a:gd name="adj4" fmla="val 15197929"/>
            <a:gd name="adj5" fmla="val 6065"/>
          </a:avLst>
        </a:prstGeom>
        <a:solidFill>
          <a:schemeClr val="accent4">
            <a:hueOff val="-1975582"/>
            <a:satOff val="22309"/>
            <a:lumOff val="1196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92036-68A7-4B9B-AE0D-566D7FCF0FAC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32E27-2C63-485A-93FC-4F85BD3665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1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437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818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47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60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8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45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653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410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11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61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3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755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69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5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Ammon’s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487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487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32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22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22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101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655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63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008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72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727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632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9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63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686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80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894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80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8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05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80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80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80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580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701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2278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406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4723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24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99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339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518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942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852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066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058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1080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895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6282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9722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57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65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300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890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7163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399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59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615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Gail/Ammon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3151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954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2777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818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2238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9257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Gail/Suja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71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763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32E27-2C63-485A-93FC-4F85BD36654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0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33B1887-623A-4767-82C5-710B618985C8}" type="datetimeFigureOut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AF7D7E8-34B2-4C71-8447-3916C8C98ED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landings.atlassian.net/wiki/display/tr/2016+-+November+16th+Seattle+eLandings+for+salm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elandings.atlassian.net/wiki/display/ifdoc/Public+Web+Service+Documentation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elandings.atlassian.net/wiki/display/ifdoc/Schema+Version+History" TargetMode="External"/><Relationship Id="rId2" Type="http://schemas.openxmlformats.org/officeDocument/2006/relationships/hyperlink" Target="https://elandings.atlassian.net/wiki/display/doc/Release+Notes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-tax.alaska.gov/ATP/WebDoc/_/" TargetMode="External"/><Relationship Id="rId2" Type="http://schemas.openxmlformats.org/officeDocument/2006/relationships/hyperlink" Target="https://www.cfec.state.ak.u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dfg.alaska.gov/index.cfm?adfg=fishingCommercial.main" TargetMode="Externa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dfg.alaska.gov/index.cfm?adfg=fishlicense.coar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eLandings for Salmon</a:t>
            </a:r>
            <a:b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676399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Gail Smith, ADF&amp;G</a:t>
            </a:r>
          </a:p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Jennifer Shriver, ADF&amp;G</a:t>
            </a:r>
          </a:p>
          <a:p>
            <a:endParaRPr lang="en-US" sz="2800" dirty="0"/>
          </a:p>
        </p:txBody>
      </p:sp>
      <p:pic>
        <p:nvPicPr>
          <p:cNvPr id="1029" name="Picture 5" descr="C:\Users\pgsmith\AppData\Local\Microsoft\Windows\Temporary Internet Files\Content.IE5\Y040373U\tribal_salmon_by_neodragonarts-d4xiqbp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36249"/>
            <a:ext cx="1143000" cy="134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4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Customized Display</a:t>
            </a:r>
            <a:br>
              <a:rPr lang="en-US" dirty="0" smtClean="0"/>
            </a:br>
            <a:r>
              <a:rPr lang="en-US" sz="2700" dirty="0" smtClean="0"/>
              <a:t>Standard Default</a:t>
            </a:r>
            <a:endParaRPr lang="en-US" sz="27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5" y="1342040"/>
            <a:ext cx="8906906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2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3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Custom Display</a:t>
            </a:r>
            <a:br>
              <a:rPr lang="en-US" dirty="0" smtClean="0"/>
            </a:br>
            <a:r>
              <a:rPr lang="en-US" sz="2700" dirty="0" smtClean="0"/>
              <a:t>Standard Default</a:t>
            </a:r>
            <a:endParaRPr lang="en-US" sz="27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59400"/>
            <a:ext cx="8991600" cy="55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27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eTablet Display</a:t>
            </a:r>
            <a:br>
              <a:rPr lang="en-US" dirty="0" smtClean="0"/>
            </a:br>
            <a:r>
              <a:rPr lang="en-US" sz="2400" dirty="0" smtClean="0"/>
              <a:t>Vessel page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7633"/>
            <a:ext cx="9144000" cy="445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1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eTablet Display</a:t>
            </a:r>
            <a:br>
              <a:rPr lang="en-US" dirty="0" smtClean="0"/>
            </a:br>
            <a:r>
              <a:rPr lang="en-US" sz="2400" dirty="0" smtClean="0"/>
              <a:t>Tally page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9" y="2743200"/>
            <a:ext cx="9025703" cy="409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15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Configuration Profiles</a:t>
            </a:r>
            <a:br>
              <a:rPr lang="en-US" dirty="0" smtClean="0"/>
            </a:br>
            <a:r>
              <a:rPr lang="en-US" sz="2400" dirty="0" smtClean="0"/>
              <a:t>Stored and Selectable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4" y="1600200"/>
            <a:ext cx="8903313" cy="49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Designed to facilitate electronic reporting for beach-based deliveries ~ set net sites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Successful proof of concept field trials summer 2017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eTablet</a:t>
            </a:r>
            <a:endParaRPr lang="en-US" dirty="0"/>
          </a:p>
        </p:txBody>
      </p:sp>
      <p:pic>
        <p:nvPicPr>
          <p:cNvPr id="13314" name="Picture 2" descr="C:\Users\pgsmith\AppData\Local\Microsoft\Windows\Temporary Internet Files\Content.IE5\B67ABWXZ\asus_eee_pad_transformer_prime_android_tablet_3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56386"/>
            <a:ext cx="3121152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9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ADF&amp;G Reporting Requirements and Expectations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8686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2438400"/>
            <a:ext cx="8305799" cy="4191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Commercial Fisheries reporting requirements are located in each regulatory book: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General Provisions - 5 AAC 39.130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Fishers and processing staff must be familiar with this regulation, including seasonal staff, to assure compliance.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delivery must be recorded on a fish ticket.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Each fish ticket must be signed by the fisher or fishers if dual fishery.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Signed copies of each completed fish ticket must be submitted to ADF&amp;G within 7 days.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Bristol Bay processors must update mixed salmon species to unique species prior to the submission of the Bristol Bay Weekly Report.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ADF&amp;G Reporting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4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33600"/>
            <a:ext cx="7408333" cy="39925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Check with your local area office t</a:t>
            </a:r>
            <a:r>
              <a:rPr lang="en-US" dirty="0" smtClean="0"/>
              <a:t>hey will have specific reporting requirements for that area</a:t>
            </a:r>
          </a:p>
          <a:p>
            <a:pPr marL="0" indent="0">
              <a:buNone/>
            </a:pPr>
            <a:r>
              <a:rPr lang="en-US" b="1" dirty="0" smtClean="0"/>
              <a:t>BRISTOL BAY</a:t>
            </a:r>
          </a:p>
          <a:p>
            <a:r>
              <a:rPr lang="en-US" dirty="0" smtClean="0"/>
              <a:t>Both </a:t>
            </a:r>
            <a:r>
              <a:rPr lang="en-US" dirty="0"/>
              <a:t>permit holder signatures on fish tickets for dual drift operations.</a:t>
            </a:r>
          </a:p>
          <a:p>
            <a:r>
              <a:rPr lang="en-US" dirty="0" smtClean="0"/>
              <a:t>All </a:t>
            </a:r>
            <a:r>
              <a:rPr lang="en-US" dirty="0"/>
              <a:t>kings either sold or personal use shall be reported on a fish ticket.</a:t>
            </a:r>
          </a:p>
          <a:p>
            <a:r>
              <a:rPr lang="en-US" dirty="0" smtClean="0"/>
              <a:t>Apply </a:t>
            </a:r>
            <a:r>
              <a:rPr lang="en-US" dirty="0"/>
              <a:t>chum percentages prior to uploading to tLandings </a:t>
            </a:r>
            <a:r>
              <a:rPr lang="en-US" dirty="0" smtClean="0"/>
              <a:t>on the Eastside.</a:t>
            </a:r>
          </a:p>
          <a:p>
            <a:r>
              <a:rPr lang="en-US" dirty="0" smtClean="0"/>
              <a:t>Coho </a:t>
            </a:r>
            <a:r>
              <a:rPr lang="en-US" dirty="0"/>
              <a:t>to must be reported on </a:t>
            </a:r>
            <a:r>
              <a:rPr lang="en-US" dirty="0" smtClean="0"/>
              <a:t>fish tickets </a:t>
            </a:r>
            <a:r>
              <a:rPr lang="en-US" dirty="0"/>
              <a:t>as well and chum percentages should be applied for the Westside </a:t>
            </a:r>
            <a:endParaRPr lang="en-US" dirty="0" smtClean="0"/>
          </a:p>
          <a:p>
            <a:r>
              <a:rPr lang="en-US" dirty="0" smtClean="0"/>
              <a:t>Use </a:t>
            </a:r>
            <a:r>
              <a:rPr lang="en-US" dirty="0"/>
              <a:t>correct stat areas (we provide maps).</a:t>
            </a:r>
          </a:p>
          <a:p>
            <a:r>
              <a:rPr lang="en-US" dirty="0" smtClean="0"/>
              <a:t>Fish </a:t>
            </a:r>
            <a:r>
              <a:rPr lang="en-US" dirty="0"/>
              <a:t>tickets shall be submitted within 7 days.</a:t>
            </a:r>
          </a:p>
          <a:p>
            <a:r>
              <a:rPr lang="en-US" dirty="0" smtClean="0"/>
              <a:t>Include </a:t>
            </a:r>
            <a:r>
              <a:rPr lang="en-US" dirty="0"/>
              <a:t>the copy of the B ticket if they are entered into tLandings.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Additional Requirements</a:t>
            </a:r>
            <a:r>
              <a:rPr lang="en-US" dirty="0" smtClean="0"/>
              <a:t> from Area Management Biologists (</a:t>
            </a:r>
            <a:r>
              <a:rPr lang="en-US" dirty="0" err="1" smtClean="0"/>
              <a:t>AMB</a:t>
            </a:r>
            <a:r>
              <a:rPr lang="en-US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5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33600"/>
            <a:ext cx="7408333" cy="3992563"/>
          </a:xfrm>
        </p:spPr>
        <p:txBody>
          <a:bodyPr>
            <a:normAutofit fontScale="92500"/>
          </a:bodyPr>
          <a:lstStyle/>
          <a:p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those </a:t>
            </a:r>
            <a:r>
              <a:rPr lang="en-US" dirty="0" smtClean="0"/>
              <a:t>e-tickets </a:t>
            </a:r>
            <a:r>
              <a:rPr lang="en-US" dirty="0"/>
              <a:t>that were created from a yellow paper ticket, especially when the paper ticket has the fisherman’s signature, please remember to attach the paper ticket with the </a:t>
            </a:r>
            <a:r>
              <a:rPr lang="en-US" dirty="0" smtClean="0"/>
              <a:t>e-ticket </a:t>
            </a:r>
            <a:r>
              <a:rPr lang="en-US" dirty="0"/>
              <a:t>when submitting these to the ADF&amp;G office. 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It also would be very helpful for processors to attach a copy of the </a:t>
            </a:r>
            <a:r>
              <a:rPr lang="en-US" dirty="0" smtClean="0"/>
              <a:t>tender log (lists all tickets) to </a:t>
            </a:r>
            <a:r>
              <a:rPr lang="en-US" dirty="0"/>
              <a:t>tickets being submitted to ADF&amp;G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Make sure you are buying fish from the permit card holder and it is the permit card holder signing the fish ticket.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Cook Inlet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5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981200"/>
            <a:ext cx="7408333" cy="434340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 smtClean="0"/>
              <a:t>Housekeeping</a:t>
            </a:r>
          </a:p>
          <a:p>
            <a:r>
              <a:rPr lang="en-US" sz="3200" b="1" dirty="0" smtClean="0"/>
              <a:t>Breaks and snacks</a:t>
            </a:r>
          </a:p>
          <a:p>
            <a:r>
              <a:rPr lang="en-US" sz="3200" b="1" dirty="0" smtClean="0">
                <a:hlinkClick r:id="rId3"/>
              </a:rPr>
              <a:t>Agenda review</a:t>
            </a:r>
            <a:endParaRPr lang="en-US" sz="3200" b="1" dirty="0" smtClean="0"/>
          </a:p>
          <a:p>
            <a:r>
              <a:rPr lang="en-US" sz="3200" b="1" dirty="0" smtClean="0"/>
              <a:t>We plan to present this information quickly and provide time after the formal workshop to review again</a:t>
            </a:r>
          </a:p>
          <a:p>
            <a:r>
              <a:rPr lang="en-US" sz="3200" b="1" dirty="0" smtClean="0"/>
              <a:t>Questions – ask if you do not 	understand!</a:t>
            </a:r>
          </a:p>
          <a:p>
            <a:r>
              <a:rPr lang="en-US" sz="3200" b="1" dirty="0" smtClean="0"/>
              <a:t>Handouts</a:t>
            </a:r>
            <a:endParaRPr lang="en-US" sz="3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pic>
        <p:nvPicPr>
          <p:cNvPr id="4" name="Picture 2" descr="C:\Users\pgsmith\AppData\Local\Microsoft\Windows\Temporary Internet Files\Content.IE5\32FMDK9X\large-Happy-fish-0-9684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03024"/>
            <a:ext cx="914400" cy="6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5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April 1, 2018</a:t>
            </a:r>
          </a:p>
          <a:p>
            <a:r>
              <a:rPr lang="en-US" dirty="0" smtClean="0"/>
              <a:t>Very important data collection that is used for evaluating the total exvessel and wholesale value of Alaska Seafood.</a:t>
            </a:r>
            <a:endParaRPr lang="en-US" dirty="0" smtClean="0"/>
          </a:p>
          <a:p>
            <a:r>
              <a:rPr lang="en-US" dirty="0" smtClean="0"/>
              <a:t>Electronic submission is available.</a:t>
            </a:r>
          </a:p>
          <a:p>
            <a:r>
              <a:rPr lang="en-US" dirty="0" smtClean="0"/>
              <a:t>Operations will receive an email in April.</a:t>
            </a:r>
          </a:p>
          <a:p>
            <a:r>
              <a:rPr lang="en-US" dirty="0" smtClean="0"/>
              <a:t>No longer sending paper report out.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Commercial Operator’s Annual Report (COAR) Reporting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1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Call Shellene or Jen</a:t>
            </a:r>
          </a:p>
          <a:p>
            <a:r>
              <a:rPr lang="en-US" dirty="0" smtClean="0"/>
              <a:t>We will set up authorized users and provide step by step instructions</a:t>
            </a:r>
          </a:p>
          <a:p>
            <a:r>
              <a:rPr lang="en-US" dirty="0" smtClean="0"/>
              <a:t>Download report in excel format</a:t>
            </a:r>
          </a:p>
          <a:p>
            <a:r>
              <a:rPr lang="en-US" dirty="0" smtClean="0"/>
              <a:t>Fill in and upload!</a:t>
            </a:r>
          </a:p>
          <a:p>
            <a:r>
              <a:rPr lang="en-US" dirty="0" smtClean="0"/>
              <a:t>We have grant money for improvements to the system, so if you have feedback, let us know!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eLandings COAR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63692"/>
            <a:ext cx="7408333" cy="418470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By </a:t>
            </a:r>
            <a:r>
              <a:rPr lang="en-US" b="1" dirty="0"/>
              <a:t>s</a:t>
            </a:r>
            <a:r>
              <a:rPr lang="en-US" b="1" dirty="0" smtClean="0"/>
              <a:t>almon species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By 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By time</a:t>
            </a:r>
          </a:p>
          <a:p>
            <a:endParaRPr lang="en-US" dirty="0"/>
          </a:p>
          <a:p>
            <a:r>
              <a:rPr lang="en-US" dirty="0" smtClean="0"/>
              <a:t>The average weight of salmon species vary significantly by location and time.</a:t>
            </a:r>
          </a:p>
          <a:p>
            <a:r>
              <a:rPr lang="en-US" dirty="0" smtClean="0"/>
              <a:t>ADF&amp;G manage salmon fisheries by number of fish – not pounds</a:t>
            </a:r>
          </a:p>
          <a:p>
            <a:r>
              <a:rPr lang="en-US" dirty="0" smtClean="0"/>
              <a:t>Accurate documentation of average weight is crucial to good fisheries management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Weight of Salmon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0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607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Automatic calculation of number of fish</a:t>
            </a:r>
            <a:endParaRPr lang="en-US" sz="32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7" y="982911"/>
            <a:ext cx="9182570" cy="58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18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3276599"/>
            <a:ext cx="7408333" cy="28495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Please contact your Area ADFG office for their scheduled procedure to calculate average weight. Ask them:</a:t>
            </a:r>
          </a:p>
          <a:p>
            <a:pPr lvl="1"/>
            <a:r>
              <a:rPr lang="en-US" b="1" dirty="0" smtClean="0"/>
              <a:t>When</a:t>
            </a:r>
            <a:r>
              <a:rPr lang="en-US" dirty="0" smtClean="0"/>
              <a:t> to calculate average weight?</a:t>
            </a:r>
          </a:p>
          <a:p>
            <a:pPr lvl="1"/>
            <a:r>
              <a:rPr lang="en-US" b="1" dirty="0" smtClean="0"/>
              <a:t>How</a:t>
            </a:r>
            <a:r>
              <a:rPr lang="en-US" dirty="0" smtClean="0"/>
              <a:t> to calculate average weight?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Weights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9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7607534"/>
              </p:ext>
            </p:extLst>
          </p:nvPr>
        </p:nvGraphicFramePr>
        <p:xfrm>
          <a:off x="609600" y="2362200"/>
          <a:ext cx="822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eLandings </a:t>
            </a:r>
            <a:r>
              <a:rPr lang="en-US" dirty="0" smtClean="0"/>
              <a:t>System</a:t>
            </a:r>
            <a:br>
              <a:rPr lang="en-US" dirty="0" smtClean="0"/>
            </a:br>
            <a:r>
              <a:rPr lang="en-US" sz="3100" dirty="0" smtClean="0"/>
              <a:t>Reporting Process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8557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0"/>
            <a:ext cx="4384688" cy="3440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eLandings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0"/>
            <a:ext cx="36576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84767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Record landings – salmon or groundfish in tLandings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713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263480"/>
            <a:ext cx="8686799" cy="557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2640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tLandings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941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283929"/>
              </p:ext>
            </p:extLst>
          </p:nvPr>
        </p:nvGraphicFramePr>
        <p:xfrm>
          <a:off x="228600" y="3048000"/>
          <a:ext cx="86868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eLandings System</a:t>
            </a:r>
          </a:p>
        </p:txBody>
      </p:sp>
    </p:spTree>
    <p:extLst>
      <p:ext uri="{BB962C8B-B14F-4D97-AF65-F5344CB8AC3E}">
        <p14:creationId xmlns:p14="http://schemas.microsoft.com/office/powerpoint/2010/main" val="8951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6855547"/>
              </p:ext>
            </p:extLst>
          </p:nvPr>
        </p:nvGraphicFramePr>
        <p:xfrm>
          <a:off x="824736" y="2743200"/>
          <a:ext cx="6566664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eLandings System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307" y="3886200"/>
            <a:ext cx="1158935" cy="111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7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3475" y="2240222"/>
            <a:ext cx="7408333" cy="3450696"/>
          </a:xfrm>
        </p:spPr>
        <p:txBody>
          <a:bodyPr/>
          <a:lstStyle/>
          <a:p>
            <a:pPr marL="0" indent="0">
              <a:buNone/>
            </a:pPr>
            <a:r>
              <a:rPr lang="en-US" sz="3600" b="1" i="1" dirty="0" smtClean="0"/>
              <a:t>eLandings</a:t>
            </a:r>
            <a:r>
              <a:rPr lang="en-US" dirty="0" smtClean="0"/>
              <a:t> = </a:t>
            </a:r>
          </a:p>
          <a:p>
            <a:pPr marL="0" indent="0">
              <a:buNone/>
            </a:pPr>
            <a:r>
              <a:rPr lang="en-US" b="1" dirty="0" smtClean="0"/>
              <a:t>Interagency Electronic Reporting System (IERS)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eLandings</a:t>
            </a:r>
            <a:br>
              <a:rPr lang="en-US" dirty="0" smtClean="0"/>
            </a:br>
            <a:r>
              <a:rPr lang="en-US" sz="3600" dirty="0" smtClean="0"/>
              <a:t>Quick Overview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007" y="3429000"/>
            <a:ext cx="832280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35808" y="4876800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2">
                    <a:lumMod val="25000"/>
                  </a:schemeClr>
                </a:solidFill>
              </a:rPr>
              <a:t>tLandings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=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Electronic reporting application for tenders and buying stations without internet service</a:t>
            </a: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133600"/>
            <a:ext cx="7408333" cy="39925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INTERNET BASED REPORTING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Obligates both agencies staff and industry users to be sensitive to the confidential nature of the information.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Allows authorized users to enter landing reports documenting your company’s licenses and permits.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 smtClean="0"/>
              <a:t>The operation structure allows us properly display your company’s data to authorized users.</a:t>
            </a:r>
            <a:endParaRPr lang="en-US" sz="2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Operations and User Accounts</a:t>
            </a:r>
            <a:endParaRPr lang="en-US" dirty="0"/>
          </a:p>
        </p:txBody>
      </p:sp>
      <p:pic>
        <p:nvPicPr>
          <p:cNvPr id="4098" name="Picture 2" descr="F:\Peter Pan Dillingham 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57933"/>
            <a:ext cx="4495800" cy="210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0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209800"/>
            <a:ext cx="7408333" cy="39163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An operation is defined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Processor Code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Fed Proc Code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Registered Buyer Number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Registered Crab Receiver Number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Port of Landing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eLandings now stores an operation_id on every landing report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User authorization is tied to opertion_id’s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2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315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9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Tender and Buying Station Accounts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76600"/>
            <a:ext cx="627996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1529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70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Tender Operations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8" y="1524000"/>
            <a:ext cx="86868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8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Tender Operations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85800" y="2514600"/>
            <a:ext cx="7408333" cy="434340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Who can see/edit tender operations and passwords?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Normal and Admin </a:t>
            </a:r>
            <a:r>
              <a:rPr lang="en-US" sz="1800" dirty="0" smtClean="0"/>
              <a:t>users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smtClean="0"/>
              <a:t>Who can run reports in the elandings web?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Normal and Admin users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Who can correct or modify, and even void a landing report while still on a thumb drive?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The tender operator and authorized users to access the thumb drive.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Who can correct or modify a landing report uploaded to the eLandings database?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/>
              <a:t>Normal and Admin users.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/>
              <a:t>You can request to have a landing report voided by contacting elandings.alaska.gov  (include explanation)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/>
              <a:t>All landing reports are locked 90 days after date of creation.  You can request a report be opened for editing by contacting eLandings.alaska.gov</a:t>
            </a:r>
          </a:p>
          <a:p>
            <a:pPr marL="301943" lvl="1" indent="0">
              <a:buNone/>
            </a:pPr>
            <a:r>
              <a:rPr lang="en-US" sz="1900" dirty="0" smtClean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59" y="869731"/>
            <a:ext cx="1828800" cy="165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0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284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Processor Tender Interface</a:t>
            </a:r>
            <a:endParaRPr lang="en-US" dirty="0"/>
          </a:p>
        </p:txBody>
      </p:sp>
      <p:pic>
        <p:nvPicPr>
          <p:cNvPr id="6146" name="Picture 2" descr="F:\Ekuk Bea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86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6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Tender Interface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819048" cy="92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2895600"/>
            <a:ext cx="662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PTI is downloaded from our eLandings WIKI annually. </a:t>
            </a:r>
          </a:p>
          <a:p>
            <a:r>
              <a:rPr lang="en-US" b="1" dirty="0" smtClean="0"/>
              <a:t>Why:  to obtain the most recent version with all updates, new features and enhancements to both the PTI and tLandings. </a:t>
            </a:r>
          </a:p>
          <a:p>
            <a:endParaRPr lang="en-US" b="1" dirty="0"/>
          </a:p>
          <a:p>
            <a:r>
              <a:rPr lang="en-US" b="1" dirty="0" smtClean="0"/>
              <a:t>Each tender should have at least 3-4 thumb drives on the boat.  With the PTI, you can configure as many as 10 thumb drives at once for a single tender, at the beginning of the season.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75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Tender Interface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255"/>
            <a:ext cx="80090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6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Tender Interface</a:t>
            </a:r>
          </a:p>
        </p:txBody>
      </p:sp>
      <p:pic>
        <p:nvPicPr>
          <p:cNvPr id="19458" name="Picture 2" descr="C:\Users\pgsmith\AppData\Local\Temp\SNAGHTML113e07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634365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pgsmith\AppData\Local\Temp\SNAGHTML113ec6f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68036"/>
            <a:ext cx="634365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43137" y="4144505"/>
            <a:ext cx="3895487" cy="8002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1" i="1" dirty="0" smtClean="0">
                <a:latin typeface="Candara" pitchFamily="34" charset="0"/>
              </a:rPr>
              <a:t>eLandings </a:t>
            </a:r>
          </a:p>
          <a:p>
            <a:pPr>
              <a:spcBef>
                <a:spcPts val="0"/>
              </a:spcBef>
            </a:pPr>
            <a:r>
              <a:rPr lang="en-US" sz="1400" b="1" dirty="0" smtClean="0">
                <a:latin typeface="Candara" pitchFamily="34" charset="0"/>
              </a:rPr>
              <a:t>Web-based reporting of landings</a:t>
            </a:r>
          </a:p>
          <a:p>
            <a:pPr>
              <a:spcBef>
                <a:spcPts val="0"/>
              </a:spcBef>
            </a:pPr>
            <a:endParaRPr lang="en-US" sz="1400" b="1" dirty="0" smtClean="0">
              <a:latin typeface="Candara" pitchFamily="34" charset="0"/>
            </a:endParaRPr>
          </a:p>
        </p:txBody>
      </p:sp>
      <p:sp>
        <p:nvSpPr>
          <p:cNvPr id="20487" name="Line 12"/>
          <p:cNvSpPr>
            <a:spLocks noChangeShapeType="1"/>
          </p:cNvSpPr>
          <p:nvPr/>
        </p:nvSpPr>
        <p:spPr bwMode="auto">
          <a:xfrm>
            <a:off x="2265833" y="4114799"/>
            <a:ext cx="1848966" cy="73416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491" name="Text Box 16"/>
          <p:cNvSpPr txBox="1">
            <a:spLocks noChangeArrowheads="1"/>
          </p:cNvSpPr>
          <p:nvPr/>
        </p:nvSpPr>
        <p:spPr bwMode="auto">
          <a:xfrm>
            <a:off x="3505201" y="6096000"/>
            <a:ext cx="1968816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Candara" pitchFamily="34" charset="0"/>
              </a:rPr>
              <a:t>eLandings </a:t>
            </a:r>
            <a:r>
              <a:rPr lang="en-US" sz="1400" b="1" dirty="0" smtClean="0">
                <a:latin typeface="Candara" pitchFamily="34" charset="0"/>
              </a:rPr>
              <a:t>Repository Database</a:t>
            </a:r>
            <a:endParaRPr lang="en-US" sz="1400" b="1" dirty="0">
              <a:latin typeface="Candara" pitchFamily="34" charset="0"/>
            </a:endParaRPr>
          </a:p>
        </p:txBody>
      </p:sp>
      <p:pic>
        <p:nvPicPr>
          <p:cNvPr id="20493" name="Picture 32" descr="MCTN00689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7999" y="3703349"/>
            <a:ext cx="2124075" cy="168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6" name="Text Box 19"/>
          <p:cNvSpPr txBox="1">
            <a:spLocks noChangeArrowheads="1"/>
          </p:cNvSpPr>
          <p:nvPr/>
        </p:nvSpPr>
        <p:spPr bwMode="auto">
          <a:xfrm>
            <a:off x="6010275" y="5534000"/>
            <a:ext cx="2971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1" i="1" dirty="0" smtClean="0">
                <a:latin typeface="Candara" pitchFamily="34" charset="0"/>
              </a:rPr>
              <a:t>tLandings</a:t>
            </a:r>
            <a:r>
              <a:rPr lang="en-US" b="1" dirty="0" smtClean="0">
                <a:latin typeface="Candara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400" b="1" dirty="0" smtClean="0">
                <a:latin typeface="Candara" pitchFamily="34" charset="0"/>
              </a:rPr>
              <a:t>Reporting from tender vessels via USB drive</a:t>
            </a:r>
            <a:endParaRPr lang="en-US" sz="1400" b="1" i="1" dirty="0">
              <a:latin typeface="Candara" pitchFamily="34" charset="0"/>
            </a:endParaRPr>
          </a:p>
        </p:txBody>
      </p:sp>
      <p:pic>
        <p:nvPicPr>
          <p:cNvPr id="20" name="Picture 8" descr="C:\Users\jennifer.mondragon\AppData\Local\Microsoft\Windows\Temporary Internet Files\Content.IE5\P8T7FT10\MC90043484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56136"/>
            <a:ext cx="1587817" cy="15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ine 13"/>
          <p:cNvSpPr>
            <a:spLocks noChangeShapeType="1"/>
          </p:cNvSpPr>
          <p:nvPr/>
        </p:nvSpPr>
        <p:spPr bwMode="auto">
          <a:xfrm flipH="1" flipV="1">
            <a:off x="6629398" y="3703349"/>
            <a:ext cx="533401" cy="517209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jennifer.mondragon\AppData\Local\Microsoft\Windows\Temporary Internet Files\Content.IE5\022DBR37\large-USB-pen-drive-flash-drive-33.3-9516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29" y="3262798"/>
            <a:ext cx="533400" cy="50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3200" dirty="0" smtClean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eLandings for Salmon Components</a:t>
            </a:r>
            <a:endParaRPr lang="en-US" sz="3200" dirty="0"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2052" name="Picture 4" descr="C:\Users\jennifer.mondragon\AppData\Local\Microsoft\Windows\Temporary Internet Files\Content.IE5\9SMHNIL1\factory-vector[1]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9" y="2609222"/>
            <a:ext cx="1731012" cy="90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5" descr="j02150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19525" y="3413149"/>
            <a:ext cx="946308" cy="80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>
            <a:stCxn id="20482" idx="3"/>
          </p:cNvCxnSpPr>
          <p:nvPr/>
        </p:nvCxnSpPr>
        <p:spPr>
          <a:xfrm flipV="1">
            <a:off x="2265833" y="3563637"/>
            <a:ext cx="3744442" cy="2532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334000" y="4544615"/>
            <a:ext cx="914400" cy="3043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66646" y="2286000"/>
            <a:ext cx="3195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ndara" panose="020E0502030303020204" pitchFamily="34" charset="0"/>
              </a:rPr>
              <a:t>Processor-Tender Interface</a:t>
            </a:r>
          </a:p>
          <a:p>
            <a:r>
              <a:rPr lang="en-US" sz="1400" b="1" i="1" dirty="0" smtClean="0">
                <a:latin typeface="Candara" panose="020E0502030303020204" pitchFamily="34" charset="0"/>
              </a:rPr>
              <a:t>Web-based application to configure thumb drives and upload landing reports</a:t>
            </a:r>
            <a:endParaRPr lang="en-US" sz="14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0" y="2514600"/>
            <a:ext cx="7010400" cy="39925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The PTI </a:t>
            </a:r>
            <a:r>
              <a:rPr lang="en-US" b="1" dirty="0" smtClean="0">
                <a:solidFill>
                  <a:srgbClr val="FF0000"/>
                </a:solidFill>
              </a:rPr>
              <a:t>configures</a:t>
            </a:r>
            <a:r>
              <a:rPr lang="en-US" b="1" dirty="0" smtClean="0"/>
              <a:t> thumb drives and </a:t>
            </a:r>
            <a:r>
              <a:rPr lang="en-US" b="1" dirty="0" smtClean="0">
                <a:solidFill>
                  <a:srgbClr val="FF0000"/>
                </a:solidFill>
              </a:rPr>
              <a:t>uploads</a:t>
            </a:r>
            <a:r>
              <a:rPr lang="en-US" b="1" dirty="0" smtClean="0"/>
              <a:t> landing reports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Let’s start with ‘configures’ ~ 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that means it customizes the thumb drive to your company specifications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Processor Tender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sure to </a:t>
            </a:r>
            <a:r>
              <a:rPr lang="en-US" b="1" dirty="0" smtClean="0">
                <a:solidFill>
                  <a:srgbClr val="FF0000"/>
                </a:solidFill>
              </a:rPr>
              <a:t>delete old installs </a:t>
            </a:r>
            <a:r>
              <a:rPr lang="en-US" dirty="0" smtClean="0"/>
              <a:t>of tLandings on your thumb drives before installing 2018 tLandings</a:t>
            </a:r>
            <a:r>
              <a:rPr lang="en-US" dirty="0"/>
              <a:t>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thumb drives</a:t>
            </a:r>
            <a:endParaRPr lang="en-US" dirty="0"/>
          </a:p>
        </p:txBody>
      </p:sp>
      <p:sp>
        <p:nvSpPr>
          <p:cNvPr id="4" name="AutoShape 2" descr="Image result for thumbdrive"/>
          <p:cNvSpPr>
            <a:spLocks noChangeAspect="1" noChangeArrowheads="1"/>
          </p:cNvSpPr>
          <p:nvPr/>
        </p:nvSpPr>
        <p:spPr bwMode="auto">
          <a:xfrm>
            <a:off x="155575" y="-3017838"/>
            <a:ext cx="8201025" cy="629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810000"/>
            <a:ext cx="3505200" cy="269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Processor Tender </a:t>
            </a:r>
            <a:r>
              <a:rPr lang="en-US" dirty="0" smtClean="0"/>
              <a:t>Interface Demo</a:t>
            </a:r>
            <a:br>
              <a:rPr lang="en-US" dirty="0" smtClean="0"/>
            </a:br>
            <a:r>
              <a:rPr lang="en-US" dirty="0" smtClean="0"/>
              <a:t>Configuration</a:t>
            </a:r>
            <a:endParaRPr lang="en-US" dirty="0"/>
          </a:p>
        </p:txBody>
      </p:sp>
      <p:pic>
        <p:nvPicPr>
          <p:cNvPr id="1026" name="Picture 2" descr="C:\Users\pgsmith\Desktop\Landings before the sto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59" y="1600200"/>
            <a:ext cx="8695341" cy="50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38400"/>
            <a:ext cx="7408333" cy="4038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The PTI loads the following on the thumb drive: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tLandings application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list of eLandings users authorized to login to the tLandings </a:t>
            </a:r>
            <a:r>
              <a:rPr lang="en-US" dirty="0" smtClean="0"/>
              <a:t>application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Your </a:t>
            </a:r>
            <a:r>
              <a:rPr lang="en-US" sz="2400" dirty="0"/>
              <a:t>office staff and the tender operator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Your company’s licenses and the tender vessel’s name and ADF&amp;G vessel number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list of species that will be delivering to the tender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unique set of fish ticket numbers that will be assigned to each landing report 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Your special </a:t>
            </a:r>
            <a:r>
              <a:rPr lang="en-US" dirty="0" smtClean="0"/>
              <a:t>defaults – like delivery limit threshold</a:t>
            </a:r>
            <a:endParaRPr lang="en-US" sz="2000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Tender Interface</a:t>
            </a:r>
          </a:p>
        </p:txBody>
      </p:sp>
    </p:spTree>
    <p:extLst>
      <p:ext uri="{BB962C8B-B14F-4D97-AF65-F5344CB8AC3E}">
        <p14:creationId xmlns:p14="http://schemas.microsoft.com/office/powerpoint/2010/main" val="21830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38400"/>
            <a:ext cx="7408333" cy="4038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PTI looks slightly different for 2018, when preparing a tLandings thumb drive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You can select an operation and a tender associated with that operation.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can add or remove tender vessels on operations </a:t>
            </a:r>
            <a:r>
              <a:rPr lang="en-US" dirty="0" smtClean="0"/>
              <a:t>easily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You can select the configuration profile for the tender, the buying station or the truck if using a tablet</a:t>
            </a: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Tender Interface</a:t>
            </a:r>
          </a:p>
        </p:txBody>
      </p:sp>
    </p:spTree>
    <p:extLst>
      <p:ext uri="{BB962C8B-B14F-4D97-AF65-F5344CB8AC3E}">
        <p14:creationId xmlns:p14="http://schemas.microsoft.com/office/powerpoint/2010/main" val="13227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Tender Interface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1"/>
            <a:ext cx="843823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7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PTI can be used to configure tLandings for: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Salmon/Salmon Troll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Groundfish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tLandings application is </a:t>
            </a:r>
            <a:r>
              <a:rPr lang="en-US" b="1" dirty="0" smtClean="0"/>
              <a:t>not</a:t>
            </a:r>
            <a:r>
              <a:rPr lang="en-US" dirty="0" smtClean="0"/>
              <a:t> designed to document IFQ groundfish in the salmon troll or groundfish fisheries.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Tender Interface</a:t>
            </a:r>
          </a:p>
        </p:txBody>
      </p:sp>
    </p:spTree>
    <p:extLst>
      <p:ext uri="{BB962C8B-B14F-4D97-AF65-F5344CB8AC3E}">
        <p14:creationId xmlns:p14="http://schemas.microsoft.com/office/powerpoint/2010/main" val="20508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Tender Interface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228600"/>
            <a:ext cx="9141968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34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You can create multiple species lists for distinct fisheries.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You can change prices within the PTI and tLandings.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We have eliminated the need for vessel lists, as this information is harvested from the CFEC permit card.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Tender Interface</a:t>
            </a:r>
          </a:p>
        </p:txBody>
      </p:sp>
    </p:spTree>
    <p:extLst>
      <p:ext uri="{BB962C8B-B14F-4D97-AF65-F5344CB8AC3E}">
        <p14:creationId xmlns:p14="http://schemas.microsoft.com/office/powerpoint/2010/main" val="92315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Once configured the thumb drives contains three files: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Note that this thumb drive is configured for the tender (TN) ROLLO.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Tender Interface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42" y="3581400"/>
            <a:ext cx="48577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95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eLandings System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33400" y="2667000"/>
            <a:ext cx="8001000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eLandings </a:t>
            </a:r>
            <a:r>
              <a:rPr lang="en-US" sz="2800" b="1" dirty="0" smtClean="0">
                <a:solidFill>
                  <a:srgbClr val="FF0000"/>
                </a:solidFill>
              </a:rPr>
              <a:t>Database</a:t>
            </a:r>
            <a:r>
              <a:rPr lang="en-US" sz="2800" b="1" dirty="0" smtClean="0"/>
              <a:t> stores:</a:t>
            </a:r>
          </a:p>
          <a:p>
            <a:pPr marL="0" indent="0">
              <a:buNone/>
            </a:pPr>
            <a:endParaRPr lang="en-US" sz="1400" b="1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Your Operation licenses and permits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Your User Accounts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Species and pricing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Configuration profiles</a:t>
            </a:r>
            <a:endParaRPr lang="en-US" sz="2400" b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Your landing reports (fish ticket records)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253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 minute break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81" y="2674938"/>
            <a:ext cx="4288376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2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tLandings Demo</a:t>
            </a:r>
            <a:endParaRPr lang="en-US" dirty="0"/>
          </a:p>
        </p:txBody>
      </p:sp>
      <p:pic>
        <p:nvPicPr>
          <p:cNvPr id="8194" name="Picture 2" descr="C:\Users\pgsmith\Pictures\Desktop\Peter Pan Dock - Naknek Alaska - Gail Smith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7924800" cy="383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4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1" y="2438400"/>
            <a:ext cx="7518400" cy="368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Simple Salmon Report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smtClean="0"/>
              <a:t>Record average weight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smtClean="0"/>
              <a:t>Unique stat area on line item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smtClean="0"/>
              <a:t>Record tare weight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smtClean="0"/>
              <a:t>Total weight documentation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smtClean="0"/>
              <a:t>Review of Tally Report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tLandings Demo</a:t>
            </a:r>
            <a:endParaRPr lang="en-US" dirty="0"/>
          </a:p>
        </p:txBody>
      </p:sp>
      <p:pic>
        <p:nvPicPr>
          <p:cNvPr id="2050" name="Picture 2" descr="C:\Users\pgsmith\Pictures\Desktop\Purse Se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"/>
            <a:ext cx="2590800" cy="15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7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tLandings Display all Fields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233"/>
            <a:ext cx="9144000" cy="527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49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57400"/>
            <a:ext cx="7408333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You can enter a tally line item stat area if needed: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Outlier from the rest of the ticket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Groundfish stat area on a salmon troll ticket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tLandings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3886200"/>
            <a:ext cx="8915399" cy="204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78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tLandings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0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78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tLandings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56530"/>
            <a:ext cx="8686800" cy="49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7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81200"/>
            <a:ext cx="7408333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new tally line item columns, on the right side of the table, document system calculates, and help make them more transparent.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Helpful in debugging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tLandings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8847924" cy="172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49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81200"/>
            <a:ext cx="7408333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Tally Sheet reports both tare and total tare weights and labels them.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tLandings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399"/>
            <a:ext cx="7724299" cy="40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7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514600"/>
            <a:ext cx="7408333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Salmon Troll Reporting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Allocation of number of king salmon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r>
              <a:rPr lang="en-US" dirty="0" smtClean="0"/>
              <a:t>Small kings and Jack kings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Documentation on the tender log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tLandings </a:t>
            </a:r>
            <a:r>
              <a:rPr lang="en-US" dirty="0" smtClean="0"/>
              <a:t>Demo</a:t>
            </a:r>
            <a:br>
              <a:rPr lang="en-US" dirty="0" smtClean="0"/>
            </a:br>
            <a:r>
              <a:rPr lang="en-US" dirty="0" smtClean="0"/>
              <a:t>Salmon Troll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90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209800"/>
            <a:ext cx="7408333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tLandings </a:t>
            </a:r>
            <a:r>
              <a:rPr lang="en-US" sz="2800" b="1" dirty="0" smtClean="0">
                <a:solidFill>
                  <a:srgbClr val="FF0000"/>
                </a:solidFill>
              </a:rPr>
              <a:t>Thumb drive </a:t>
            </a:r>
            <a:r>
              <a:rPr lang="en-US" sz="2800" b="1" dirty="0" smtClean="0"/>
              <a:t>stores: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The tLandings application</a:t>
            </a:r>
            <a:endParaRPr lang="en-US" sz="2400" b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Your Operation licenses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The Tender Vessel information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Your user accounts to access the thumb drive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Your species list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Unique landing report and fish ticket numbers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i="1" dirty="0"/>
              <a:t>a</a:t>
            </a:r>
            <a:r>
              <a:rPr lang="en-US" sz="2400" b="1" i="1" dirty="0" smtClean="0"/>
              <a:t>nd</a:t>
            </a:r>
            <a:r>
              <a:rPr lang="en-US" sz="2400" b="1" dirty="0" smtClean="0"/>
              <a:t> landing reports</a:t>
            </a:r>
          </a:p>
          <a:p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eLandings System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1"/>
            <a:ext cx="1158935" cy="111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17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Salmon Troll Reporting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153400" cy="50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86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Salmon Troll Reporting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7408862" cy="25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99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Salmon Troll Reporting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410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0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Permit Documentation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3264379"/>
            <a:ext cx="7408862" cy="227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6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Permit Documentation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7696200" cy="464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05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Permit Documentation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0388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3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Dual Permit </a:t>
            </a:r>
            <a:r>
              <a:rPr lang="en-US" dirty="0" smtClean="0"/>
              <a:t>Documentation</a:t>
            </a:r>
            <a:br>
              <a:rPr lang="en-US" dirty="0" smtClean="0"/>
            </a:br>
            <a:r>
              <a:rPr lang="en-US" dirty="0" smtClean="0"/>
              <a:t>eLandings Web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2" y="2971800"/>
            <a:ext cx="87709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8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2675466"/>
            <a:ext cx="6908800" cy="372533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Summary Reports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Species Summary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Species and Statarea Summary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Personal Use Report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Tender Log Report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tLandings Reports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0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tLandings Generated Reports</a:t>
            </a:r>
            <a:br>
              <a:rPr lang="en-US" dirty="0" smtClean="0"/>
            </a:br>
            <a:r>
              <a:rPr lang="en-US" dirty="0" smtClean="0"/>
              <a:t>Tender Trip Log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229600" cy="49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5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4038600"/>
            <a:ext cx="7239000" cy="1524000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Customized Display for Vessel tab and Tally tab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Storable configuration profiles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eTablet display with ten key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2018 Features Re-Cap 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69274"/>
            <a:ext cx="1225816" cy="126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2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1999" y="2514600"/>
            <a:ext cx="7518401" cy="396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Processor – Tender Interface (</a:t>
            </a:r>
            <a:r>
              <a:rPr lang="en-US" sz="2800" b="1" i="1" dirty="0" smtClean="0">
                <a:solidFill>
                  <a:srgbClr val="FF0000"/>
                </a:solidFill>
              </a:rPr>
              <a:t>PTI</a:t>
            </a:r>
            <a:r>
              <a:rPr lang="en-US" sz="2800" b="1" dirty="0" smtClean="0"/>
              <a:t>)</a:t>
            </a:r>
          </a:p>
          <a:p>
            <a:pPr marL="301943" lvl="1" indent="0">
              <a:buNone/>
            </a:pPr>
            <a:r>
              <a:rPr lang="en-US" sz="1800" b="1" dirty="0" smtClean="0"/>
              <a:t>Web-based application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Loads data on thumb drive – license/permits, user accounts, vessel and species information and unique numbers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Allows you to view &amp; correct reports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Allows you to assign a tender batch ID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Allows you to modify the processor (buyer) and port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b="1" dirty="0" smtClean="0"/>
              <a:t>After the tender trip – uploads report</a:t>
            </a:r>
          </a:p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eLandings System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7778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57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  <p:pic>
        <p:nvPicPr>
          <p:cNvPr id="12292" name="Picture 4" descr="C:\Users\pgsmith\Pictures\2016-09-08 Summer16\Summer16 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6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9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PTI Demo</a:t>
            </a:r>
            <a:endParaRPr lang="en-US" dirty="0"/>
          </a:p>
        </p:txBody>
      </p:sp>
      <p:pic>
        <p:nvPicPr>
          <p:cNvPr id="17411" name="Picture 3" descr="F:\Yukon Ne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253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38400"/>
            <a:ext cx="7408333" cy="426719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Assignment of Tender Batch 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How to modify a processor and port code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Data Correction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PTI Data Upload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67200"/>
            <a:ext cx="6723185" cy="14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Convert Processor Code, Port and Tender 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6978"/>
            <a:ext cx="7408862" cy="168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0"/>
            <a:ext cx="5334000" cy="332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3200400" cy="169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43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Open, Review and Correct Report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8272463" cy="389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65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Corrections within eLandings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14" y="2667000"/>
            <a:ext cx="507252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97594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Search for report(s)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136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Salmon Update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7809733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1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57400"/>
            <a:ext cx="7408333" cy="4572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Fields I can edit:</a:t>
            </a:r>
          </a:p>
          <a:p>
            <a:pPr marL="0" indent="0">
              <a:buNone/>
            </a:pPr>
            <a:endParaRPr lang="en-US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Date of Landing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Date Fishing Began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Statistical Area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Nearest Bay or Headland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Dock Delivery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Fishing Period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Port of Landing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Tender Batch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Operation Info – processor code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Overlimits Threshold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Tender ADF&amp;G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Final Submit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Salmon Update</a:t>
            </a:r>
          </a:p>
        </p:txBody>
      </p:sp>
    </p:spTree>
    <p:extLst>
      <p:ext uri="{BB962C8B-B14F-4D97-AF65-F5344CB8AC3E}">
        <p14:creationId xmlns:p14="http://schemas.microsoft.com/office/powerpoint/2010/main" val="47855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Extraction Tool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5791200" cy="116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733800"/>
            <a:ext cx="4963886" cy="292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5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Extraction Tool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5999"/>
            <a:ext cx="4350499" cy="2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4" y="5383501"/>
            <a:ext cx="8418786" cy="12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2550855"/>
            <a:ext cx="3886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Download template.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Create a unique report template.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Save report template locally with unique name.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Report can be run again and again with different date ranges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Report results will be email.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0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57400"/>
            <a:ext cx="7408333" cy="47244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5100" b="1" i="1" dirty="0" smtClean="0">
                <a:solidFill>
                  <a:srgbClr val="FF0000"/>
                </a:solidFill>
              </a:rPr>
              <a:t>tLandings</a:t>
            </a:r>
            <a:r>
              <a:rPr lang="en-US" sz="5100" b="1" dirty="0" smtClean="0"/>
              <a:t> application</a:t>
            </a:r>
          </a:p>
          <a:p>
            <a:pPr marL="0" indent="0">
              <a:buNone/>
            </a:pPr>
            <a:endParaRPr lang="en-US" sz="2300" b="1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500" b="1" dirty="0" smtClean="0"/>
              <a:t>Loaded on the thumb drive </a:t>
            </a:r>
            <a:endParaRPr lang="en-US" sz="4500" b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500" b="1" dirty="0" smtClean="0"/>
              <a:t>Used by tenders, buying stations and even office locations to report salmon and groundfish landings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500" b="1" dirty="0" smtClean="0"/>
              <a:t>Each configured thumb drive is unique to tender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500" b="1" dirty="0" smtClean="0"/>
              <a:t>Generates tender reports: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4500" b="1" dirty="0" smtClean="0"/>
              <a:t>Species summary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4500" b="1" dirty="0" smtClean="0"/>
              <a:t>Species/statarea summary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4500" b="1" dirty="0" smtClean="0"/>
              <a:t>Tender trip log report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4500" b="1" dirty="0" smtClean="0"/>
              <a:t>Personal User Report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500" b="1" dirty="0" smtClean="0"/>
              <a:t>Does not require the internet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eLandings System</a:t>
            </a:r>
          </a:p>
        </p:txBody>
      </p:sp>
    </p:spTree>
    <p:extLst>
      <p:ext uri="{BB962C8B-B14F-4D97-AF65-F5344CB8AC3E}">
        <p14:creationId xmlns:p14="http://schemas.microsoft.com/office/powerpoint/2010/main" val="260941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eLandings provides a public web service interface for 3</a:t>
            </a:r>
            <a:r>
              <a:rPr lang="en-US" baseline="30000" dirty="0" smtClean="0"/>
              <a:t>rd</a:t>
            </a:r>
            <a:r>
              <a:rPr lang="en-US" dirty="0" smtClean="0"/>
              <a:t> party developers to connect to.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This allows them to:</a:t>
            </a:r>
          </a:p>
          <a:p>
            <a:pPr lvl="1"/>
            <a:r>
              <a:rPr lang="en-US" dirty="0" smtClean="0"/>
              <a:t>Search for and Download eLandings data directly into 3</a:t>
            </a:r>
            <a:r>
              <a:rPr lang="en-US" baseline="30000" dirty="0" smtClean="0"/>
              <a:t>rd</a:t>
            </a:r>
            <a:r>
              <a:rPr lang="en-US" dirty="0" smtClean="0"/>
              <a:t> party applications</a:t>
            </a:r>
          </a:p>
          <a:p>
            <a:pPr lvl="1"/>
            <a:r>
              <a:rPr lang="en-US" dirty="0" smtClean="0"/>
              <a:t>Submit Non-IFQ Landing Reports to eLandings directly from 3</a:t>
            </a:r>
            <a:r>
              <a:rPr lang="en-US" baseline="30000" dirty="0" smtClean="0"/>
              <a:t>rd</a:t>
            </a:r>
            <a:r>
              <a:rPr lang="en-US" dirty="0" smtClean="0"/>
              <a:t> party applications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elandings.atlassian.net/wiki/display/ifdoc/Public+Web+Service+Documentation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 Data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" y="228600"/>
            <a:ext cx="9114963" cy="634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03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are using eLandings public web services be aware of the following:</a:t>
            </a:r>
          </a:p>
          <a:p>
            <a:r>
              <a:rPr lang="en-US" dirty="0" smtClean="0"/>
              <a:t>Release Notes Documentation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elandings.atlassian.net/wiki/display/doc/Release+Notes</a:t>
            </a:r>
            <a:endParaRPr lang="en-US" dirty="0" smtClean="0"/>
          </a:p>
          <a:p>
            <a:r>
              <a:rPr lang="en-US" dirty="0" smtClean="0"/>
              <a:t>XML Schema Change Documentation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elandings.atlassian.net/wiki/display/ifdoc/Schema+Version+History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 Data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2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eLandings Generated Reports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7408862" cy="151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32" y="3581401"/>
            <a:ext cx="64468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1565" y="2057400"/>
            <a:ext cx="7858836" cy="40687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Mixed Salmon Update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eLandings Generated Reports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1" y="2770668"/>
            <a:ext cx="7445429" cy="147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1" y="4419600"/>
            <a:ext cx="5886631" cy="17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4419600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All fish tickets with the species code 460 – Mixed Salmon must be updated before running the Bristol Bay Weekly Report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069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781799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6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7818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4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49800" cy="618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53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514600"/>
            <a:ext cx="7408333" cy="3611563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b="1" dirty="0" smtClean="0"/>
              <a:t>Training DVD</a:t>
            </a:r>
            <a:r>
              <a:rPr lang="en-US" sz="2600" b="1" dirty="0"/>
              <a:t> </a:t>
            </a:r>
            <a:r>
              <a:rPr lang="en-US" sz="2600" b="1" dirty="0" smtClean="0"/>
              <a:t>for 2018 PTI and training exercises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dirty="0" smtClean="0"/>
              <a:t>Bottom of every eLandings Page: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600" dirty="0"/>
          </a:p>
          <a:p>
            <a:pPr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600" dirty="0"/>
          </a:p>
          <a:p>
            <a:pPr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dirty="0" smtClean="0"/>
              <a:t>Gail is available to assist with Mass Updates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b="1" dirty="0" smtClean="0"/>
              <a:t>Programmer Support</a:t>
            </a:r>
            <a:endParaRPr lang="en-US" sz="26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Support Resources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5200"/>
            <a:ext cx="39909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362200"/>
            <a:ext cx="7408333" cy="4267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Equipment</a:t>
            </a:r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 smtClean="0"/>
              <a:t>Office 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400" dirty="0" smtClean="0"/>
              <a:t>Workstation to install PTI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400" dirty="0" smtClean="0"/>
              <a:t>Thumb drives </a:t>
            </a:r>
            <a:r>
              <a:rPr lang="en-US" sz="1800" dirty="0" smtClean="0"/>
              <a:t>(No longer provided by ADF&amp;G)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 smtClean="0"/>
              <a:t>Tender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400" dirty="0" smtClean="0"/>
              <a:t>Inexpensive laptop computer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400" dirty="0" smtClean="0"/>
              <a:t>Inexpensive B/W laser printer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400" dirty="0" smtClean="0"/>
              <a:t>Magnetic card swipe – Keyboard Emulation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eLandings System</a:t>
            </a:r>
          </a:p>
        </p:txBody>
      </p:sp>
    </p:spTree>
    <p:extLst>
      <p:ext uri="{BB962C8B-B14F-4D97-AF65-F5344CB8AC3E}">
        <p14:creationId xmlns:p14="http://schemas.microsoft.com/office/powerpoint/2010/main" val="11398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057400"/>
            <a:ext cx="7408333" cy="4572000"/>
          </a:xfrm>
        </p:spPr>
        <p:txBody>
          <a:bodyPr/>
          <a:lstStyle/>
          <a:p>
            <a:pPr marL="301943" lvl="1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Custom Displays</a:t>
            </a:r>
          </a:p>
          <a:p>
            <a:pPr marL="301943" lvl="1" indent="0">
              <a:buNone/>
            </a:pPr>
            <a:r>
              <a:rPr lang="en-US" sz="1800" dirty="0" smtClean="0"/>
              <a:t>Hidden fields – if you don’t need </a:t>
            </a:r>
            <a:r>
              <a:rPr lang="en-US" sz="1800" dirty="0" smtClean="0"/>
              <a:t>it, </a:t>
            </a:r>
            <a:r>
              <a:rPr lang="en-US" sz="1800" dirty="0" smtClean="0"/>
              <a:t>you don’t see it</a:t>
            </a:r>
          </a:p>
          <a:p>
            <a:pPr marL="301943" lvl="1" indent="0">
              <a:buNone/>
            </a:pPr>
            <a:r>
              <a:rPr lang="en-US" sz="1800" dirty="0" smtClean="0"/>
              <a:t>	Vessel page</a:t>
            </a:r>
          </a:p>
          <a:p>
            <a:pPr marL="301943" lvl="1" indent="0">
              <a:buNone/>
            </a:pPr>
            <a:r>
              <a:rPr lang="en-US" sz="1800" dirty="0" smtClean="0"/>
              <a:t>	Tally page</a:t>
            </a:r>
          </a:p>
          <a:p>
            <a:pPr marL="301943" lvl="1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Autofill </a:t>
            </a:r>
            <a:r>
              <a:rPr lang="en-US" sz="1800" dirty="0"/>
              <a:t>d</a:t>
            </a:r>
            <a:r>
              <a:rPr lang="en-US" sz="1800" dirty="0" smtClean="0"/>
              <a:t>efault values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Configuration </a:t>
            </a:r>
            <a:r>
              <a:rPr lang="en-US" b="1" dirty="0"/>
              <a:t>Profiles</a:t>
            </a:r>
          </a:p>
          <a:p>
            <a:pPr marL="301943" lvl="1" indent="0">
              <a:buNone/>
            </a:pPr>
            <a:r>
              <a:rPr lang="en-US" dirty="0"/>
              <a:t>Includes species lists</a:t>
            </a:r>
          </a:p>
          <a:p>
            <a:pPr marL="301943" lvl="1" indent="0">
              <a:buNone/>
            </a:pPr>
            <a:r>
              <a:rPr lang="en-US" dirty="0" smtClean="0"/>
              <a:t>Selectable upon configuration of thumb drive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eTablet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 for 2018?</a:t>
            </a:r>
            <a:endParaRPr lang="en-US" dirty="0"/>
          </a:p>
        </p:txBody>
      </p:sp>
      <p:sp>
        <p:nvSpPr>
          <p:cNvPr id="4" name="AutoShape 2" descr="Image result for thumbdrive"/>
          <p:cNvSpPr>
            <a:spLocks noChangeAspect="1" noChangeArrowheads="1"/>
          </p:cNvSpPr>
          <p:nvPr/>
        </p:nvSpPr>
        <p:spPr bwMode="auto">
          <a:xfrm>
            <a:off x="155575" y="-3017838"/>
            <a:ext cx="8201025" cy="629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1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2514600"/>
            <a:ext cx="8229600" cy="4191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Spring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Download new version of PTI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Delete all prior versions of tLandings from 		thumb drives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Assure that all equipment is operational and 	updated</a:t>
            </a:r>
          </a:p>
          <a:p>
            <a:pPr marL="0" indent="0">
              <a:buNone/>
            </a:pPr>
            <a:r>
              <a:rPr lang="en-US" b="1" dirty="0" smtClean="0"/>
              <a:t>Start of season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Train tender operators</a:t>
            </a:r>
          </a:p>
          <a:p>
            <a:pPr marL="0" indent="0">
              <a:buNone/>
            </a:pPr>
            <a:r>
              <a:rPr lang="en-US" b="1" dirty="0" smtClean="0"/>
              <a:t>End of Season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Inventory equipment and thumb drives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Clean all equipment to remove salt residue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Determine if repairs or replacements need to occur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Possibly delete all files off of thumb drives</a:t>
            </a:r>
          </a:p>
          <a:p>
            <a:pPr marL="0" indent="0">
              <a:buNone/>
            </a:pPr>
            <a:r>
              <a:rPr lang="en-US" b="1" dirty="0"/>
              <a:t>	</a:t>
            </a:r>
            <a:endParaRPr lang="en-US" b="1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Procedures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95600"/>
            <a:ext cx="5175196" cy="345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4642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Shellene Hutter, Seafood Industry Coordinator 907-465-6131</a:t>
            </a:r>
          </a:p>
          <a:p>
            <a:r>
              <a:rPr lang="en-US" dirty="0" smtClean="0"/>
              <a:t>Jennifer Shriver, Information Services, 907-465-6133</a:t>
            </a:r>
          </a:p>
          <a:p>
            <a:r>
              <a:rPr lang="en-US" dirty="0" smtClean="0"/>
              <a:t>There is now a $25 permit processing fee for all ADF&amp;G only permits, catcher seller, fish transporter, EEZ-Only, and Intendent Buyer.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ADF&amp;G Information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650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CFEC Website: </a:t>
            </a:r>
            <a:r>
              <a:rPr lang="en-US" dirty="0">
                <a:hlinkClick r:id="rId2"/>
              </a:rPr>
              <a:t>https://www.cfec.state.ak.us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Alaska Departmen</a:t>
            </a:r>
            <a:r>
              <a:rPr lang="en-US" dirty="0" smtClean="0"/>
              <a:t>t </a:t>
            </a:r>
            <a:r>
              <a:rPr lang="en-US" dirty="0"/>
              <a:t>of Revenue: </a:t>
            </a:r>
            <a:r>
              <a:rPr lang="en-US" dirty="0">
                <a:hlinkClick r:id="rId3"/>
              </a:rPr>
              <a:t>https://online-tax.alaska.gov/ATP/WebDoc</a:t>
            </a:r>
            <a:r>
              <a:rPr lang="en-US" dirty="0" smtClean="0">
                <a:hlinkClick r:id="rId3"/>
              </a:rPr>
              <a:t>/_/</a:t>
            </a:r>
            <a:r>
              <a:rPr lang="en-US" dirty="0" smtClean="0"/>
              <a:t> </a:t>
            </a:r>
          </a:p>
          <a:p>
            <a:r>
              <a:rPr lang="en-US" dirty="0" smtClean="0"/>
              <a:t>ADF&amp;G Division </a:t>
            </a:r>
            <a:r>
              <a:rPr lang="en-US" dirty="0"/>
              <a:t>of Commercial Fisheries</a:t>
            </a:r>
            <a:r>
              <a:rPr lang="en-US" dirty="0" smtClean="0"/>
              <a:t>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www.adfg.alaska.gov/index.cfm?adfg=fishingCommercial.main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Resources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31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www.adfg.alaska.gov/index.cfm?adfg=fishlicense.coar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799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Designed to facilitate electronic reporting for beach-based deliveries ~ set net sites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Successful proof of concept field trials summer 2017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eTablet</a:t>
            </a:r>
            <a:endParaRPr lang="en-US" dirty="0"/>
          </a:p>
        </p:txBody>
      </p:sp>
      <p:pic>
        <p:nvPicPr>
          <p:cNvPr id="13314" name="Picture 2" descr="C:\Users\pgsmith\AppData\Local\Microsoft\Windows\Temporary Internet Files\Content.IE5\B67ABWXZ\asus_eee_pad_transformer_prime_android_tablet_3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56386"/>
            <a:ext cx="3121152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3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eTablet Demo</a:t>
            </a:r>
            <a:endParaRPr lang="en-US" dirty="0"/>
          </a:p>
        </p:txBody>
      </p:sp>
      <p:pic>
        <p:nvPicPr>
          <p:cNvPr id="15362" name="Picture 2" descr="C:\Users\pgsmith\Desktop\Electronic Reporting on the Bea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924800" cy="514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7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eTablet Equipment Recommendations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15362" name="Picture 2" descr="C:\Users\pgsmith\AppData\Local\Microsoft\Windows\Temporary Internet Files\Content.IE5\7RER998E\question_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pgsmith\AppData\Local\Microsoft\Windows\Temporary Internet Files\Content.IE5\VLAOYK7L\4771917_xxl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72"/>
            <a:ext cx="9144000" cy="66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pgsmith\AppData\Local\Microsoft\Windows\Temporary Internet Files\Content.IE5\VLAOYK7L\4771917_xxl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72"/>
            <a:ext cx="9144000" cy="66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0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981200"/>
            <a:ext cx="7408333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tLandings for Groundfish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79" y="2590800"/>
            <a:ext cx="6858000" cy="389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85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16204</TotalTime>
  <Words>2080</Words>
  <Application>Microsoft Office PowerPoint</Application>
  <PresentationFormat>On-screen Show (4:3)</PresentationFormat>
  <Paragraphs>521</Paragraphs>
  <Slides>99</Slides>
  <Notes>71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Waveform</vt:lpstr>
      <vt:lpstr>eLandings for Salmon 2018</vt:lpstr>
      <vt:lpstr>Welcome</vt:lpstr>
      <vt:lpstr>eLandings Quick Overview</vt:lpstr>
      <vt:lpstr>eLandings for Salmon Components</vt:lpstr>
      <vt:lpstr>eLandings System</vt:lpstr>
      <vt:lpstr>eLandings System</vt:lpstr>
      <vt:lpstr>eLandings System</vt:lpstr>
      <vt:lpstr>eLandings System</vt:lpstr>
      <vt:lpstr>What’s New for 2018?</vt:lpstr>
      <vt:lpstr>Customized Display Standard Default</vt:lpstr>
      <vt:lpstr>Custom Display Standard Default</vt:lpstr>
      <vt:lpstr>eTablet Display Vessel page</vt:lpstr>
      <vt:lpstr>eTablet Display Tally page</vt:lpstr>
      <vt:lpstr>Configuration Profiles Stored and Selectable</vt:lpstr>
      <vt:lpstr>eTablet</vt:lpstr>
      <vt:lpstr>ADF&amp;G Reporting Requirements and Expectations</vt:lpstr>
      <vt:lpstr>ADF&amp;G Reporting Requirements</vt:lpstr>
      <vt:lpstr>Additional Requirements from Area Management Biologists (AMB)</vt:lpstr>
      <vt:lpstr>Upper Cook Inlet</vt:lpstr>
      <vt:lpstr>Commercial Operator’s Annual Report (COAR) Reporting</vt:lpstr>
      <vt:lpstr>eLandings COAR</vt:lpstr>
      <vt:lpstr>Average Weight of Salmon</vt:lpstr>
      <vt:lpstr>Automatic calculation of number of fish</vt:lpstr>
      <vt:lpstr>Average Weights</vt:lpstr>
      <vt:lpstr>eLandings System Reporting Process</vt:lpstr>
      <vt:lpstr>eLandings System</vt:lpstr>
      <vt:lpstr>PowerPoint Presentation</vt:lpstr>
      <vt:lpstr>eLandings System</vt:lpstr>
      <vt:lpstr>eLandings System</vt:lpstr>
      <vt:lpstr>Operations and User Accounts</vt:lpstr>
      <vt:lpstr>Operations</vt:lpstr>
      <vt:lpstr>PowerPoint Presentation</vt:lpstr>
      <vt:lpstr>Tender and Buying Station Accounts</vt:lpstr>
      <vt:lpstr>Tender Operations</vt:lpstr>
      <vt:lpstr>Tender Operations</vt:lpstr>
      <vt:lpstr>Processor Tender Interface</vt:lpstr>
      <vt:lpstr>Processor Tender Interface</vt:lpstr>
      <vt:lpstr>Processor Tender Interface</vt:lpstr>
      <vt:lpstr>Processor Tender Interface</vt:lpstr>
      <vt:lpstr>Processor Tender Interface</vt:lpstr>
      <vt:lpstr>Preparing thumb drives</vt:lpstr>
      <vt:lpstr>Processor Tender Interface Demo Configuration</vt:lpstr>
      <vt:lpstr>Processor Tender Interface</vt:lpstr>
      <vt:lpstr>Processor Tender Interface</vt:lpstr>
      <vt:lpstr>Processor Tender Interface</vt:lpstr>
      <vt:lpstr>Processor Tender Interface</vt:lpstr>
      <vt:lpstr>Processor Tender Interface</vt:lpstr>
      <vt:lpstr>Processor Tender Interface</vt:lpstr>
      <vt:lpstr>Processor Tender Interface</vt:lpstr>
      <vt:lpstr>15 minute break</vt:lpstr>
      <vt:lpstr>tLandings Demo</vt:lpstr>
      <vt:lpstr>tLandings Demo</vt:lpstr>
      <vt:lpstr>tLandings Display all Fields</vt:lpstr>
      <vt:lpstr>tLandings</vt:lpstr>
      <vt:lpstr>tLandings</vt:lpstr>
      <vt:lpstr>tLandings</vt:lpstr>
      <vt:lpstr>tLandings</vt:lpstr>
      <vt:lpstr>tLandings</vt:lpstr>
      <vt:lpstr>tLandings Demo Salmon Troll</vt:lpstr>
      <vt:lpstr>Salmon Troll Reporting</vt:lpstr>
      <vt:lpstr>Salmon Troll Reporting</vt:lpstr>
      <vt:lpstr>Salmon Troll Reporting</vt:lpstr>
      <vt:lpstr>Dual Permit Documentation</vt:lpstr>
      <vt:lpstr>Dual Permit Documentation</vt:lpstr>
      <vt:lpstr>Dual Permit Documentation</vt:lpstr>
      <vt:lpstr>Dual Permit Documentation eLandings Web</vt:lpstr>
      <vt:lpstr>tLandings Reports</vt:lpstr>
      <vt:lpstr>tLandings Generated Reports Tender Trip Log</vt:lpstr>
      <vt:lpstr>New 2018 Features Re-Cap </vt:lpstr>
      <vt:lpstr>Break</vt:lpstr>
      <vt:lpstr>PTI Demo</vt:lpstr>
      <vt:lpstr>PTI Data Upload</vt:lpstr>
      <vt:lpstr>Convert Processor Code, Port and Tender </vt:lpstr>
      <vt:lpstr>Open, Review and Correct Report</vt:lpstr>
      <vt:lpstr>Corrections within eLandings</vt:lpstr>
      <vt:lpstr>Mass Salmon Update</vt:lpstr>
      <vt:lpstr>Mass Salmon Update</vt:lpstr>
      <vt:lpstr>Data Extraction Tool</vt:lpstr>
      <vt:lpstr>Data Extraction Tool</vt:lpstr>
      <vt:lpstr>Web Services Data Interface</vt:lpstr>
      <vt:lpstr>PowerPoint Presentation</vt:lpstr>
      <vt:lpstr>Web Services Data Interface</vt:lpstr>
      <vt:lpstr>eLandings Generated Reports</vt:lpstr>
      <vt:lpstr>eLandings Generated Reports</vt:lpstr>
      <vt:lpstr>PowerPoint Presentation</vt:lpstr>
      <vt:lpstr>PowerPoint Presentation</vt:lpstr>
      <vt:lpstr>PowerPoint Presentation</vt:lpstr>
      <vt:lpstr>User Support Resources</vt:lpstr>
      <vt:lpstr>eLandings System</vt:lpstr>
      <vt:lpstr>Seasonal Procedures</vt:lpstr>
      <vt:lpstr>Break</vt:lpstr>
      <vt:lpstr>ADF&amp;G Information Services</vt:lpstr>
      <vt:lpstr>Web Resources </vt:lpstr>
      <vt:lpstr>COAR Resources</vt:lpstr>
      <vt:lpstr>eTablet</vt:lpstr>
      <vt:lpstr>eTablet Demo</vt:lpstr>
      <vt:lpstr>eTablet Equipment Recommendations</vt:lpstr>
      <vt:lpstr>QUESTIONS?</vt:lpstr>
      <vt:lpstr>tLandings for Groundfish</vt:lpstr>
    </vt:vector>
  </TitlesOfParts>
  <Company>Alaska Dept of Fish and Game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eLandings for Salmon 2016</dc:title>
  <dc:creator>Windows User</dc:creator>
  <cp:lastModifiedBy>Jennifer Christine Shriver</cp:lastModifiedBy>
  <cp:revision>169</cp:revision>
  <dcterms:created xsi:type="dcterms:W3CDTF">2015-11-12T00:27:10Z</dcterms:created>
  <dcterms:modified xsi:type="dcterms:W3CDTF">2017-10-24T23:44:48Z</dcterms:modified>
</cp:coreProperties>
</file>