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sldIdLst>
    <p:sldId id="288" r:id="rId2"/>
    <p:sldId id="263" r:id="rId3"/>
    <p:sldId id="290" r:id="rId4"/>
    <p:sldId id="289" r:id="rId5"/>
    <p:sldId id="273" r:id="rId6"/>
    <p:sldId id="270" r:id="rId7"/>
    <p:sldId id="296" r:id="rId8"/>
    <p:sldId id="295" r:id="rId9"/>
    <p:sldId id="291" r:id="rId10"/>
    <p:sldId id="292" r:id="rId11"/>
    <p:sldId id="293" r:id="rId12"/>
    <p:sldId id="294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0801"/>
    <a:srgbClr val="4F0103"/>
    <a:srgbClr val="4F1201"/>
    <a:srgbClr val="000099"/>
    <a:srgbClr val="002950"/>
    <a:srgbClr val="FCD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72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3C58DBB-7BE5-44A1-AF29-579F0441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pitchFamily="-112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fld id="{421DDBB1-439C-45C3-B0F3-BB5CD4382EEE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FA9B-E565-4F54-9EFD-EAC8FE097711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A9019F1F-0426-4872-AECA-4AF2DBC7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0708-A80A-4871-9BFF-6DE322C13F61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29AD-3C06-4051-96A5-48193597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E15D-C778-4F9A-A74A-B4C92FF816B0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EA60-42BB-49BD-8FCD-AF50B329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E955F0-EB9A-4B0A-B72C-D3174786F9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B79D-BAEA-4F07-9F01-8D4A8F3BBB82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C8A8-4A1A-4454-9579-3A0AC473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7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0F6AB-9FDF-4801-A68A-A47CBAA628D4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DA85-2447-4386-BF77-7CB390BE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7E90-7F9B-4D94-AC7D-A963C4F3C8A7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3693-A0AD-47E0-87F7-46B4C4F4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F54-2AE5-48CE-854A-193DCB499729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6C78-6CDD-4587-ACDB-8DE89C96B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FE31-B331-4818-AA1C-812180B8CA64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0429-9313-4D2A-9246-607F17CC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9D34B-F66E-4D88-805C-0F4126EB74C0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F778-F239-4A76-8160-796D82246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CF1-BC28-43CA-88B9-98A4645CC994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4705-24BE-475B-A46C-B69D3E17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3D0-5372-49C7-B802-96B0AE2BF625}" type="datetime4">
              <a:rPr lang="en-US"/>
              <a:pPr>
                <a:defRPr/>
              </a:pPr>
              <a:t>November 20, 2017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89D-B658-402D-9415-711D4CB9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8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DB57D1-3B89-4DE6-BCFE-86C889B64E10}" type="datetime4">
              <a:rPr lang="en-US"/>
              <a:pPr>
                <a:defRPr/>
              </a:pPr>
              <a:t>November 20, 2017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3969541-D8C3-4526-B852-58C794B31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8610600" y="6477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0881DF72-7E9A-42FF-9160-CB0505B693D2}" type="slidenum">
              <a:rPr lang="en-US" sz="120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20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andings.atlassian.net/wiki/display/doc/Viewing+Observer+fees+in+eLandings" TargetMode="External"/><Relationship Id="rId2" Type="http://schemas.openxmlformats.org/officeDocument/2006/relationships/hyperlink" Target="https://elandings.atlassian.net/wiki/pages/viewpage.action?pageId=4826729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laskafisheries.noaa.gov/webapps/efish/logi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landings.atlassian.net/wiki/display/doc/Adding+Observer+Declare+and+Deploy+System+-ODDS-+trip+number+to+eland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laskafisheries.noaa.gov/sites/default/files/chckss.pdf" TargetMode="External"/><Relationship Id="rId2" Type="http://schemas.openxmlformats.org/officeDocument/2006/relationships/hyperlink" Target="https://alaskafisheries.noaa.gov/sites/default/files/PT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laskafisheries.noaa.gov/fisheries/rr-form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elandings.atlassian.net/wiki/display/doc/Operations+Admin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5334000" cy="206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  <a:cs typeface="Times New Roman" pitchFamily="18" charset="0"/>
              </a:rPr>
              <a:t>Electronic Reporting of Fisheries Information in Alaska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676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MCj023723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38400"/>
            <a:ext cx="2501900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Individual user profiles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Individual users can customize landing and production report display features</a:t>
            </a:r>
          </a:p>
          <a:p>
            <a:pPr lvl="1"/>
            <a:r>
              <a:rPr lang="en-US" dirty="0" smtClean="0"/>
              <a:t>Number of decimals used in weight and price values</a:t>
            </a:r>
          </a:p>
          <a:p>
            <a:pPr lvl="1"/>
            <a:r>
              <a:rPr lang="en-US" dirty="0" smtClean="0"/>
              <a:t>Number of permit lines</a:t>
            </a:r>
          </a:p>
          <a:p>
            <a:pPr lvl="1"/>
            <a:r>
              <a:rPr lang="en-US" dirty="0" smtClean="0"/>
              <a:t>Number of stat area worksheet lines</a:t>
            </a:r>
          </a:p>
          <a:p>
            <a:r>
              <a:rPr lang="en-US" dirty="0" smtClean="0"/>
              <a:t>Users can:</a:t>
            </a:r>
          </a:p>
          <a:p>
            <a:pPr lvl="1"/>
            <a:r>
              <a:rPr lang="en-US" dirty="0" smtClean="0"/>
              <a:t>Modify their contact information</a:t>
            </a:r>
          </a:p>
          <a:p>
            <a:pPr lvl="1"/>
            <a:r>
              <a:rPr lang="en-US" dirty="0" smtClean="0"/>
              <a:t>Select their default operation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11430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Grading &amp; pricing templates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Grading and Pricing templates are accessed on the Reports Menu page</a:t>
            </a:r>
          </a:p>
          <a:p>
            <a:r>
              <a:rPr lang="en-US" dirty="0" smtClean="0"/>
              <a:t>Multiple species</a:t>
            </a:r>
          </a:p>
          <a:p>
            <a:r>
              <a:rPr lang="en-US" dirty="0" smtClean="0"/>
              <a:t>Primary &amp; Ancillary</a:t>
            </a:r>
          </a:p>
          <a:p>
            <a:r>
              <a:rPr lang="en-US" dirty="0" smtClean="0"/>
              <a:t>Size/Grade</a:t>
            </a:r>
          </a:p>
          <a:p>
            <a:r>
              <a:rPr lang="en-US" dirty="0" smtClean="0"/>
              <a:t>Price/</a:t>
            </a:r>
            <a:r>
              <a:rPr lang="en-US" dirty="0" err="1" smtClean="0"/>
              <a:t>lb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5178317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47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Data extract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772400" cy="3733800"/>
          </a:xfrm>
        </p:spPr>
        <p:txBody>
          <a:bodyPr/>
          <a:lstStyle/>
          <a:p>
            <a:r>
              <a:rPr lang="en-US" dirty="0" smtClean="0"/>
              <a:t>New option allows users to select landing/production report or logbook data extracts.</a:t>
            </a:r>
          </a:p>
          <a:p>
            <a:pPr lvl="1"/>
            <a:r>
              <a:rPr lang="en-US" dirty="0" smtClean="0"/>
              <a:t>Please read the instructions to optimize your results</a:t>
            </a:r>
          </a:p>
          <a:p>
            <a:r>
              <a:rPr lang="en-US" dirty="0" smtClean="0"/>
              <a:t>Report templates can be customized to fit your accounting needs</a:t>
            </a:r>
          </a:p>
          <a:p>
            <a:pPr lvl="1"/>
            <a:r>
              <a:rPr lang="en-US" dirty="0" smtClean="0"/>
              <a:t>Columns can be deleted and re-ordered but not renamed</a:t>
            </a:r>
          </a:p>
          <a:p>
            <a:pPr lvl="1"/>
            <a:r>
              <a:rPr lang="en-US" dirty="0" smtClean="0"/>
              <a:t>Make sure you name the templates appropriately</a:t>
            </a:r>
          </a:p>
          <a:p>
            <a:r>
              <a:rPr lang="en-US" dirty="0" smtClean="0"/>
              <a:t>Report extracts are emailed to the user in the selected format</a:t>
            </a:r>
          </a:p>
          <a:p>
            <a:pPr lvl="1"/>
            <a:r>
              <a:rPr lang="en-US" dirty="0" smtClean="0"/>
              <a:t>Please contact eLandings staff if you don’t receive your reports by close of business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28" y="11430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90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Observer fees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733800"/>
          </a:xfrm>
        </p:spPr>
        <p:txBody>
          <a:bodyPr/>
          <a:lstStyle/>
          <a:p>
            <a:r>
              <a:rPr lang="en-US" dirty="0" smtClean="0"/>
              <a:t>Observer fees</a:t>
            </a:r>
          </a:p>
          <a:p>
            <a:pPr lvl="1"/>
            <a:r>
              <a:rPr lang="en-US" dirty="0" smtClean="0"/>
              <a:t>Information on the types of landings that are subject to Observer Fees and the disposition codes where fees do and do not apply, can </a:t>
            </a:r>
            <a:r>
              <a:rPr lang="en-US" dirty="0"/>
              <a:t>be found here: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elandings.atlassian.net/wiki/pages/viewpage.action?pageId=48267292</a:t>
            </a:r>
            <a:endParaRPr lang="en-US" dirty="0" smtClean="0"/>
          </a:p>
          <a:p>
            <a:pPr lvl="1"/>
            <a:r>
              <a:rPr lang="en-US" dirty="0" smtClean="0"/>
              <a:t>Observer fees can be generated directly from a landing report or they can be generated specifically within a date range or by a vessel within a date range. Details on the different methods can </a:t>
            </a:r>
            <a:r>
              <a:rPr lang="en-US" dirty="0"/>
              <a:t>be found here: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elandings.atlassian.net/wiki/display/doc/Viewing+Observer+fees+in+eLandings</a:t>
            </a:r>
            <a:endParaRPr lang="en-US" dirty="0" smtClean="0"/>
          </a:p>
          <a:p>
            <a:pPr lvl="1"/>
            <a:r>
              <a:rPr lang="en-US" dirty="0" smtClean="0"/>
              <a:t>If you try to </a:t>
            </a:r>
            <a:r>
              <a:rPr lang="en-US" i="1" dirty="0" smtClean="0"/>
              <a:t>View Observer Fee PDF </a:t>
            </a:r>
            <a:r>
              <a:rPr lang="en-US" dirty="0" smtClean="0"/>
              <a:t>and get a warning that says, </a:t>
            </a:r>
            <a:r>
              <a:rPr lang="en-US" i="1" dirty="0" smtClean="0"/>
              <a:t>No Observer fee information found</a:t>
            </a:r>
            <a:r>
              <a:rPr lang="en-US" dirty="0" smtClean="0"/>
              <a:t>,  click on the </a:t>
            </a:r>
            <a:r>
              <a:rPr lang="en-US" i="1" dirty="0" smtClean="0"/>
              <a:t>Observer Fee Details </a:t>
            </a:r>
            <a:r>
              <a:rPr lang="en-US" dirty="0" smtClean="0"/>
              <a:t>link in blue text.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5" y="4343400"/>
            <a:ext cx="7399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403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Observer fee responsibility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Observer fee is 1.25% of the ex-vessel value of groundfish and halibut/sablefish subject to the fee.</a:t>
            </a:r>
          </a:p>
          <a:p>
            <a:pPr lvl="1"/>
            <a:r>
              <a:rPr lang="en-US" dirty="0" smtClean="0"/>
              <a:t>Fees are split 50/50 between the owner/operator of the catcher vessel and the processing plant they deliver to.</a:t>
            </a:r>
          </a:p>
          <a:p>
            <a:pPr lvl="1"/>
            <a:r>
              <a:rPr lang="en-US" dirty="0" smtClean="0"/>
              <a:t>Processing plant possessing FPPs and Registered Buyer permits are responsible for collecting the fee which includes the vessel’s portion.</a:t>
            </a:r>
          </a:p>
          <a:p>
            <a:pPr lvl="1"/>
            <a:r>
              <a:rPr lang="en-US" dirty="0" smtClean="0"/>
              <a:t>NMFS holds the processor liable for the payment of the entire fee.</a:t>
            </a:r>
          </a:p>
          <a:p>
            <a:r>
              <a:rPr lang="en-US" dirty="0" smtClean="0"/>
              <a:t>On January 15</a:t>
            </a:r>
            <a:r>
              <a:rPr lang="en-US" baseline="30000" dirty="0" smtClean="0"/>
              <a:t>th</a:t>
            </a:r>
            <a:r>
              <a:rPr lang="en-US" dirty="0" smtClean="0"/>
              <a:t> of each year, NMFS invoices processors for their total fee liability for the previous year.</a:t>
            </a:r>
          </a:p>
          <a:p>
            <a:pPr lvl="1"/>
            <a:r>
              <a:rPr lang="en-US" dirty="0" smtClean="0"/>
              <a:t>Fees must be paid by February 15</a:t>
            </a:r>
            <a:r>
              <a:rPr lang="en-US" baseline="30000" dirty="0" smtClean="0"/>
              <a:t>th</a:t>
            </a:r>
            <a:r>
              <a:rPr lang="en-US" dirty="0" smtClean="0"/>
              <a:t> using the </a:t>
            </a:r>
            <a:r>
              <a:rPr lang="en-US" dirty="0" err="1" smtClean="0"/>
              <a:t>eFISH</a:t>
            </a:r>
            <a:r>
              <a:rPr lang="en-US" dirty="0"/>
              <a:t> portal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alaskafisheries.noaa.gov/webapps/efish/login</a:t>
            </a:r>
            <a:r>
              <a:rPr lang="en-US" dirty="0" smtClean="0"/>
              <a:t>  </a:t>
            </a:r>
            <a:r>
              <a:rPr lang="en-US" dirty="0"/>
              <a:t>w</a:t>
            </a:r>
            <a:r>
              <a:rPr lang="en-US" dirty="0" smtClean="0"/>
              <a:t>hich is accessed using the NMFS ID and password of the FPP and Registered Buyer permit 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92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ODDS Trip Number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 smtClean="0"/>
              <a:t>Observer Declare and Deploy System ~</a:t>
            </a:r>
          </a:p>
          <a:p>
            <a:pPr lvl="1"/>
            <a:r>
              <a:rPr lang="en-US" dirty="0" smtClean="0"/>
              <a:t>Catcher vessels in the partial observer coverage category are required to log their fishing trips in the ODDS system</a:t>
            </a:r>
          </a:p>
          <a:p>
            <a:pPr lvl="1"/>
            <a:r>
              <a:rPr lang="en-US" dirty="0" smtClean="0"/>
              <a:t>Vessel operators are given an ODDS trip receipt that contains a unique trip number</a:t>
            </a:r>
          </a:p>
          <a:p>
            <a:r>
              <a:rPr lang="en-US" dirty="0" smtClean="0"/>
              <a:t>This is not a required field but the information is important so we would appreciate your assistance in collecting the ODDS trip number</a:t>
            </a:r>
          </a:p>
          <a:p>
            <a:pPr lvl="1"/>
            <a:r>
              <a:rPr lang="en-US" dirty="0" smtClean="0"/>
              <a:t>Please ask the vessel operator for this information regardless of whether they had an Observer on their fishing trip</a:t>
            </a:r>
          </a:p>
          <a:p>
            <a:pPr lvl="1"/>
            <a:r>
              <a:rPr lang="en-US" dirty="0" smtClean="0"/>
              <a:t>If they do not have the ODDS trip number, you can still submit the landing report by clicking on the </a:t>
            </a:r>
            <a:r>
              <a:rPr lang="en-US" i="1" dirty="0" smtClean="0"/>
              <a:t>Save, Ignoring Warnings </a:t>
            </a:r>
            <a:r>
              <a:rPr lang="en-US" dirty="0" smtClean="0"/>
              <a:t>button</a:t>
            </a:r>
          </a:p>
          <a:p>
            <a:r>
              <a:rPr lang="en-US" dirty="0" smtClean="0"/>
              <a:t>More detailed information can </a:t>
            </a:r>
            <a:r>
              <a:rPr lang="en-US" dirty="0"/>
              <a:t>be accessed </a:t>
            </a:r>
            <a:r>
              <a:rPr lang="en-US" dirty="0" smtClean="0"/>
              <a:t>via the link below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://elandings.atlassian.net/wiki/display/doc/Adding+Observer+Declare+and+Deploy+System+-ODDS-+</a:t>
            </a:r>
            <a:r>
              <a:rPr lang="en-US" dirty="0" smtClean="0">
                <a:hlinkClick r:id="rId2"/>
              </a:rPr>
              <a:t>trip+number+to+elandings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7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770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One-stop reporting of landings, production, and logbook information to multiple agencies electronically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Increases timeliness and accuracy of fisheries data entry 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Creates an electronic record of landings, production, and logbook data that may be extracted by processors and agency staff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Cambria" pitchFamily="18" charset="0"/>
              </a:rPr>
              <a:t>Immediate verification of permits and vessel ID’s</a:t>
            </a:r>
          </a:p>
          <a:p>
            <a:pPr eaLnBrk="1" hangingPunct="1"/>
            <a:endParaRPr lang="en-US" altLang="en-US" sz="2400" dirty="0" smtClean="0">
              <a:latin typeface="Cambria" pitchFamily="18" charset="0"/>
            </a:endParaRPr>
          </a:p>
        </p:txBody>
      </p:sp>
      <p:pic>
        <p:nvPicPr>
          <p:cNvPr id="14340" name="Picture 6" descr="MCj02151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6335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533400" y="5334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Oval 19"/>
          <p:cNvSpPr>
            <a:spLocks noChangeArrowheads="1"/>
          </p:cNvSpPr>
          <p:nvPr/>
        </p:nvSpPr>
        <p:spPr bwMode="auto">
          <a:xfrm>
            <a:off x="3874477" y="3352800"/>
            <a:ext cx="1600200" cy="1295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Interagency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Server</a:t>
            </a:r>
          </a:p>
        </p:txBody>
      </p:sp>
      <p:sp>
        <p:nvSpPr>
          <p:cNvPr id="15366" name="Line 20"/>
          <p:cNvSpPr>
            <a:spLocks noChangeShapeType="1"/>
          </p:cNvSpPr>
          <p:nvPr/>
        </p:nvSpPr>
        <p:spPr bwMode="auto">
          <a:xfrm>
            <a:off x="3189288" y="3886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21"/>
          <p:cNvSpPr>
            <a:spLocks noChangeArrowheads="1"/>
          </p:cNvSpPr>
          <p:nvPr/>
        </p:nvSpPr>
        <p:spPr bwMode="auto">
          <a:xfrm>
            <a:off x="5867400" y="2353408"/>
            <a:ext cx="2590800" cy="533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NMFS RAM</a:t>
            </a:r>
          </a:p>
        </p:txBody>
      </p:sp>
      <p:sp>
        <p:nvSpPr>
          <p:cNvPr id="17414" name="Rectangle 22"/>
          <p:cNvSpPr>
            <a:spLocks noChangeArrowheads="1"/>
          </p:cNvSpPr>
          <p:nvPr/>
        </p:nvSpPr>
        <p:spPr bwMode="auto">
          <a:xfrm>
            <a:off x="5873262" y="3200400"/>
            <a:ext cx="2590800" cy="914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NMFS 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Sustainable Fisheries</a:t>
            </a:r>
          </a:p>
        </p:txBody>
      </p:sp>
      <p:sp>
        <p:nvSpPr>
          <p:cNvPr id="17415" name="Rectangle 23"/>
          <p:cNvSpPr>
            <a:spLocks noChangeArrowheads="1"/>
          </p:cNvSpPr>
          <p:nvPr/>
        </p:nvSpPr>
        <p:spPr bwMode="auto">
          <a:xfrm>
            <a:off x="5867400" y="4371975"/>
            <a:ext cx="2590800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ADF&amp;G Commercial</a:t>
            </a:r>
          </a:p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Fisheries Division</a:t>
            </a:r>
          </a:p>
        </p:txBody>
      </p:sp>
      <p:sp>
        <p:nvSpPr>
          <p:cNvPr id="17416" name="Rectangle 24"/>
          <p:cNvSpPr>
            <a:spLocks noChangeArrowheads="1"/>
          </p:cNvSpPr>
          <p:nvPr/>
        </p:nvSpPr>
        <p:spPr bwMode="auto">
          <a:xfrm>
            <a:off x="5873262" y="5257800"/>
            <a:ext cx="259080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080808"/>
                </a:solidFill>
              </a:rPr>
              <a:t>IPHC</a:t>
            </a:r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 flipV="1">
            <a:off x="5181600" y="274955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5127625" y="4579938"/>
            <a:ext cx="654050" cy="715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7"/>
          <p:cNvSpPr>
            <a:spLocks noChangeShapeType="1"/>
          </p:cNvSpPr>
          <p:nvPr/>
        </p:nvSpPr>
        <p:spPr bwMode="auto">
          <a:xfrm>
            <a:off x="5372100" y="4373563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454650" y="3654425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85800" y="411163"/>
            <a:ext cx="8001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Interagency Electronic Reporting System</a:t>
            </a:r>
          </a:p>
        </p:txBody>
      </p:sp>
      <p:sp>
        <p:nvSpPr>
          <p:cNvPr id="17422" name="Text Box 31"/>
          <p:cNvSpPr txBox="1">
            <a:spLocks noChangeArrowheads="1"/>
          </p:cNvSpPr>
          <p:nvPr/>
        </p:nvSpPr>
        <p:spPr bwMode="auto">
          <a:xfrm>
            <a:off x="990600" y="3048000"/>
            <a:ext cx="2057400" cy="13239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80808"/>
                </a:solidFill>
                <a:latin typeface="Tahoma" pitchFamily="34" charset="0"/>
              </a:rPr>
              <a:t>Catch and Production Reporting by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3810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INTERAGENCY ELECTRONIC REPORTING</a:t>
            </a:r>
          </a:p>
          <a:p>
            <a:pPr algn="ctr">
              <a:defRPr/>
            </a:pPr>
            <a:r>
              <a:rPr lang="en-US" sz="28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  <a:cs typeface="Times New Roman" pitchFamily="18" charset="0"/>
              </a:rPr>
              <a:t>PROGRAM COMPONENTS</a:t>
            </a:r>
          </a:p>
        </p:txBody>
      </p:sp>
      <p:pic>
        <p:nvPicPr>
          <p:cNvPr id="16387" name="Picture 5" descr="j02150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7378"/>
            <a:ext cx="16764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erver"/>
          <p:cNvSpPr>
            <a:spLocks noEditPoints="1" noChangeArrowheads="1"/>
          </p:cNvSpPr>
          <p:nvPr/>
        </p:nvSpPr>
        <p:spPr bwMode="auto">
          <a:xfrm>
            <a:off x="3886200" y="4953000"/>
            <a:ext cx="1143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86508" y="1841814"/>
            <a:ext cx="137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err="1">
                <a:latin typeface="Tahoma" pitchFamily="34" charset="0"/>
              </a:rPr>
              <a:t>eLandings</a:t>
            </a:r>
            <a:r>
              <a:rPr lang="en-US" altLang="en-US" sz="1800" dirty="0" err="1">
                <a:latin typeface="Tahoma" pitchFamily="34" charset="0"/>
              </a:rPr>
              <a:t>Web</a:t>
            </a:r>
            <a:r>
              <a:rPr lang="en-US" altLang="en-US" sz="1800" dirty="0">
                <a:latin typeface="Tahoma" pitchFamily="34" charset="0"/>
              </a:rPr>
              <a:t> based reporting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6456363" y="2401888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Tahoma" pitchFamily="34" charset="0"/>
              </a:rPr>
              <a:t>seaLandings</a:t>
            </a:r>
            <a:r>
              <a:rPr lang="en-US" altLang="en-US" sz="1800">
                <a:latin typeface="Tahoma" pitchFamily="34" charset="0"/>
              </a:rPr>
              <a:t> Desktop reporting via email 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200400" y="3352800"/>
            <a:ext cx="2514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Tahoma" pitchFamily="34" charset="0"/>
              </a:rPr>
              <a:t>Agency Interface for review and editing submitted electronic data</a:t>
            </a:r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2110154" y="4118290"/>
            <a:ext cx="1723292" cy="7585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2590800" y="64008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bg1"/>
                </a:solidFill>
                <a:latin typeface="Tahoma" pitchFamily="34" charset="0"/>
              </a:rPr>
              <a:t>Elandings 24/7 Server </a:t>
            </a:r>
          </a:p>
        </p:txBody>
      </p:sp>
      <p:pic>
        <p:nvPicPr>
          <p:cNvPr id="16397" name="Picture 30" descr="MCj02791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277" y="4132577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32" descr="MCTN00689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3260725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33" descr="MCj041348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3" y="4748213"/>
            <a:ext cx="747712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6016625" y="5286375"/>
            <a:ext cx="2209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/>
              <a:t>tLandings</a:t>
            </a:r>
            <a:r>
              <a:rPr lang="en-US" altLang="en-US" sz="2000"/>
              <a:t> </a:t>
            </a:r>
            <a:r>
              <a:rPr lang="en-US" altLang="en-US" sz="1800"/>
              <a:t>Desktop reporting via flash drive</a:t>
            </a:r>
          </a:p>
        </p:txBody>
      </p:sp>
      <p:pic>
        <p:nvPicPr>
          <p:cNvPr id="16402" name="Picture 21" descr="j03972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21" descr="http://cdn.schoolpointe.com/images/clipart/Notebook%20Penci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7" y="4572733"/>
            <a:ext cx="1055977" cy="10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86089">
            <a:off x="1753303" y="4932433"/>
            <a:ext cx="215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eLogbook</a:t>
            </a:r>
            <a:r>
              <a:rPr lang="en-US" sz="2000" i="1" dirty="0" smtClean="0"/>
              <a:t>: web &amp; desktop</a:t>
            </a:r>
            <a:endParaRPr lang="en-US" sz="2000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71800" y="5486400"/>
            <a:ext cx="720761" cy="1258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81600" y="5492262"/>
            <a:ext cx="875506" cy="570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76800" y="4368562"/>
            <a:ext cx="0" cy="5307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41010" y="4368562"/>
            <a:ext cx="0" cy="5307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16561" y="4368562"/>
            <a:ext cx="1336639" cy="5857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Three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eLandings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 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3400" y="1371600"/>
            <a:ext cx="3048000" cy="3200400"/>
          </a:xfrm>
        </p:spPr>
        <p:txBody>
          <a:bodyPr/>
          <a:lstStyle/>
          <a:p>
            <a:r>
              <a:rPr lang="en-US" dirty="0" smtClean="0"/>
              <a:t>Web interface</a:t>
            </a:r>
          </a:p>
          <a:p>
            <a:r>
              <a:rPr lang="en-US" dirty="0" smtClean="0"/>
              <a:t>seaLandings software : at-sea vessels</a:t>
            </a:r>
          </a:p>
          <a:p>
            <a:r>
              <a:rPr lang="en-US" dirty="0" smtClean="0"/>
              <a:t>Agency Desktop application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3352560" cy="270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2008 09 22 097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62997"/>
            <a:ext cx="1659775" cy="1246351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705964"/>
            <a:ext cx="4481513" cy="3434975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203728" cy="283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019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mbria" pitchFamily="18" charset="0"/>
              </a:rPr>
              <a:t>Three eLandings Environments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2057400" cy="1447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Production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Training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</a:rPr>
              <a:t>Test</a:t>
            </a:r>
          </a:p>
          <a:p>
            <a:pPr eaLnBrk="1" hangingPunct="1"/>
            <a:endParaRPr lang="en-US" altLang="en-US" dirty="0" smtClean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0"/>
            <a:ext cx="5094288" cy="35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23" y="2667000"/>
            <a:ext cx="5029200" cy="360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Daily production reports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processor is checked in, they are responsible for submitting daily Production reports for everything that was processed in the facility.</a:t>
            </a:r>
          </a:p>
          <a:p>
            <a:pPr lvl="1"/>
            <a:r>
              <a:rPr lang="en-US" dirty="0" smtClean="0"/>
              <a:t>These reports must be submitted by 12:00pm the following day to document the previous days’ production</a:t>
            </a:r>
          </a:p>
          <a:p>
            <a:pPr lvl="1"/>
            <a:r>
              <a:rPr lang="en-US" dirty="0" smtClean="0"/>
              <a:t>If the plant is open but did not process or receive deliveries, that must be noted in the submitted production report by checking the appropriate boxes</a:t>
            </a:r>
          </a:p>
          <a:p>
            <a:pPr lvl="1"/>
            <a:r>
              <a:rPr lang="en-US" dirty="0" smtClean="0"/>
              <a:t>If no one is working at the plant on Saturday and Sunday, production reports for those days can be submitted the following Monday by 12:00pm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4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Enforcement forms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733800"/>
          </a:xfrm>
        </p:spPr>
        <p:txBody>
          <a:bodyPr/>
          <a:lstStyle/>
          <a:p>
            <a:r>
              <a:rPr lang="en-US" dirty="0" smtClean="0"/>
              <a:t>Product Transfer Report (PTR) – when transferring fish product from the facility </a:t>
            </a:r>
            <a:r>
              <a:rPr lang="en-US" dirty="0"/>
              <a:t>or vessel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alaskafisheries.noaa.gov/sites/default/files/PTR.pdf</a:t>
            </a:r>
            <a:endParaRPr lang="en-US" dirty="0" smtClean="0"/>
          </a:p>
          <a:p>
            <a:r>
              <a:rPr lang="en-US" dirty="0" smtClean="0"/>
              <a:t>Check In/Check Out (CICO) –  CI is submitted when the plant begins accepting groundfish and CO is submitted when the plant is no longer </a:t>
            </a:r>
            <a:r>
              <a:rPr lang="en-US" dirty="0"/>
              <a:t>accepting groundfish or closes </a:t>
            </a:r>
            <a:r>
              <a:rPr lang="en-US" dirty="0" smtClean="0"/>
              <a:t>down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alaskafisheries.noaa.gov/sites/default/files/chckss.pdf</a:t>
            </a:r>
            <a:endParaRPr lang="en-US" dirty="0" smtClean="0"/>
          </a:p>
          <a:p>
            <a:r>
              <a:rPr lang="en-US" dirty="0" smtClean="0"/>
              <a:t>NOAA Fisheries has redesigned their website so recordkeeping and reporting forms have been moved to the </a:t>
            </a:r>
            <a:r>
              <a:rPr lang="en-US" dirty="0"/>
              <a:t>following location</a:t>
            </a:r>
            <a:r>
              <a:rPr lang="en-US" dirty="0" smtClean="0"/>
              <a:t>: 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alaskafisheries.noaa.gov/fisheries/rr-forms</a:t>
            </a:r>
            <a:endParaRPr lang="en-US" dirty="0" smtClean="0"/>
          </a:p>
          <a:p>
            <a:pPr marL="6985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2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Operations Administration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001000" cy="3733800"/>
          </a:xfrm>
        </p:spPr>
        <p:txBody>
          <a:bodyPr/>
          <a:lstStyle/>
          <a:p>
            <a:r>
              <a:rPr lang="en-US" dirty="0" smtClean="0"/>
              <a:t>View Operations and Users</a:t>
            </a:r>
          </a:p>
          <a:p>
            <a:pPr lvl="1"/>
            <a:r>
              <a:rPr lang="en-US" dirty="0" smtClean="0"/>
              <a:t>Add Tenders</a:t>
            </a:r>
          </a:p>
          <a:p>
            <a:pPr lvl="1"/>
            <a:r>
              <a:rPr lang="en-US" dirty="0" smtClean="0"/>
              <a:t>Add Buying Stations</a:t>
            </a:r>
          </a:p>
          <a:p>
            <a:pPr lvl="1"/>
            <a:r>
              <a:rPr lang="en-US" dirty="0" smtClean="0"/>
              <a:t>Add Custom Processing Operations</a:t>
            </a:r>
          </a:p>
          <a:p>
            <a:r>
              <a:rPr lang="en-US" dirty="0" smtClean="0"/>
              <a:t>Add or Edit New and Existing Users </a:t>
            </a:r>
            <a:endParaRPr lang="en-US" dirty="0"/>
          </a:p>
          <a:p>
            <a:r>
              <a:rPr lang="en-US" dirty="0" smtClean="0"/>
              <a:t>Complete instructions on Administrative features can </a:t>
            </a:r>
            <a:r>
              <a:rPr lang="en-US" dirty="0"/>
              <a:t>be found here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elandings.atlassian.net/wiki/display/doc/Operations+Administration</a:t>
            </a:r>
            <a:endParaRPr lang="en-US" dirty="0" smtClean="0"/>
          </a:p>
          <a:p>
            <a:pPr marL="6985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1" y="1219200"/>
            <a:ext cx="79517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428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2142</TotalTime>
  <Words>849</Words>
  <Application>Microsoft Office PowerPoint</Application>
  <PresentationFormat>On-screen Show (4:3)</PresentationFormat>
  <Paragraphs>96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Electronic Reporting of Fisheries Information in Alaska</vt:lpstr>
      <vt:lpstr>ELANDINGS - BACKGROUND</vt:lpstr>
      <vt:lpstr>PowerPoint Presentation</vt:lpstr>
      <vt:lpstr>PowerPoint Presentation</vt:lpstr>
      <vt:lpstr>Three eLandings Interfaces</vt:lpstr>
      <vt:lpstr>Three eLandings Environments</vt:lpstr>
      <vt:lpstr>Daily production reports</vt:lpstr>
      <vt:lpstr>Enforcement forms</vt:lpstr>
      <vt:lpstr>Operations Administration</vt:lpstr>
      <vt:lpstr>Individual user profiles</vt:lpstr>
      <vt:lpstr>Grading &amp; pricing templates</vt:lpstr>
      <vt:lpstr>Data extract</vt:lpstr>
      <vt:lpstr>Observer fees</vt:lpstr>
      <vt:lpstr>Observer fee responsibility</vt:lpstr>
      <vt:lpstr>ODDS Trip Number</vt:lpstr>
    </vt:vector>
  </TitlesOfParts>
  <Company>Design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shall</cp:lastModifiedBy>
  <cp:revision>117</cp:revision>
  <dcterms:created xsi:type="dcterms:W3CDTF">2010-02-28T23:14:26Z</dcterms:created>
  <dcterms:modified xsi:type="dcterms:W3CDTF">2017-11-20T16:57:18Z</dcterms:modified>
</cp:coreProperties>
</file>