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</p:sldMasterIdLst>
  <p:sldIdLst>
    <p:sldId id="263" r:id="rId2"/>
    <p:sldId id="257" r:id="rId3"/>
    <p:sldId id="264" r:id="rId4"/>
    <p:sldId id="259" r:id="rId5"/>
    <p:sldId id="261" r:id="rId6"/>
    <p:sldId id="265" r:id="rId7"/>
    <p:sldId id="262" r:id="rId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99" d="100"/>
          <a:sy n="99" d="100"/>
        </p:scale>
        <p:origin x="-6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xmlns="" id="{9800FEF0-7297-4A73-9BD3-91CE4D3E03D0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xmlns="" id="{3267F9DC-CB5E-49FE-B7DC-BC1B006A33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xmlns="" id="{48C45584-16B9-4D33-9A78-746F40991B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349D0395-BDD6-4BA7-96D9-13D4AB30CD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BF9BD1BB-BB97-4683-AE2A-3E672176CE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xmlns="" id="{3AE62B64-6AD5-4621-92A0-469BCB7B97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F81169E4-62E7-48FE-AD75-B22CE9BF4B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6257DEFE-7D56-481D-8D9A-A8D1CAEB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EC823-327D-4168-AC1D-0215C923267F}" type="datetime1">
              <a:rPr lang="en-US"/>
              <a:pPr>
                <a:defRPr/>
              </a:pPr>
              <a:t>5/2/2018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8DB97F60-B95D-4D50-8062-8878FF3F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2E64CDF7-E6DB-46EF-A14C-2F6AB71F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996212-4346-453E-B3B1-7312FFE4A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30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83143-C519-46DB-87D0-E1C41CA1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8BF6-9707-4FA4-BF1E-C418581BE69C}" type="datetime1">
              <a:rPr lang="en-US"/>
              <a:pPr>
                <a:defRPr/>
              </a:pPr>
              <a:t>5/2/2018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D3DFB1-E1BB-4426-AE34-D938D911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B9BEF-4D70-4BA9-A29D-20A9661C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646D-0D6F-41E6-A9A9-AEBCFA0B5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85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xmlns="" id="{FBE919A0-4123-44F9-BAAE-8D8B30FAFE91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xmlns="" id="{F648DAC1-7A0B-4043-8CF7-1519185A0F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xmlns="" id="{22EED921-218A-4178-A305-6B4DFFF750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73DF3BCF-B1BE-4619-B254-6EE5F4F5C5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7F2F4756-E841-41CD-9639-5DB1E980F3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xmlns="" id="{80CF9C74-58B5-42D6-B13C-FF527B6D33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xmlns="" id="{1DC0C1B4-3C35-4E57-8B40-BE84CE065D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CD6A5FB2-36F2-46DD-977E-4B248D42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44F4B-465B-4B4F-BE24-106EAC9DAF29}" type="datetime1">
              <a:rPr lang="en-US"/>
              <a:pPr>
                <a:defRPr/>
              </a:pPr>
              <a:t>5/2/2018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5A58180A-1F0C-4899-A20D-6045DF88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4F9CC5A7-7E14-45A6-AC0A-74AB9180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65E8E6-13D5-4EA2-A4AC-0382C1D88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86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51566D-5417-44B0-AAE0-CA71DF5A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A686-ED4F-4933-9DC5-68116EC71BA3}" type="datetime1">
              <a:rPr lang="en-US"/>
              <a:pPr>
                <a:defRPr/>
              </a:pPr>
              <a:t>5/2/2018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E0CC05-5CED-44A1-B44A-721B191C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7FA226-1528-44E5-A5E4-B151E221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8B6E-BEE7-43EE-9198-8B41A1ED3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1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xmlns="" id="{E790F21F-840D-4FE1-9F5C-A0BD548C44AF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xmlns="" id="{B8EE6F3F-943B-4DDD-92B8-FD68A946FA66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xmlns="" id="{FA7D834E-4666-4989-B130-DB15F26AC8C7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xmlns="" id="{A3B293DF-C85F-40D0-8DE7-B8019816C719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xmlns="" id="{A268FDFA-5260-4631-BEFF-ED7DECC94FA7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xmlns="" id="{855713A3-AB94-4059-BB43-80920C06F06B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DC607068-DC6B-40D4-BB9E-0E839D34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83057-A09B-4442-9FE8-1E7F16D1095B}" type="datetime1">
              <a:rPr lang="en-US"/>
              <a:pPr>
                <a:defRPr/>
              </a:pPr>
              <a:t>5/2/2018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FA932EC-FE81-44FF-8292-8A41BEA6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68B3A716-9F42-4B98-950D-3652F40B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303520-963B-4E3F-92B9-FA19CC432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92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7118690-A759-4EC7-AC64-24F18788D30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E565-5DA1-47BA-90F3-19088DBD7207}" type="datetime1">
              <a:rPr lang="en-US"/>
              <a:pPr>
                <a:defRPr/>
              </a:pPr>
              <a:t>5/2/2018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3ED6F45-864B-4735-ACD5-6DC429E2B6E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188C6EF-0196-4EEA-9105-B49CF24A37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8D1B-D41D-452F-BFE1-DA18EC67C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75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40C7B57-C1F8-412A-9887-9B137A27F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B7E2-E7D5-49A3-92F7-BCAFF1B9EE9A}" type="datetime1">
              <a:rPr lang="en-US"/>
              <a:pPr>
                <a:defRPr/>
              </a:pPr>
              <a:t>5/2/2018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6313914-B79C-4276-BA15-2E1FB910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D816D5D-944E-46CE-A873-DD3F4632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0B16D-108F-4576-9E66-AC47C3B1B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16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A8DC1F5-928E-436B-8C99-D8D933FF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3F18-C53C-4740-B127-48287E42E294}" type="datetime1">
              <a:rPr lang="en-US"/>
              <a:pPr>
                <a:defRPr/>
              </a:pPr>
              <a:t>5/2/2018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F967954-E16B-4A5E-B212-1DCCE53E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A865803-5A84-4D61-9F82-16BEC758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BFA5-2F75-40B5-9400-0BA41AD09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39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xmlns="" id="{6566367E-2680-4659-911D-ECA32C933E67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E7AD9A9E-208D-40F3-B630-BEF13DA4C4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xmlns="" id="{C7880F2A-F962-4984-879B-9BA1D16FD0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xmlns="" id="{03A083B6-48B8-43D0-AE09-B99A00073C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xmlns="" id="{49217218-42F8-47EE-89D9-2EEA915AEB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xmlns="" id="{0A5AC319-41C8-4FDE-92F0-160F04453A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>
              <a:extLst>
                <a:ext uri="{FF2B5EF4-FFF2-40B4-BE49-F238E27FC236}">
                  <a16:creationId xmlns:a16="http://schemas.microsoft.com/office/drawing/2014/main" xmlns="" id="{232C8F45-E384-462A-85F1-AEE7BFB7FF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0EB43B4B-7727-4002-9231-E077F81C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83A8-815E-41FE-BA62-60200CD43B81}" type="datetime1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9686B2E6-AFB7-498E-8910-D0A03C9F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279B91FE-63AC-444F-91D0-953BDF91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523BB-EB80-41E1-BA94-7F0AF35B8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12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97D5691C-3E52-4C52-9B1A-1620F4D315C4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xmlns="" id="{3FCF2FBB-5268-4465-968C-BE10BAFFFC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BC10E5E5-8187-47F8-B893-082702F10E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311DD4E5-055B-456D-9A97-A597E4E527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50C5B30A-69E7-4EEB-9DF7-B318E73271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B04440DF-4FB1-400E-9D76-B30FD39EC7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>
              <a:extLst>
                <a:ext uri="{FF2B5EF4-FFF2-40B4-BE49-F238E27FC236}">
                  <a16:creationId xmlns:a16="http://schemas.microsoft.com/office/drawing/2014/main" xmlns="" id="{C043630B-EF3C-4957-8C3B-E230CB1582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91B619C9-36D1-4890-BBE0-84386AC5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619D-94D5-4C7E-A9C8-ACE5A04D516D}" type="datetime1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3D712DF7-4A65-4981-AE84-1C5EBB62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01F9540B-4342-4876-B202-7EC5D59B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9AEAA1-DF30-41A9-9331-EF3FD6C0F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74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1AC735B7-7371-4839-9F3B-50F633E2FC6E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xmlns="" id="{126F6BAC-A807-47E8-B499-D20E56CD88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713D9680-C587-4B01-9202-CEF7935308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4BCB7EDF-B763-451D-A159-47C47A6E9A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F5503EA7-C44F-4551-8912-51A5B5A61C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F673AC1F-FD51-4661-BC6D-FD58D2C6E7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87B3FF04-D7F4-4B5D-9BE3-296D88EF73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0B8555E2-C55F-4304-ACD7-EF964FDD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010C-7EC4-42E1-9300-7B2F2CCB0E30}" type="datetime1">
              <a:rPr lang="en-US"/>
              <a:pPr>
                <a:defRPr/>
              </a:pPr>
              <a:t>5/2/2018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D361595F-7E19-4951-A005-0D8B669BB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B49D0C6B-3DBD-4DBB-8681-5E7BE582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0412CE-CDDF-4C6E-9B3C-765FACC34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12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C973149C-4FA7-487E-8B7A-D5FC169C3379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xmlns="" id="{17562624-E5DA-48BA-A263-106D007A67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xmlns="" id="{D8D77F44-4DA1-43A4-92BF-473C55A402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xmlns="" id="{764E51A3-5848-470F-A081-FB71A5F715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xmlns="" id="{461426A9-751F-47F9-9BE0-DE7D249D99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xmlns="" id="{9A749ECE-5714-4538-AAC0-608F16DD55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xmlns="" id="{E0AB988A-DE12-4FB2-8D30-4537704C4A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xmlns="" id="{C828246C-A4E4-4C0B-8432-C4E90D951C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7AF6BC-A1BE-4985-A329-9D52387AD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7A802D-8C8F-473E-B818-6718396A638F}" type="datetime1">
              <a:rPr lang="en-US"/>
              <a:pPr>
                <a:defRPr/>
              </a:pPr>
              <a:t>5/2/2018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96F479-8D07-4490-8E23-C455DB592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5B54E7-5B19-4F99-837E-E25FEA7FB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6B77FE-9CA3-41E7-8D4D-6A90DC690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xmlns="" id="{55067F39-37B8-499A-BC90-D29BEED8E7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25" r:id="rId2"/>
    <p:sldLayoutId id="2147483831" r:id="rId3"/>
    <p:sldLayoutId id="2147483826" r:id="rId4"/>
    <p:sldLayoutId id="2147483827" r:id="rId5"/>
    <p:sldLayoutId id="2147483828" r:id="rId6"/>
    <p:sldLayoutId id="2147483832" r:id="rId7"/>
    <p:sldLayoutId id="2147483833" r:id="rId8"/>
    <p:sldLayoutId id="2147483834" r:id="rId9"/>
    <p:sldLayoutId id="2147483829" r:id="rId10"/>
    <p:sldLayoutId id="21474838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laskafisheries.noaa.gov/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www.iphc.i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dfg.alaska.gov/index.cfm?adfg=fishingCommercial.main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hyperlink" Target="https://elandings.atlassian.net/wiki/display/doc/eLandings+Reporting+System+FAQ'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landings.alaska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fg.alaska.gov/index.cfm?adfg=fishingCommercialByFishery.statmaps" TargetMode="External"/><Relationship Id="rId2" Type="http://schemas.openxmlformats.org/officeDocument/2006/relationships/hyperlink" Target="https://alaskafisheries.noaa.gov/map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landings@alaska.gov" TargetMode="External"/><Relationship Id="rId4" Type="http://schemas.openxmlformats.org/officeDocument/2006/relationships/hyperlink" Target="https://www.cfec.state.ak.u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laire.Minelga@noaa.gov" TargetMode="External"/><Relationship Id="rId7" Type="http://schemas.openxmlformats.org/officeDocument/2006/relationships/image" Target="../media/image15.jpeg"/><Relationship Id="rId2" Type="http://schemas.openxmlformats.org/officeDocument/2006/relationships/hyperlink" Target="mailto:Sara.Villafuerte@noa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ra@iphc.int" TargetMode="External"/><Relationship Id="rId5" Type="http://schemas.openxmlformats.org/officeDocument/2006/relationships/hyperlink" Target="mailto:Gail.Smith@alaska.gov" TargetMode="External"/><Relationship Id="rId4" Type="http://schemas.openxmlformats.org/officeDocument/2006/relationships/hyperlink" Target="mailto:Suja.Hall@noa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xmlns="" id="{EC444B8C-9717-422C-986E-7445DDD26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5003800" y="2630488"/>
            <a:ext cx="37846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D223C18-2CFD-458F-844D-0F4599915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85800" y="1828800"/>
            <a:ext cx="6781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eLandings</a:t>
            </a:r>
            <a:r>
              <a:rPr lang="en-US" altLang="en-US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Help: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/>
            </a:r>
            <a:b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</a:br>
            <a:r>
              <a:rPr lang="en-US" alt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Where, When,</a:t>
            </a:r>
            <a:br>
              <a:rPr lang="en-US" alt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</a:br>
            <a:r>
              <a:rPr lang="en-US" alt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and How </a:t>
            </a:r>
            <a:br>
              <a:rPr lang="en-US" alt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</a:br>
            <a:r>
              <a:rPr lang="en-US" alt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to Get Assistance</a:t>
            </a:r>
            <a:endParaRPr lang="en-US" altLang="en-US" sz="4000" b="1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xmlns="" id="{FE79D167-72D0-4333-99F6-43C50622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79450"/>
            <a:ext cx="78676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0F221CD-2CFE-44D8-83C0-5FABE48FF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" t="3329" r="46730" b="3424"/>
          <a:stretch/>
        </p:blipFill>
        <p:spPr>
          <a:xfrm>
            <a:off x="4614800" y="1600200"/>
            <a:ext cx="4111688" cy="4605338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9218" name="Rectangle 3">
            <a:extLst>
              <a:ext uri="{FF2B5EF4-FFF2-40B4-BE49-F238E27FC236}">
                <a16:creationId xmlns:a16="http://schemas.microsoft.com/office/drawing/2014/main" xmlns="" id="{8A96FF8F-C79F-4B3A-BF35-35F7AFB1C1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7663" y="2103438"/>
            <a:ext cx="4033837" cy="137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Symbol" panose="05050102010706020507" pitchFamily="18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 link to the </a:t>
            </a:r>
            <a:r>
              <a:rPr lang="en-US" altLang="en-US" dirty="0" err="1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eLandings</a:t>
            </a:r>
            <a:r>
              <a:rPr lang="en-US" altLang="en-US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User Manual can be found at the bottom of each </a:t>
            </a:r>
            <a:r>
              <a:rPr lang="en-US" altLang="en-US" dirty="0" err="1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eLandings</a:t>
            </a:r>
            <a:r>
              <a:rPr lang="en-US" altLang="en-US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page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800" dirty="0">
              <a:latin typeface="Palatino" pitchFamily="18" charset="0"/>
              <a:ea typeface="ヒラギノ角ゴ Pro W3"/>
              <a:cs typeface="ヒラギノ角ゴ Pro W3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xmlns="" id="{033D4D01-9374-49EE-9CD1-4748F94CF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5475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Website Assistance for </a:t>
            </a:r>
            <a:r>
              <a:rPr lang="en-US" altLang="en-US" sz="3600" b="1" dirty="0" err="1">
                <a:solidFill>
                  <a:schemeClr val="tx2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eLandings</a:t>
            </a:r>
            <a:endParaRPr lang="en-US" altLang="en-US" sz="3600" b="1" dirty="0">
              <a:solidFill>
                <a:schemeClr val="tx2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9221" name="TextBox 1">
            <a:extLst>
              <a:ext uri="{FF2B5EF4-FFF2-40B4-BE49-F238E27FC236}">
                <a16:creationId xmlns:a16="http://schemas.microsoft.com/office/drawing/2014/main" xmlns="" id="{4E0ABFDD-22F0-43F2-A09F-15B6B879C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062663"/>
            <a:ext cx="8443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1600"/>
              <a:t>The User Manual can also be found at: https://elandings.atlassian.net/wiki/spaces/doc/pages/10427531/eLandings+User+Manual</a:t>
            </a:r>
          </a:p>
        </p:txBody>
      </p:sp>
      <p:pic>
        <p:nvPicPr>
          <p:cNvPr id="9222" name="Picture 8">
            <a:extLst>
              <a:ext uri="{FF2B5EF4-FFF2-40B4-BE49-F238E27FC236}">
                <a16:creationId xmlns:a16="http://schemas.microsoft.com/office/drawing/2014/main" xmlns="" id="{AE422CC2-421D-4C4D-AB55-82F9AF05C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630613"/>
            <a:ext cx="432276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030A817B-5395-4BB1-8474-54A15F40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032542"/>
            <a:ext cx="4314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4ADC82-B3E5-40A4-98B8-751A3FBBE412}"/>
              </a:ext>
            </a:extLst>
          </p:cNvPr>
          <p:cNvSpPr txBox="1"/>
          <p:nvPr/>
        </p:nvSpPr>
        <p:spPr>
          <a:xfrm>
            <a:off x="270669" y="247385"/>
            <a:ext cx="87550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tx2"/>
                </a:solidFill>
                <a:cs typeface="Arial" panose="020B0604020202020204" pitchFamily="34" charset="0"/>
              </a:rPr>
              <a:t>Other website that have helpful information are:</a:t>
            </a: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xmlns="" id="{23CF1569-6AA3-4AA6-B5B4-D9E374DB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780634"/>
            <a:ext cx="15573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>
            <a:extLst>
              <a:ext uri="{FF2B5EF4-FFF2-40B4-BE49-F238E27FC236}">
                <a16:creationId xmlns:a16="http://schemas.microsoft.com/office/drawing/2014/main" xmlns="" id="{593EE7C5-6FA4-4F29-BE0A-4688ED91B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985806"/>
            <a:ext cx="260985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>
            <a:extLst>
              <a:ext uri="{FF2B5EF4-FFF2-40B4-BE49-F238E27FC236}">
                <a16:creationId xmlns:a16="http://schemas.microsoft.com/office/drawing/2014/main" xmlns="" id="{7494117F-1094-464C-92A7-47E3BBA88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69" y="5045995"/>
            <a:ext cx="15589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39A020-A79B-49B2-9D28-CA1CA03B0608}"/>
              </a:ext>
            </a:extLst>
          </p:cNvPr>
          <p:cNvSpPr txBox="1"/>
          <p:nvPr/>
        </p:nvSpPr>
        <p:spPr>
          <a:xfrm>
            <a:off x="1752600" y="2891611"/>
            <a:ext cx="5967413" cy="1117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200" b="1" dirty="0">
                <a:cs typeface="Arial" panose="020B0604020202020204" pitchFamily="34" charset="0"/>
              </a:rPr>
              <a:t>ADF&amp;G Commercial Fishing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 marL="403225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chemeClr val="accent6"/>
                </a:solidFill>
                <a:cs typeface="Arial" panose="020B0604020202020204" pitchFamily="34" charset="0"/>
                <a:hlinkClick r:id="rId6"/>
              </a:rPr>
              <a:t>http://www.adfg.alaska.gov/index.cfm?adfg=fishingCommercial.main</a:t>
            </a:r>
            <a:endParaRPr lang="en-US" altLang="en-US" sz="1600" b="1" dirty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B7D2A0-667B-41EF-9124-8E9CAD28EC2B}"/>
              </a:ext>
            </a:extLst>
          </p:cNvPr>
          <p:cNvSpPr txBox="1"/>
          <p:nvPr/>
        </p:nvSpPr>
        <p:spPr>
          <a:xfrm>
            <a:off x="4987925" y="4021990"/>
            <a:ext cx="3429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200" b="1" dirty="0">
                <a:cs typeface="Arial" panose="020B0604020202020204" pitchFamily="34" charset="0"/>
              </a:rPr>
              <a:t>The International Pacific Halibut Commission: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1600" b="1" dirty="0">
                <a:cs typeface="Arial" panose="020B0604020202020204" pitchFamily="34" charset="0"/>
                <a:hlinkClick r:id="rId7"/>
              </a:rPr>
              <a:t>http://www.iphc.int/</a:t>
            </a:r>
            <a:endParaRPr lang="en-US" altLang="en-US" sz="16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C40D91-4EA9-465E-B7F2-FDC939C44E90}"/>
              </a:ext>
            </a:extLst>
          </p:cNvPr>
          <p:cNvSpPr txBox="1"/>
          <p:nvPr/>
        </p:nvSpPr>
        <p:spPr>
          <a:xfrm>
            <a:off x="2264229" y="5435277"/>
            <a:ext cx="59070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200" b="1" dirty="0">
                <a:cs typeface="Arial" panose="020B0604020202020204" pitchFamily="34" charset="0"/>
              </a:rPr>
              <a:t>The National Marine Fisheries Service (NOAA Fisheries</a:t>
            </a:r>
            <a:r>
              <a:rPr lang="en-US" altLang="en-US" b="1" dirty="0">
                <a:cs typeface="Arial" panose="020B0604020202020204" pitchFamily="34" charset="0"/>
              </a:rPr>
              <a:t>)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1600" b="1" dirty="0">
                <a:cs typeface="Arial" panose="020B0604020202020204" pitchFamily="34" charset="0"/>
                <a:hlinkClick r:id="rId8"/>
              </a:rPr>
              <a:t>https://alaskafisheries.noaa.gov</a:t>
            </a:r>
            <a:endParaRPr lang="en-US" altLang="en-US" sz="1600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0250" name="TextBox 13">
            <a:extLst>
              <a:ext uri="{FF2B5EF4-FFF2-40B4-BE49-F238E27FC236}">
                <a16:creationId xmlns:a16="http://schemas.microsoft.com/office/drawing/2014/main" xmlns="" id="{E526C1A0-20A7-4C75-AFD2-606E23EF0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1228832"/>
            <a:ext cx="36576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651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200" b="1" dirty="0" err="1">
                <a:cs typeface="Arial" panose="020B0604020202020204" pitchFamily="34" charset="0"/>
              </a:rPr>
              <a:t>eLandings</a:t>
            </a:r>
            <a:r>
              <a:rPr lang="en-US" altLang="en-US" sz="2200" b="1" dirty="0">
                <a:cs typeface="Arial" panose="020B0604020202020204" pitchFamily="34" charset="0"/>
              </a:rPr>
              <a:t> FAQ’s page: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b="1" dirty="0">
                <a:cs typeface="Arial" panose="020B0604020202020204" pitchFamily="34" charset="0"/>
                <a:hlinkClick r:id="rId9"/>
              </a:rPr>
              <a:t>https://elandings.atlassian.net/wiki/display/doc/eLandings+Reporting+System+FAQ%27s</a:t>
            </a:r>
            <a:endParaRPr lang="en-US" altLang="en-US" sz="1600" dirty="0">
              <a:cs typeface="Arial" panose="020B0604020202020204" pitchFamily="34" charset="0"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>
            <a:extLst>
              <a:ext uri="{FF2B5EF4-FFF2-40B4-BE49-F238E27FC236}">
                <a16:creationId xmlns:a16="http://schemas.microsoft.com/office/drawing/2014/main" xmlns="" id="{8B3B2CD8-1C0C-405E-B3CD-203BD6E07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057400"/>
            <a:ext cx="7975600" cy="34512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Instructions on how to report IFQ, groundfish, and salmon landings when you lose internet connectivity can be found here: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https://elandings.alaska.gov/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 the instructions and forms in advance so that you will be prepared when/if you lose connectivity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A17E8D83-103F-47D9-B890-BAC264D47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been temporarily disconnect from Internet?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xmlns="" id="{85ECF838-E6E1-49A6-A49A-D1686D45B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935413"/>
            <a:ext cx="84201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xmlns="" id="{97A0C684-9EB5-4177-8D5B-79A9C0C9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8" y="1741488"/>
            <a:ext cx="8382000" cy="32972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Fishery Maps and Charts can be found in the following locations: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https://alaskafisheries.noaa.gov/maps</a:t>
            </a:r>
            <a:endParaRPr lang="en-US" alt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http://www.adfg.alaska.gov/index.cfm?adfg=fishingCommercialByFishery.statmaps</a:t>
            </a:r>
            <a:endParaRPr lang="en-US" alt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71CE377-3028-4A8C-9E29-58548FC47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001000" cy="8556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Charts</a:t>
            </a:r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xmlns="" id="{136CBF86-85F3-4220-BCDB-4CE4BEE98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962400"/>
            <a:ext cx="89693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xmlns="" id="{D68C5E65-24C0-40A9-A578-07FB0BA5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3389313"/>
            <a:ext cx="4554537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BF476DA8-DA34-4F85-8935-721383F85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" y="400050"/>
            <a:ext cx="9088438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problem time sensitive?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97C47A-4428-4513-9502-25E84A4C0626}"/>
              </a:ext>
            </a:extLst>
          </p:cNvPr>
          <p:cNvSpPr txBox="1"/>
          <p:nvPr/>
        </p:nvSpPr>
        <p:spPr>
          <a:xfrm>
            <a:off x="2057400" y="5867400"/>
            <a:ext cx="4876800" cy="8863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Palatino" pitchFamily="18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6"/>
                </a:solidFill>
                <a:latin typeface="Palatino" pitchFamily="18" charset="0"/>
              </a:rPr>
              <a:t>eLandings@alaska.gov</a:t>
            </a:r>
            <a:endParaRPr lang="en-US" sz="2400" b="1" dirty="0">
              <a:ln>
                <a:solidFill>
                  <a:srgbClr val="000090"/>
                </a:solidFill>
              </a:ln>
              <a:solidFill>
                <a:schemeClr val="accent6"/>
              </a:solidFill>
              <a:latin typeface="Palatino" pitchFamily="18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3316" name="Picture 6" descr="C:\Users\shall\AppData\Local\Microsoft\Windows\Temporary Internet Files\Content.IE5\KJJ8DC2F\time-running[1].jpg">
            <a:extLst>
              <a:ext uri="{FF2B5EF4-FFF2-40B4-BE49-F238E27FC236}">
                <a16:creationId xmlns:a16="http://schemas.microsoft.com/office/drawing/2014/main" xmlns="" id="{DB1DF680-53EE-406D-ACC4-48E6BF2C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5421313"/>
            <a:ext cx="10874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>
            <a:extLst>
              <a:ext uri="{FF2B5EF4-FFF2-40B4-BE49-F238E27FC236}">
                <a16:creationId xmlns:a16="http://schemas.microsoft.com/office/drawing/2014/main" xmlns="" id="{17AEA261-8127-4BED-A859-CD5D8498A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4286" r="12573" b="7143"/>
          <a:stretch>
            <a:fillRect/>
          </a:stretch>
        </p:blipFill>
        <p:spPr bwMode="auto">
          <a:xfrm>
            <a:off x="88900" y="2145160"/>
            <a:ext cx="232886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374213-2EB9-4F2D-9A1B-EC82FCAA41D2}"/>
              </a:ext>
            </a:extLst>
          </p:cNvPr>
          <p:cNvSpPr txBox="1"/>
          <p:nvPr/>
        </p:nvSpPr>
        <p:spPr>
          <a:xfrm>
            <a:off x="2197327" y="2033242"/>
            <a:ext cx="660717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 need help right now!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marL="119063"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IFQ report, IFQ permit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NMFS Enforcement data technicians: (800) 304-4846, Option 1 </a:t>
            </a:r>
          </a:p>
          <a:p>
            <a:pPr marL="365760"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000" dirty="0">
              <a:cs typeface="Arial" panose="020B0604020202020204" pitchFamily="34" charset="0"/>
            </a:endParaRPr>
          </a:p>
          <a:p>
            <a:pPr marL="11906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Problems with CFEC permit: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cs typeface="Arial" panose="020B0604020202020204" pitchFamily="34" charset="0"/>
                <a:hlinkClick r:id="rId4"/>
              </a:rPr>
              <a:t>https://www.cfec.state.ak.us/</a:t>
            </a:r>
            <a:endParaRPr lang="en-US" dirty="0">
              <a:cs typeface="Arial" panose="020B0604020202020204" pitchFamily="34" charset="0"/>
            </a:endParaRP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Use Interim Values until you can speak with a support person </a:t>
            </a:r>
          </a:p>
          <a:p>
            <a:pPr marL="365760"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000" dirty="0">
              <a:cs typeface="Arial" panose="020B0604020202020204" pitchFamily="34" charset="0"/>
            </a:endParaRPr>
          </a:p>
          <a:p>
            <a:pPr marL="119063"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Contact the eLandings </a:t>
            </a:r>
            <a:r>
              <a:rPr lang="en-US" dirty="0" smtClean="0">
                <a:cs typeface="Arial" panose="020B0604020202020204" pitchFamily="34" charset="0"/>
              </a:rPr>
              <a:t>group at </a:t>
            </a:r>
            <a:r>
              <a:rPr lang="en-US" dirty="0" smtClean="0">
                <a:cs typeface="Arial" panose="020B0604020202020204" pitchFamily="34" charset="0"/>
                <a:hlinkClick r:id="rId5"/>
              </a:rPr>
              <a:t>elandings@alaska.gov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1A210A3-A7D2-4F70-ACFA-0B0C15E86CB4}"/>
              </a:ext>
            </a:extLst>
          </p:cNvPr>
          <p:cNvSpPr/>
          <p:nvPr/>
        </p:nvSpPr>
        <p:spPr>
          <a:xfrm>
            <a:off x="2590800" y="6130925"/>
            <a:ext cx="4343400" cy="455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DAF5BDDE-F617-4F84-842C-F1EAF3D161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275" y="4673600"/>
            <a:ext cx="7475538" cy="17843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wait until Monday...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3429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accidentally created a duplicate report and need to have one deleted</a:t>
            </a:r>
          </a:p>
          <a:p>
            <a:pPr marL="640080" lvl="1" indent="-3429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need to edit a report but it’s past the 90 day cut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3429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thinking of setting up a new custom processing operation</a:t>
            </a:r>
          </a:p>
          <a:p>
            <a:pPr marL="640080" lvl="1" indent="-3429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getting an error on the pricing and grading page</a:t>
            </a:r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sz="1900" dirty="0">
              <a:latin typeface="Palatino" pitchFamily="18" charset="0"/>
            </a:endParaRPr>
          </a:p>
          <a:p>
            <a:pPr marL="41148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latin typeface="Palatino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900" dirty="0">
              <a:latin typeface="Palatino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9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9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9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en-US" sz="1900" i="1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900" i="1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9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4080288C-4CFA-4EB1-8835-2FEAB43CAF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94619"/>
            <a:ext cx="8610600" cy="5181600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eLandings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(907)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586-7462             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elandings@alaska.gov</a:t>
            </a:r>
            <a:endParaRPr 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533" lvl="1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Sara.Villafuerte@noaa.gov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Claire.Minelga@noaa.gov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533" lvl="1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Suja.Hall@noaa.gov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1510" lvl="1" indent="-28575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Business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hours Mon-Fri</a:t>
            </a:r>
          </a:p>
          <a:p>
            <a:pPr marL="651510" lvl="1" indent="-28575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Groundfish &amp; IFQ landings, Production reports, seaLandings, ELB, Observer fees</a:t>
            </a:r>
          </a:p>
          <a:p>
            <a:pPr marL="365760" lvl="1" indent="0" eaLnBrk="1" fontAlgn="auto" hangingPunct="1">
              <a:lnSpc>
                <a:spcPct val="80000"/>
              </a:lnSpc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Gail Smith,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Gail.Smith@alaska.gov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ADF&amp;G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1510" lvl="1" indent="-28575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Business hours, Mon-Fri</a:t>
            </a:r>
          </a:p>
          <a:p>
            <a:pPr marL="651510" lvl="1" indent="-28575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Fish tickets,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tLandings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&amp; PTI, salmon troll bycatch reporting</a:t>
            </a:r>
          </a:p>
          <a:p>
            <a:pPr marL="365760" lvl="1" indent="0" eaLnBrk="1" fontAlgn="auto" hangingPunct="1">
              <a:lnSpc>
                <a:spcPct val="80000"/>
              </a:lnSpc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Lara Erikson,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Lara@iphc.int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IPHC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1510" lvl="1" indent="-28575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Business hours, Mon-Fri</a:t>
            </a:r>
          </a:p>
          <a:p>
            <a:pPr marL="651510" lvl="1" indent="-28575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Halibut issues, vessel clearances, Area 4 reporting</a:t>
            </a:r>
          </a:p>
          <a:p>
            <a:pPr marL="365760" lvl="1" indent="0" eaLnBrk="1" fontAlgn="auto" hangingPunct="1">
              <a:lnSpc>
                <a:spcPct val="80000"/>
              </a:lnSpc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NMFS Enforcement data technicians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(800) 304-4846 option 1</a:t>
            </a:r>
          </a:p>
          <a:p>
            <a:pPr marL="651510" lvl="1" indent="-28575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18 hours/day, 7 days a week; nights/weekends </a:t>
            </a:r>
          </a:p>
          <a:p>
            <a:pPr marL="651510" lvl="1" indent="-28575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Time-sensitive issues, IFQ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questions, MLR’s, PTR’s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 eaLnBrk="1" fontAlgn="auto" hangingPunct="1">
              <a:lnSpc>
                <a:spcPct val="80000"/>
              </a:lnSpc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dirty="0">
              <a:latin typeface="Palatino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900" i="1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en-US" sz="14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en-US" sz="1900" i="1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900" i="1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900" i="1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E2DB7AA5-26BD-4FEE-9531-90F75EDA3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60198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to Contact:</a:t>
            </a:r>
            <a:b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email us anytime at: eLandings@alaska.gov</a:t>
            </a:r>
            <a:r>
              <a:rPr lang="en-US" altLang="en-US" sz="2800" dirty="0">
                <a:solidFill>
                  <a:srgbClr val="000090"/>
                </a:solidFill>
              </a:rPr>
              <a:t/>
            </a:r>
            <a:br>
              <a:rPr lang="en-US" altLang="en-US" sz="2800" dirty="0">
                <a:solidFill>
                  <a:srgbClr val="000090"/>
                </a:solidFill>
              </a:rPr>
            </a:br>
            <a:endParaRPr lang="en-US" sz="3200" b="1" dirty="0">
              <a:solidFill>
                <a:srgbClr val="000099"/>
              </a:solidFill>
              <a:latin typeface="Palatino" pitchFamily="18" charset="0"/>
            </a:endParaRPr>
          </a:p>
        </p:txBody>
      </p:sp>
      <p:pic>
        <p:nvPicPr>
          <p:cNvPr id="14340" name="Picture 2055" descr="Histe_u5">
            <a:extLst>
              <a:ext uri="{FF2B5EF4-FFF2-40B4-BE49-F238E27FC236}">
                <a16:creationId xmlns:a16="http://schemas.microsoft.com/office/drawing/2014/main" xmlns="" id="{98D77E72-A748-46E5-9A4D-BE082FE3F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t="11382" r="23152" b="10570"/>
          <a:stretch>
            <a:fillRect/>
          </a:stretch>
        </p:blipFill>
        <p:spPr bwMode="auto">
          <a:xfrm>
            <a:off x="6405563" y="381000"/>
            <a:ext cx="23622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2060">
            <a:extLst>
              <a:ext uri="{FF2B5EF4-FFF2-40B4-BE49-F238E27FC236}">
                <a16:creationId xmlns:a16="http://schemas.microsoft.com/office/drawing/2014/main" xmlns="" id="{586841EA-8872-4D3C-96FF-AEACCF110407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662113"/>
            <a:ext cx="1524000" cy="227012"/>
            <a:chOff x="-193" y="-3"/>
            <a:chExt cx="3796" cy="294"/>
          </a:xfrm>
        </p:grpSpPr>
        <p:grpSp>
          <p:nvGrpSpPr>
            <p:cNvPr id="14342" name="Group 2058">
              <a:extLst>
                <a:ext uri="{FF2B5EF4-FFF2-40B4-BE49-F238E27FC236}">
                  <a16:creationId xmlns:a16="http://schemas.microsoft.com/office/drawing/2014/main" xmlns="" id="{75D5DDAD-EDCC-4502-898D-A7DD3F0CAC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3" y="0"/>
              <a:ext cx="3793" cy="291"/>
              <a:chOff x="-193" y="0"/>
              <a:chExt cx="3793" cy="291"/>
            </a:xfrm>
          </p:grpSpPr>
          <p:sp>
            <p:nvSpPr>
              <p:cNvPr id="14344" name="Rectangle 2056">
                <a:extLst>
                  <a:ext uri="{FF2B5EF4-FFF2-40B4-BE49-F238E27FC236}">
                    <a16:creationId xmlns:a16="http://schemas.microsoft.com/office/drawing/2014/main" xmlns="" id="{5093BFD5-E90A-46FA-84BD-BED4D79D3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3" y="3"/>
                <a:ext cx="36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4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2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0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900" i="1">
                    <a:solidFill>
                      <a:schemeClr val="bg1"/>
                    </a:solidFill>
                    <a:latin typeface="Arial" panose="020B0604020202020204" pitchFamily="34" charset="0"/>
                  </a:rPr>
                  <a:t>Guy Becken</a:t>
                </a:r>
              </a:p>
            </p:txBody>
          </p:sp>
          <p:sp>
            <p:nvSpPr>
              <p:cNvPr id="14345" name="Rectangle 2057">
                <a:extLst>
                  <a:ext uri="{FF2B5EF4-FFF2-40B4-BE49-F238E27FC236}">
                    <a16:creationId xmlns:a16="http://schemas.microsoft.com/office/drawing/2014/main" xmlns="" id="{511EA7F4-44E0-4319-B3A1-C70D7F1DF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6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4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2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20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anose="05050102010706020507" pitchFamily="18" charset="2"/>
                  <a:buChar char=""/>
                  <a:defRPr sz="1600">
                    <a:solidFill>
                      <a:schemeClr val="tx2"/>
                    </a:solidFill>
                    <a:latin typeface="Candara" panose="020E0502030303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343" name="Rectangle 2059">
              <a:extLst>
                <a:ext uri="{FF2B5EF4-FFF2-40B4-BE49-F238E27FC236}">
                  <a16:creationId xmlns:a16="http://schemas.microsoft.com/office/drawing/2014/main" xmlns="" id="{D4C90449-572A-46B6-AA2E-2BE819D99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3606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2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400">
                  <a:solidFill>
                    <a:schemeClr val="tx2"/>
                  </a:solidFill>
                  <a:latin typeface="Candara" panose="020E0502030303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200">
                  <a:solidFill>
                    <a:schemeClr val="tx2"/>
                  </a:solidFill>
                  <a:latin typeface="Candara" panose="020E0502030303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2000">
                  <a:solidFill>
                    <a:schemeClr val="tx2"/>
                  </a:solidFill>
                  <a:latin typeface="Candara" panose="020E0502030303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>
                  <a:solidFill>
                    <a:schemeClr val="tx2"/>
                  </a:solidFill>
                  <a:latin typeface="Candara" panose="020E0502030303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anose="05050102010706020507" pitchFamily="18" charset="2"/>
                <a:buChar char=""/>
                <a:defRPr sz="1600">
                  <a:solidFill>
                    <a:schemeClr val="tx2"/>
                  </a:solidFill>
                  <a:latin typeface="Candara" panose="020E0502030303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666</TotalTime>
  <Words>367</Words>
  <Application>Microsoft Office PowerPoint</Application>
  <PresentationFormat>On-screen Show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eLandings Help: Where, When,  and How  to Get Assistance</vt:lpstr>
      <vt:lpstr>Website Assistance for eLandings</vt:lpstr>
      <vt:lpstr>PowerPoint Presentation</vt:lpstr>
      <vt:lpstr>Have you been temporarily disconnect from Internet?</vt:lpstr>
      <vt:lpstr>On-line Charts</vt:lpstr>
      <vt:lpstr>Is your problem time sensitive?</vt:lpstr>
      <vt:lpstr>Who to Contact:  email us anytime at: eLandings@alaska.gov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Assistance with eLandings: Where, When and How</dc:title>
  <dc:creator>Office 2004 Test Drive User</dc:creator>
  <cp:lastModifiedBy>shall</cp:lastModifiedBy>
  <cp:revision>45</cp:revision>
  <dcterms:created xsi:type="dcterms:W3CDTF">2010-02-28T23:11:58Z</dcterms:created>
  <dcterms:modified xsi:type="dcterms:W3CDTF">2018-05-02T22:06:03Z</dcterms:modified>
</cp:coreProperties>
</file>