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105"/>
  </p:notesMasterIdLst>
  <p:sldIdLst>
    <p:sldId id="256" r:id="rId2"/>
    <p:sldId id="258" r:id="rId3"/>
    <p:sldId id="403" r:id="rId4"/>
    <p:sldId id="257" r:id="rId5"/>
    <p:sldId id="261" r:id="rId6"/>
    <p:sldId id="259" r:id="rId7"/>
    <p:sldId id="260" r:id="rId8"/>
    <p:sldId id="262" r:id="rId9"/>
    <p:sldId id="263" r:id="rId10"/>
    <p:sldId id="364" r:id="rId11"/>
    <p:sldId id="365" r:id="rId12"/>
    <p:sldId id="358" r:id="rId13"/>
    <p:sldId id="363" r:id="rId14"/>
    <p:sldId id="361" r:id="rId15"/>
    <p:sldId id="367" r:id="rId16"/>
    <p:sldId id="369" r:id="rId17"/>
    <p:sldId id="371" r:id="rId18"/>
    <p:sldId id="372" r:id="rId19"/>
    <p:sldId id="373" r:id="rId20"/>
    <p:sldId id="374" r:id="rId21"/>
    <p:sldId id="375" r:id="rId22"/>
    <p:sldId id="359" r:id="rId23"/>
    <p:sldId id="360" r:id="rId24"/>
    <p:sldId id="379" r:id="rId25"/>
    <p:sldId id="264" r:id="rId26"/>
    <p:sldId id="265" r:id="rId27"/>
    <p:sldId id="270" r:id="rId28"/>
    <p:sldId id="266" r:id="rId29"/>
    <p:sldId id="268" r:id="rId30"/>
    <p:sldId id="362" r:id="rId31"/>
    <p:sldId id="345" r:id="rId32"/>
    <p:sldId id="346" r:id="rId33"/>
    <p:sldId id="397" r:id="rId34"/>
    <p:sldId id="398" r:id="rId35"/>
    <p:sldId id="399" r:id="rId36"/>
    <p:sldId id="400" r:id="rId37"/>
    <p:sldId id="401" r:id="rId38"/>
    <p:sldId id="376" r:id="rId39"/>
    <p:sldId id="317" r:id="rId40"/>
    <p:sldId id="319" r:id="rId41"/>
    <p:sldId id="377" r:id="rId42"/>
    <p:sldId id="273" r:id="rId43"/>
    <p:sldId id="323" r:id="rId44"/>
    <p:sldId id="324" r:id="rId45"/>
    <p:sldId id="271" r:id="rId46"/>
    <p:sldId id="344" r:id="rId47"/>
    <p:sldId id="275" r:id="rId48"/>
    <p:sldId id="272" r:id="rId49"/>
    <p:sldId id="326" r:id="rId50"/>
    <p:sldId id="325" r:id="rId51"/>
    <p:sldId id="276" r:id="rId52"/>
    <p:sldId id="327" r:id="rId53"/>
    <p:sldId id="402" r:id="rId54"/>
    <p:sldId id="277" r:id="rId55"/>
    <p:sldId id="274" r:id="rId56"/>
    <p:sldId id="378" r:id="rId57"/>
    <p:sldId id="380" r:id="rId58"/>
    <p:sldId id="292" r:id="rId59"/>
    <p:sldId id="330" r:id="rId60"/>
    <p:sldId id="335" r:id="rId61"/>
    <p:sldId id="334" r:id="rId62"/>
    <p:sldId id="337" r:id="rId63"/>
    <p:sldId id="331" r:id="rId64"/>
    <p:sldId id="336" r:id="rId65"/>
    <p:sldId id="293" r:id="rId66"/>
    <p:sldId id="302" r:id="rId67"/>
    <p:sldId id="294" r:id="rId68"/>
    <p:sldId id="303" r:id="rId69"/>
    <p:sldId id="280" r:id="rId70"/>
    <p:sldId id="282" r:id="rId71"/>
    <p:sldId id="283" r:id="rId72"/>
    <p:sldId id="296" r:id="rId73"/>
    <p:sldId id="310" r:id="rId74"/>
    <p:sldId id="382" r:id="rId75"/>
    <p:sldId id="396" r:id="rId76"/>
    <p:sldId id="298" r:id="rId77"/>
    <p:sldId id="383" r:id="rId78"/>
    <p:sldId id="384" r:id="rId79"/>
    <p:sldId id="301" r:id="rId80"/>
    <p:sldId id="387" r:id="rId81"/>
    <p:sldId id="388" r:id="rId82"/>
    <p:sldId id="304" r:id="rId83"/>
    <p:sldId id="305" r:id="rId84"/>
    <p:sldId id="306" r:id="rId85"/>
    <p:sldId id="339" r:id="rId86"/>
    <p:sldId id="340" r:id="rId87"/>
    <p:sldId id="307" r:id="rId88"/>
    <p:sldId id="308" r:id="rId89"/>
    <p:sldId id="352" r:id="rId90"/>
    <p:sldId id="350" r:id="rId91"/>
    <p:sldId id="351" r:id="rId92"/>
    <p:sldId id="309" r:id="rId93"/>
    <p:sldId id="289" r:id="rId94"/>
    <p:sldId id="404" r:id="rId95"/>
    <p:sldId id="311" r:id="rId96"/>
    <p:sldId id="392" r:id="rId97"/>
    <p:sldId id="394" r:id="rId98"/>
    <p:sldId id="389" r:id="rId99"/>
    <p:sldId id="353" r:id="rId100"/>
    <p:sldId id="390" r:id="rId101"/>
    <p:sldId id="405" r:id="rId102"/>
    <p:sldId id="314" r:id="rId103"/>
    <p:sldId id="313"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3480" autoAdjust="0"/>
    <p:restoredTop sz="88421" autoAdjust="0"/>
  </p:normalViewPr>
  <p:slideViewPr>
    <p:cSldViewPr>
      <p:cViewPr varScale="1">
        <p:scale>
          <a:sx n="101" d="100"/>
          <a:sy n="101" d="100"/>
        </p:scale>
        <p:origin x="253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6DA002-0899-4FD8-A399-9807BA07B4D6}" type="doc">
      <dgm:prSet loTypeId="urn:microsoft.com/office/officeart/2005/8/layout/chevron1" loCatId="process" qsTypeId="urn:microsoft.com/office/officeart/2005/8/quickstyle/simple1" qsCatId="simple" csTypeId="urn:microsoft.com/office/officeart/2005/8/colors/accent1_2" csCatId="accent1" phldr="1"/>
      <dgm:spPr/>
    </dgm:pt>
    <dgm:pt modelId="{8F773FDC-7044-46F9-9350-5ED360010169}">
      <dgm:prSet phldrT="[Text]"/>
      <dgm:spPr>
        <a:solidFill>
          <a:schemeClr val="accent6">
            <a:lumMod val="50000"/>
          </a:schemeClr>
        </a:solidFill>
      </dgm:spPr>
      <dgm:t>
        <a:bodyPr/>
        <a:lstStyle/>
        <a:p>
          <a:r>
            <a:rPr lang="en-US" dirty="0"/>
            <a:t>Establish Operation and user accounts</a:t>
          </a:r>
        </a:p>
      </dgm:t>
    </dgm:pt>
    <dgm:pt modelId="{BB9DF813-9193-4F9C-A696-356219A617C2}" type="parTrans" cxnId="{57A89295-9685-4220-B6EC-8AF23E294890}">
      <dgm:prSet/>
      <dgm:spPr/>
      <dgm:t>
        <a:bodyPr/>
        <a:lstStyle/>
        <a:p>
          <a:endParaRPr lang="en-US"/>
        </a:p>
      </dgm:t>
    </dgm:pt>
    <dgm:pt modelId="{224D9DF0-9964-4CF0-9490-4ADC1CE57875}" type="sibTrans" cxnId="{57A89295-9685-4220-B6EC-8AF23E294890}">
      <dgm:prSet/>
      <dgm:spPr/>
      <dgm:t>
        <a:bodyPr/>
        <a:lstStyle/>
        <a:p>
          <a:endParaRPr lang="en-US"/>
        </a:p>
      </dgm:t>
    </dgm:pt>
    <dgm:pt modelId="{D34399DA-21D8-4597-90D7-039B3EE12145}">
      <dgm:prSet phldrT="[Text]"/>
      <dgm:spPr>
        <a:solidFill>
          <a:schemeClr val="accent3">
            <a:lumMod val="75000"/>
          </a:schemeClr>
        </a:solidFill>
      </dgm:spPr>
      <dgm:t>
        <a:bodyPr/>
        <a:lstStyle/>
        <a:p>
          <a:r>
            <a:rPr lang="en-US" dirty="0"/>
            <a:t>Download PTI and establish configuration profile(s)</a:t>
          </a:r>
        </a:p>
      </dgm:t>
    </dgm:pt>
    <dgm:pt modelId="{E289BFD8-056B-4F5A-95DE-E30F6595571E}" type="parTrans" cxnId="{8238642E-782C-45E4-A249-91C7C0F4BBF2}">
      <dgm:prSet/>
      <dgm:spPr/>
      <dgm:t>
        <a:bodyPr/>
        <a:lstStyle/>
        <a:p>
          <a:endParaRPr lang="en-US"/>
        </a:p>
      </dgm:t>
    </dgm:pt>
    <dgm:pt modelId="{62B1DAE4-F389-4DDD-BF4F-B1B0DCBC287C}" type="sibTrans" cxnId="{8238642E-782C-45E4-A249-91C7C0F4BBF2}">
      <dgm:prSet/>
      <dgm:spPr/>
      <dgm:t>
        <a:bodyPr/>
        <a:lstStyle/>
        <a:p>
          <a:endParaRPr lang="en-US"/>
        </a:p>
      </dgm:t>
    </dgm:pt>
    <dgm:pt modelId="{4EFC2CBB-9EAD-42D2-84CA-42F24F5EA210}">
      <dgm:prSet phldrT="[Text]"/>
      <dgm:spPr/>
      <dgm:t>
        <a:bodyPr/>
        <a:lstStyle/>
        <a:p>
          <a:r>
            <a:rPr lang="en-US" dirty="0"/>
            <a:t>Configure thumb drives and distribute to tenders, buying stations, trucks</a:t>
          </a:r>
        </a:p>
      </dgm:t>
    </dgm:pt>
    <dgm:pt modelId="{C8AB2CA7-6C01-4AF7-81E8-8747FD87FE4B}" type="parTrans" cxnId="{B20977D5-387B-4413-B677-D967141EB887}">
      <dgm:prSet/>
      <dgm:spPr/>
      <dgm:t>
        <a:bodyPr/>
        <a:lstStyle/>
        <a:p>
          <a:endParaRPr lang="en-US"/>
        </a:p>
      </dgm:t>
    </dgm:pt>
    <dgm:pt modelId="{547ED0D7-4023-4849-A3F9-3D7AC7817C65}" type="sibTrans" cxnId="{B20977D5-387B-4413-B677-D967141EB887}">
      <dgm:prSet/>
      <dgm:spPr/>
      <dgm:t>
        <a:bodyPr/>
        <a:lstStyle/>
        <a:p>
          <a:endParaRPr lang="en-US"/>
        </a:p>
      </dgm:t>
    </dgm:pt>
    <dgm:pt modelId="{A5C41A3A-6C91-480A-9D82-72F7492AE61C}" type="pres">
      <dgm:prSet presAssocID="{1D6DA002-0899-4FD8-A399-9807BA07B4D6}" presName="Name0" presStyleCnt="0">
        <dgm:presLayoutVars>
          <dgm:dir/>
          <dgm:animLvl val="lvl"/>
          <dgm:resizeHandles val="exact"/>
        </dgm:presLayoutVars>
      </dgm:prSet>
      <dgm:spPr/>
    </dgm:pt>
    <dgm:pt modelId="{40FFEDDA-E6A8-4649-8B4E-CE922A0D02C0}" type="pres">
      <dgm:prSet presAssocID="{8F773FDC-7044-46F9-9350-5ED360010169}" presName="parTxOnly" presStyleLbl="node1" presStyleIdx="0" presStyleCnt="3" custScaleY="181588">
        <dgm:presLayoutVars>
          <dgm:chMax val="0"/>
          <dgm:chPref val="0"/>
          <dgm:bulletEnabled val="1"/>
        </dgm:presLayoutVars>
      </dgm:prSet>
      <dgm:spPr/>
    </dgm:pt>
    <dgm:pt modelId="{9A22E387-20AF-487C-A914-F8F073E565D6}" type="pres">
      <dgm:prSet presAssocID="{224D9DF0-9964-4CF0-9490-4ADC1CE57875}" presName="parTxOnlySpace" presStyleCnt="0"/>
      <dgm:spPr/>
    </dgm:pt>
    <dgm:pt modelId="{45BF9127-34AF-41DF-8F54-05CBDA58F371}" type="pres">
      <dgm:prSet presAssocID="{D34399DA-21D8-4597-90D7-039B3EE12145}" presName="parTxOnly" presStyleLbl="node1" presStyleIdx="1" presStyleCnt="3" custScaleY="181588">
        <dgm:presLayoutVars>
          <dgm:chMax val="0"/>
          <dgm:chPref val="0"/>
          <dgm:bulletEnabled val="1"/>
        </dgm:presLayoutVars>
      </dgm:prSet>
      <dgm:spPr/>
    </dgm:pt>
    <dgm:pt modelId="{44979B18-7071-4755-B487-7B8ABF6CFCD4}" type="pres">
      <dgm:prSet presAssocID="{62B1DAE4-F389-4DDD-BF4F-B1B0DCBC287C}" presName="parTxOnlySpace" presStyleCnt="0"/>
      <dgm:spPr/>
    </dgm:pt>
    <dgm:pt modelId="{64046C08-EAD5-47E9-9013-D79963680103}" type="pres">
      <dgm:prSet presAssocID="{4EFC2CBB-9EAD-42D2-84CA-42F24F5EA210}" presName="parTxOnly" presStyleLbl="node1" presStyleIdx="2" presStyleCnt="3" custScaleY="181588">
        <dgm:presLayoutVars>
          <dgm:chMax val="0"/>
          <dgm:chPref val="0"/>
          <dgm:bulletEnabled val="1"/>
        </dgm:presLayoutVars>
      </dgm:prSet>
      <dgm:spPr/>
    </dgm:pt>
  </dgm:ptLst>
  <dgm:cxnLst>
    <dgm:cxn modelId="{A9CFCB2A-DE97-47FD-B3DE-E38C4ECDAB12}" type="presOf" srcId="{1D6DA002-0899-4FD8-A399-9807BA07B4D6}" destId="{A5C41A3A-6C91-480A-9D82-72F7492AE61C}" srcOrd="0" destOrd="0" presId="urn:microsoft.com/office/officeart/2005/8/layout/chevron1"/>
    <dgm:cxn modelId="{8238642E-782C-45E4-A249-91C7C0F4BBF2}" srcId="{1D6DA002-0899-4FD8-A399-9807BA07B4D6}" destId="{D34399DA-21D8-4597-90D7-039B3EE12145}" srcOrd="1" destOrd="0" parTransId="{E289BFD8-056B-4F5A-95DE-E30F6595571E}" sibTransId="{62B1DAE4-F389-4DDD-BF4F-B1B0DCBC287C}"/>
    <dgm:cxn modelId="{63560B3C-5294-4609-8D6D-612348093D6E}" type="presOf" srcId="{8F773FDC-7044-46F9-9350-5ED360010169}" destId="{40FFEDDA-E6A8-4649-8B4E-CE922A0D02C0}" srcOrd="0" destOrd="0" presId="urn:microsoft.com/office/officeart/2005/8/layout/chevron1"/>
    <dgm:cxn modelId="{3400DB40-1D2D-4BA2-BBA0-8676DAF61EA1}" type="presOf" srcId="{D34399DA-21D8-4597-90D7-039B3EE12145}" destId="{45BF9127-34AF-41DF-8F54-05CBDA58F371}" srcOrd="0" destOrd="0" presId="urn:microsoft.com/office/officeart/2005/8/layout/chevron1"/>
    <dgm:cxn modelId="{02293245-46C3-4E6C-9534-2FDF559CE44F}" type="presOf" srcId="{4EFC2CBB-9EAD-42D2-84CA-42F24F5EA210}" destId="{64046C08-EAD5-47E9-9013-D79963680103}" srcOrd="0" destOrd="0" presId="urn:microsoft.com/office/officeart/2005/8/layout/chevron1"/>
    <dgm:cxn modelId="{57A89295-9685-4220-B6EC-8AF23E294890}" srcId="{1D6DA002-0899-4FD8-A399-9807BA07B4D6}" destId="{8F773FDC-7044-46F9-9350-5ED360010169}" srcOrd="0" destOrd="0" parTransId="{BB9DF813-9193-4F9C-A696-356219A617C2}" sibTransId="{224D9DF0-9964-4CF0-9490-4ADC1CE57875}"/>
    <dgm:cxn modelId="{B20977D5-387B-4413-B677-D967141EB887}" srcId="{1D6DA002-0899-4FD8-A399-9807BA07B4D6}" destId="{4EFC2CBB-9EAD-42D2-84CA-42F24F5EA210}" srcOrd="2" destOrd="0" parTransId="{C8AB2CA7-6C01-4AF7-81E8-8747FD87FE4B}" sibTransId="{547ED0D7-4023-4849-A3F9-3D7AC7817C65}"/>
    <dgm:cxn modelId="{351C34A9-65B1-4AE0-8DC7-02AF0E820B74}" type="presParOf" srcId="{A5C41A3A-6C91-480A-9D82-72F7492AE61C}" destId="{40FFEDDA-E6A8-4649-8B4E-CE922A0D02C0}" srcOrd="0" destOrd="0" presId="urn:microsoft.com/office/officeart/2005/8/layout/chevron1"/>
    <dgm:cxn modelId="{5A60D46E-0408-44E9-908B-D18924F67E25}" type="presParOf" srcId="{A5C41A3A-6C91-480A-9D82-72F7492AE61C}" destId="{9A22E387-20AF-487C-A914-F8F073E565D6}" srcOrd="1" destOrd="0" presId="urn:microsoft.com/office/officeart/2005/8/layout/chevron1"/>
    <dgm:cxn modelId="{603B712F-53C2-4C3E-B3C9-B1B1445AE9D5}" type="presParOf" srcId="{A5C41A3A-6C91-480A-9D82-72F7492AE61C}" destId="{45BF9127-34AF-41DF-8F54-05CBDA58F371}" srcOrd="2" destOrd="0" presId="urn:microsoft.com/office/officeart/2005/8/layout/chevron1"/>
    <dgm:cxn modelId="{5EA1C893-8586-485A-9D0D-BBEEA2736FA5}" type="presParOf" srcId="{A5C41A3A-6C91-480A-9D82-72F7492AE61C}" destId="{44979B18-7071-4755-B487-7B8ABF6CFCD4}" srcOrd="3" destOrd="0" presId="urn:microsoft.com/office/officeart/2005/8/layout/chevron1"/>
    <dgm:cxn modelId="{35F1DE55-7B9F-4160-9A6B-729C8BF28E47}" type="presParOf" srcId="{A5C41A3A-6C91-480A-9D82-72F7492AE61C}" destId="{64046C08-EAD5-47E9-9013-D7996368010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3D11B0-2B43-48F5-9588-1E7F8174B65B}" type="doc">
      <dgm:prSet loTypeId="urn:microsoft.com/office/officeart/2005/8/layout/chevron1" loCatId="process" qsTypeId="urn:microsoft.com/office/officeart/2005/8/quickstyle/simple1" qsCatId="simple" csTypeId="urn:microsoft.com/office/officeart/2005/8/colors/accent1_2" csCatId="accent1" phldr="1"/>
      <dgm:spPr/>
    </dgm:pt>
    <dgm:pt modelId="{479F28A7-1D19-4CAF-9512-B59D0E64E3EA}">
      <dgm:prSet phldrT="[Text]" custT="1"/>
      <dgm:spPr>
        <a:solidFill>
          <a:schemeClr val="bg2">
            <a:lumMod val="50000"/>
          </a:schemeClr>
        </a:solidFill>
      </dgm:spPr>
      <dgm:t>
        <a:bodyPr/>
        <a:lstStyle/>
        <a:p>
          <a:r>
            <a:rPr lang="en-US" sz="1600" dirty="0"/>
            <a:t>Tender Operator generates Tender Trip Log Report</a:t>
          </a:r>
        </a:p>
      </dgm:t>
    </dgm:pt>
    <dgm:pt modelId="{2669214C-B99D-43DE-90AC-24911C5F4C23}" type="parTrans" cxnId="{AD569411-9F45-41D2-B41E-837D085D00DB}">
      <dgm:prSet/>
      <dgm:spPr/>
      <dgm:t>
        <a:bodyPr/>
        <a:lstStyle/>
        <a:p>
          <a:endParaRPr lang="en-US"/>
        </a:p>
      </dgm:t>
    </dgm:pt>
    <dgm:pt modelId="{3E6CBE68-929A-459B-9324-5023204D27A9}" type="sibTrans" cxnId="{AD569411-9F45-41D2-B41E-837D085D00DB}">
      <dgm:prSet/>
      <dgm:spPr/>
      <dgm:t>
        <a:bodyPr/>
        <a:lstStyle/>
        <a:p>
          <a:endParaRPr lang="en-US"/>
        </a:p>
      </dgm:t>
    </dgm:pt>
    <dgm:pt modelId="{EA924E76-0BE8-4899-B773-B23D7D62D5C1}">
      <dgm:prSet phldrT="[Text]" custT="1"/>
      <dgm:spPr>
        <a:solidFill>
          <a:schemeClr val="accent5">
            <a:lumMod val="75000"/>
          </a:schemeClr>
        </a:solidFill>
      </dgm:spPr>
      <dgm:t>
        <a:bodyPr/>
        <a:lstStyle/>
        <a:p>
          <a:r>
            <a:rPr lang="en-US" sz="1600" dirty="0"/>
            <a:t>Returns signed copies of fish tickets and thumb drive to seafood office</a:t>
          </a:r>
        </a:p>
      </dgm:t>
    </dgm:pt>
    <dgm:pt modelId="{EDDA991D-09DD-4D8E-B5B9-A33E63EB4C7F}" type="parTrans" cxnId="{36A3B0AF-77C0-435D-B420-B3F72C082049}">
      <dgm:prSet/>
      <dgm:spPr/>
      <dgm:t>
        <a:bodyPr/>
        <a:lstStyle/>
        <a:p>
          <a:endParaRPr lang="en-US"/>
        </a:p>
      </dgm:t>
    </dgm:pt>
    <dgm:pt modelId="{22D4440B-E44D-4464-91BC-CE94F2394412}" type="sibTrans" cxnId="{36A3B0AF-77C0-435D-B420-B3F72C082049}">
      <dgm:prSet/>
      <dgm:spPr/>
      <dgm:t>
        <a:bodyPr/>
        <a:lstStyle/>
        <a:p>
          <a:endParaRPr lang="en-US"/>
        </a:p>
      </dgm:t>
    </dgm:pt>
    <dgm:pt modelId="{49766444-C0D4-4B04-8BF2-C5B7A8FCAF89}">
      <dgm:prSet phldrT="[Text]" custT="1"/>
      <dgm:spPr>
        <a:solidFill>
          <a:srgbClr val="7030A0"/>
        </a:solidFill>
      </dgm:spPr>
      <dgm:t>
        <a:bodyPr/>
        <a:lstStyle/>
        <a:p>
          <a:r>
            <a:rPr lang="en-US" sz="1600" dirty="0"/>
            <a:t>Office staff review landings in PTI and upload data to eLandings Database</a:t>
          </a:r>
        </a:p>
      </dgm:t>
    </dgm:pt>
    <dgm:pt modelId="{A9524393-B328-451C-AA32-55E822F65527}" type="parTrans" cxnId="{E917C32B-1F74-4E36-9646-27869F6DB039}">
      <dgm:prSet/>
      <dgm:spPr/>
      <dgm:t>
        <a:bodyPr/>
        <a:lstStyle/>
        <a:p>
          <a:endParaRPr lang="en-US"/>
        </a:p>
      </dgm:t>
    </dgm:pt>
    <dgm:pt modelId="{1131071D-B314-4CDF-B152-E4FDDAEBE77C}" type="sibTrans" cxnId="{E917C32B-1F74-4E36-9646-27869F6DB039}">
      <dgm:prSet/>
      <dgm:spPr/>
      <dgm:t>
        <a:bodyPr/>
        <a:lstStyle/>
        <a:p>
          <a:endParaRPr lang="en-US"/>
        </a:p>
      </dgm:t>
    </dgm:pt>
    <dgm:pt modelId="{65174331-D171-4B7B-B91D-746811EBD0C2}" type="pres">
      <dgm:prSet presAssocID="{0C3D11B0-2B43-48F5-9588-1E7F8174B65B}" presName="Name0" presStyleCnt="0">
        <dgm:presLayoutVars>
          <dgm:dir/>
          <dgm:animLvl val="lvl"/>
          <dgm:resizeHandles val="exact"/>
        </dgm:presLayoutVars>
      </dgm:prSet>
      <dgm:spPr/>
    </dgm:pt>
    <dgm:pt modelId="{3B60E0EB-C8E4-4AB4-AA16-A99FBBAE7D48}" type="pres">
      <dgm:prSet presAssocID="{479F28A7-1D19-4CAF-9512-B59D0E64E3EA}" presName="parTxOnly" presStyleLbl="node1" presStyleIdx="0" presStyleCnt="3" custScaleX="100916" custScaleY="128533" custLinFactNeighborX="-6275" custLinFactNeighborY="-45501">
        <dgm:presLayoutVars>
          <dgm:chMax val="0"/>
          <dgm:chPref val="0"/>
          <dgm:bulletEnabled val="1"/>
        </dgm:presLayoutVars>
      </dgm:prSet>
      <dgm:spPr/>
    </dgm:pt>
    <dgm:pt modelId="{48A2A94F-00A4-4C77-A84A-9F05DEEE6370}" type="pres">
      <dgm:prSet presAssocID="{3E6CBE68-929A-459B-9324-5023204D27A9}" presName="parTxOnlySpace" presStyleCnt="0"/>
      <dgm:spPr/>
    </dgm:pt>
    <dgm:pt modelId="{6FA518E2-E311-489D-9C0F-DC8D1F051FCB}" type="pres">
      <dgm:prSet presAssocID="{EA924E76-0BE8-4899-B773-B23D7D62D5C1}" presName="parTxOnly" presStyleLbl="node1" presStyleIdx="1" presStyleCnt="3" custScaleX="104297" custScaleY="128533" custLinFactNeighborX="-6275" custLinFactNeighborY="-45501">
        <dgm:presLayoutVars>
          <dgm:chMax val="0"/>
          <dgm:chPref val="0"/>
          <dgm:bulletEnabled val="1"/>
        </dgm:presLayoutVars>
      </dgm:prSet>
      <dgm:spPr/>
    </dgm:pt>
    <dgm:pt modelId="{96AFE430-2E37-4796-A4DF-571E5311DC05}" type="pres">
      <dgm:prSet presAssocID="{22D4440B-E44D-4464-91BC-CE94F2394412}" presName="parTxOnlySpace" presStyleCnt="0"/>
      <dgm:spPr/>
    </dgm:pt>
    <dgm:pt modelId="{7547AA67-8D3D-4D8A-B038-552BBAF459CF}" type="pres">
      <dgm:prSet presAssocID="{49766444-C0D4-4B04-8BF2-C5B7A8FCAF89}" presName="parTxOnly" presStyleLbl="node1" presStyleIdx="2" presStyleCnt="3" custScaleY="128533" custLinFactNeighborX="-6275" custLinFactNeighborY="-45501">
        <dgm:presLayoutVars>
          <dgm:chMax val="0"/>
          <dgm:chPref val="0"/>
          <dgm:bulletEnabled val="1"/>
        </dgm:presLayoutVars>
      </dgm:prSet>
      <dgm:spPr/>
    </dgm:pt>
  </dgm:ptLst>
  <dgm:cxnLst>
    <dgm:cxn modelId="{AD569411-9F45-41D2-B41E-837D085D00DB}" srcId="{0C3D11B0-2B43-48F5-9588-1E7F8174B65B}" destId="{479F28A7-1D19-4CAF-9512-B59D0E64E3EA}" srcOrd="0" destOrd="0" parTransId="{2669214C-B99D-43DE-90AC-24911C5F4C23}" sibTransId="{3E6CBE68-929A-459B-9324-5023204D27A9}"/>
    <dgm:cxn modelId="{D6A81526-C90F-4F24-A4C4-DBDFE250A2A1}" type="presOf" srcId="{EA924E76-0BE8-4899-B773-B23D7D62D5C1}" destId="{6FA518E2-E311-489D-9C0F-DC8D1F051FCB}" srcOrd="0" destOrd="0" presId="urn:microsoft.com/office/officeart/2005/8/layout/chevron1"/>
    <dgm:cxn modelId="{95729F29-A7CD-4927-8724-87A3001CE712}" type="presOf" srcId="{49766444-C0D4-4B04-8BF2-C5B7A8FCAF89}" destId="{7547AA67-8D3D-4D8A-B038-552BBAF459CF}" srcOrd="0" destOrd="0" presId="urn:microsoft.com/office/officeart/2005/8/layout/chevron1"/>
    <dgm:cxn modelId="{E917C32B-1F74-4E36-9646-27869F6DB039}" srcId="{0C3D11B0-2B43-48F5-9588-1E7F8174B65B}" destId="{49766444-C0D4-4B04-8BF2-C5B7A8FCAF89}" srcOrd="2" destOrd="0" parTransId="{A9524393-B328-451C-AA32-55E822F65527}" sibTransId="{1131071D-B314-4CDF-B152-E4FDDAEBE77C}"/>
    <dgm:cxn modelId="{7513BD62-A596-466C-BE09-898F76374387}" type="presOf" srcId="{0C3D11B0-2B43-48F5-9588-1E7F8174B65B}" destId="{65174331-D171-4B7B-B91D-746811EBD0C2}" srcOrd="0" destOrd="0" presId="urn:microsoft.com/office/officeart/2005/8/layout/chevron1"/>
    <dgm:cxn modelId="{9234C351-9EA3-46C8-B404-4BF5A09C9768}" type="presOf" srcId="{479F28A7-1D19-4CAF-9512-B59D0E64E3EA}" destId="{3B60E0EB-C8E4-4AB4-AA16-A99FBBAE7D48}" srcOrd="0" destOrd="0" presId="urn:microsoft.com/office/officeart/2005/8/layout/chevron1"/>
    <dgm:cxn modelId="{36A3B0AF-77C0-435D-B420-B3F72C082049}" srcId="{0C3D11B0-2B43-48F5-9588-1E7F8174B65B}" destId="{EA924E76-0BE8-4899-B773-B23D7D62D5C1}" srcOrd="1" destOrd="0" parTransId="{EDDA991D-09DD-4D8E-B5B9-A33E63EB4C7F}" sibTransId="{22D4440B-E44D-4464-91BC-CE94F2394412}"/>
    <dgm:cxn modelId="{6A46EAE4-60CB-4A9B-B342-7DCF8336BA49}" type="presParOf" srcId="{65174331-D171-4B7B-B91D-746811EBD0C2}" destId="{3B60E0EB-C8E4-4AB4-AA16-A99FBBAE7D48}" srcOrd="0" destOrd="0" presId="urn:microsoft.com/office/officeart/2005/8/layout/chevron1"/>
    <dgm:cxn modelId="{B02F0B71-BDAB-458B-AF54-AB28DFDBAB6C}" type="presParOf" srcId="{65174331-D171-4B7B-B91D-746811EBD0C2}" destId="{48A2A94F-00A4-4C77-A84A-9F05DEEE6370}" srcOrd="1" destOrd="0" presId="urn:microsoft.com/office/officeart/2005/8/layout/chevron1"/>
    <dgm:cxn modelId="{A578A2AE-FE47-46DE-8FF8-A16356755232}" type="presParOf" srcId="{65174331-D171-4B7B-B91D-746811EBD0C2}" destId="{6FA518E2-E311-489D-9C0F-DC8D1F051FCB}" srcOrd="2" destOrd="0" presId="urn:microsoft.com/office/officeart/2005/8/layout/chevron1"/>
    <dgm:cxn modelId="{17E9AAC2-1EDD-470A-89E4-DC40E53EF0F7}" type="presParOf" srcId="{65174331-D171-4B7B-B91D-746811EBD0C2}" destId="{96AFE430-2E37-4796-A4DF-571E5311DC05}" srcOrd="3" destOrd="0" presId="urn:microsoft.com/office/officeart/2005/8/layout/chevron1"/>
    <dgm:cxn modelId="{CAA7DABA-5001-46D1-9BF1-4CB97BAA4C9D}" type="presParOf" srcId="{65174331-D171-4B7B-B91D-746811EBD0C2}" destId="{7547AA67-8D3D-4D8A-B038-552BBAF459CF}"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1E9BA5-CAC0-46AE-881F-EBD122EB88CC}" type="doc">
      <dgm:prSet loTypeId="urn:microsoft.com/office/officeart/2005/8/layout/cycle1" loCatId="cycle" qsTypeId="urn:microsoft.com/office/officeart/2005/8/quickstyle/3d3" qsCatId="3D" csTypeId="urn:microsoft.com/office/officeart/2005/8/colors/colorful4" csCatId="colorful" phldr="1"/>
      <dgm:spPr/>
      <dgm:t>
        <a:bodyPr/>
        <a:lstStyle/>
        <a:p>
          <a:endParaRPr lang="en-US"/>
        </a:p>
      </dgm:t>
    </dgm:pt>
    <dgm:pt modelId="{B63A9CC4-BACB-414E-8C36-487270097110}">
      <dgm:prSet phldrT="[Text]"/>
      <dgm:spPr/>
      <dgm:t>
        <a:bodyPr/>
        <a:lstStyle/>
        <a:p>
          <a:r>
            <a:rPr lang="en-US" dirty="0"/>
            <a:t>Re-configure thumb drives</a:t>
          </a:r>
        </a:p>
      </dgm:t>
    </dgm:pt>
    <dgm:pt modelId="{E15C4B2D-B8FF-43CF-91C1-96927D0F398E}" type="parTrans" cxnId="{D8EA2184-FF3D-49B8-BC68-2E02231C2134}">
      <dgm:prSet/>
      <dgm:spPr/>
      <dgm:t>
        <a:bodyPr/>
        <a:lstStyle/>
        <a:p>
          <a:endParaRPr lang="en-US"/>
        </a:p>
      </dgm:t>
    </dgm:pt>
    <dgm:pt modelId="{5FCE0CB9-9D9F-4DD4-84CE-082CC91B1973}" type="sibTrans" cxnId="{D8EA2184-FF3D-49B8-BC68-2E02231C2134}">
      <dgm:prSet/>
      <dgm:spPr/>
      <dgm:t>
        <a:bodyPr/>
        <a:lstStyle/>
        <a:p>
          <a:endParaRPr lang="en-US"/>
        </a:p>
      </dgm:t>
    </dgm:pt>
    <dgm:pt modelId="{075E60B1-09F6-415A-BED0-4E6AD7694113}">
      <dgm:prSet phldrT="[Text]"/>
      <dgm:spPr/>
      <dgm:t>
        <a:bodyPr/>
        <a:lstStyle/>
        <a:p>
          <a:r>
            <a:rPr lang="en-US" dirty="0"/>
            <a:t>Distribute to tenders</a:t>
          </a:r>
        </a:p>
      </dgm:t>
    </dgm:pt>
    <dgm:pt modelId="{673E4D6B-87E2-4C45-A574-C7396208DA89}" type="parTrans" cxnId="{DD4899F6-1A7D-434B-A722-BDE22E7EC8DF}">
      <dgm:prSet/>
      <dgm:spPr/>
      <dgm:t>
        <a:bodyPr/>
        <a:lstStyle/>
        <a:p>
          <a:endParaRPr lang="en-US"/>
        </a:p>
      </dgm:t>
    </dgm:pt>
    <dgm:pt modelId="{2B3CC1D6-FBE1-499F-9C05-551F37DF6237}" type="sibTrans" cxnId="{DD4899F6-1A7D-434B-A722-BDE22E7EC8DF}">
      <dgm:prSet/>
      <dgm:spPr/>
      <dgm:t>
        <a:bodyPr/>
        <a:lstStyle/>
        <a:p>
          <a:endParaRPr lang="en-US"/>
        </a:p>
      </dgm:t>
    </dgm:pt>
    <dgm:pt modelId="{4E2DA8BD-6675-4CF3-805F-8F23F222C47C}">
      <dgm:prSet phldrT="[Text]"/>
      <dgm:spPr/>
      <dgm:t>
        <a:bodyPr/>
        <a:lstStyle/>
        <a:p>
          <a:r>
            <a:rPr lang="en-US" dirty="0"/>
            <a:t>Create landing reports in tLandings</a:t>
          </a:r>
        </a:p>
      </dgm:t>
    </dgm:pt>
    <dgm:pt modelId="{99208731-7520-4196-97C5-6277A10D37DB}" type="parTrans" cxnId="{D00B5DF0-85E7-40D1-B70E-31B8D9F46A5B}">
      <dgm:prSet/>
      <dgm:spPr/>
      <dgm:t>
        <a:bodyPr/>
        <a:lstStyle/>
        <a:p>
          <a:endParaRPr lang="en-US"/>
        </a:p>
      </dgm:t>
    </dgm:pt>
    <dgm:pt modelId="{BA038CF9-E3D8-40AD-B1D7-C59C7CAC6EAF}" type="sibTrans" cxnId="{D00B5DF0-85E7-40D1-B70E-31B8D9F46A5B}">
      <dgm:prSet/>
      <dgm:spPr/>
      <dgm:t>
        <a:bodyPr/>
        <a:lstStyle/>
        <a:p>
          <a:endParaRPr lang="en-US"/>
        </a:p>
      </dgm:t>
    </dgm:pt>
    <dgm:pt modelId="{C319E292-3FDD-45F3-8E5E-371DE75FBB33}">
      <dgm:prSet phldrT="[Text]"/>
      <dgm:spPr/>
      <dgm:t>
        <a:bodyPr/>
        <a:lstStyle/>
        <a:p>
          <a:r>
            <a:rPr lang="en-US" dirty="0"/>
            <a:t>Provide fish ticket copies and thumb drive to office</a:t>
          </a:r>
        </a:p>
      </dgm:t>
    </dgm:pt>
    <dgm:pt modelId="{B50BD2AD-6696-4BAE-82AC-EF39F31FADB6}" type="parTrans" cxnId="{C219B800-5810-4BED-8C9C-18FD0FC77D89}">
      <dgm:prSet/>
      <dgm:spPr/>
      <dgm:t>
        <a:bodyPr/>
        <a:lstStyle/>
        <a:p>
          <a:endParaRPr lang="en-US"/>
        </a:p>
      </dgm:t>
    </dgm:pt>
    <dgm:pt modelId="{00EC6A3E-5EB6-48D3-A31B-7E7148972052}" type="sibTrans" cxnId="{C219B800-5810-4BED-8C9C-18FD0FC77D89}">
      <dgm:prSet/>
      <dgm:spPr/>
      <dgm:t>
        <a:bodyPr/>
        <a:lstStyle/>
        <a:p>
          <a:endParaRPr lang="en-US"/>
        </a:p>
      </dgm:t>
    </dgm:pt>
    <dgm:pt modelId="{F839187F-8075-4B86-B1B9-EEC3C05C7EE2}">
      <dgm:prSet phldrT="[Text]"/>
      <dgm:spPr/>
      <dgm:t>
        <a:bodyPr/>
        <a:lstStyle/>
        <a:p>
          <a:r>
            <a:rPr lang="en-US" dirty="0"/>
            <a:t>Upload landing reports into eLandings database</a:t>
          </a:r>
        </a:p>
      </dgm:t>
    </dgm:pt>
    <dgm:pt modelId="{9917578A-AF11-462C-9CF5-625ADFC41040}" type="parTrans" cxnId="{90B5E702-5CC9-45BB-8939-DB97A865440F}">
      <dgm:prSet/>
      <dgm:spPr/>
      <dgm:t>
        <a:bodyPr/>
        <a:lstStyle/>
        <a:p>
          <a:endParaRPr lang="en-US"/>
        </a:p>
      </dgm:t>
    </dgm:pt>
    <dgm:pt modelId="{EC820993-4306-4E4A-A696-8AA2F220331B}" type="sibTrans" cxnId="{90B5E702-5CC9-45BB-8939-DB97A865440F}">
      <dgm:prSet/>
      <dgm:spPr/>
      <dgm:t>
        <a:bodyPr/>
        <a:lstStyle/>
        <a:p>
          <a:endParaRPr lang="en-US"/>
        </a:p>
      </dgm:t>
    </dgm:pt>
    <dgm:pt modelId="{2D504A61-07B9-4D0F-94F7-E425245F0EA3}" type="pres">
      <dgm:prSet presAssocID="{7D1E9BA5-CAC0-46AE-881F-EBD122EB88CC}" presName="cycle" presStyleCnt="0">
        <dgm:presLayoutVars>
          <dgm:dir/>
          <dgm:resizeHandles val="exact"/>
        </dgm:presLayoutVars>
      </dgm:prSet>
      <dgm:spPr/>
    </dgm:pt>
    <dgm:pt modelId="{FD5E6357-26F6-4F76-8E6D-5FA687351525}" type="pres">
      <dgm:prSet presAssocID="{B63A9CC4-BACB-414E-8C36-487270097110}" presName="dummy" presStyleCnt="0"/>
      <dgm:spPr/>
    </dgm:pt>
    <dgm:pt modelId="{7EA5BD60-25DA-4B0D-A03D-2106D219BDD2}" type="pres">
      <dgm:prSet presAssocID="{B63A9CC4-BACB-414E-8C36-487270097110}" presName="node" presStyleLbl="revTx" presStyleIdx="0" presStyleCnt="5">
        <dgm:presLayoutVars>
          <dgm:bulletEnabled val="1"/>
        </dgm:presLayoutVars>
      </dgm:prSet>
      <dgm:spPr/>
    </dgm:pt>
    <dgm:pt modelId="{F1E603D8-F2CD-4817-9FFA-0C4F5844314F}" type="pres">
      <dgm:prSet presAssocID="{5FCE0CB9-9D9F-4DD4-84CE-082CC91B1973}" presName="sibTrans" presStyleLbl="node1" presStyleIdx="0" presStyleCnt="5"/>
      <dgm:spPr/>
    </dgm:pt>
    <dgm:pt modelId="{E17664A0-F92A-45B8-8E26-A499F4E16CAB}" type="pres">
      <dgm:prSet presAssocID="{075E60B1-09F6-415A-BED0-4E6AD7694113}" presName="dummy" presStyleCnt="0"/>
      <dgm:spPr/>
    </dgm:pt>
    <dgm:pt modelId="{DBDDA1BD-DF4B-41E4-9A3B-3E80C67D2AF9}" type="pres">
      <dgm:prSet presAssocID="{075E60B1-09F6-415A-BED0-4E6AD7694113}" presName="node" presStyleLbl="revTx" presStyleIdx="1" presStyleCnt="5">
        <dgm:presLayoutVars>
          <dgm:bulletEnabled val="1"/>
        </dgm:presLayoutVars>
      </dgm:prSet>
      <dgm:spPr/>
    </dgm:pt>
    <dgm:pt modelId="{00DA4945-70EC-4535-A8D9-D7DF0850FB3F}" type="pres">
      <dgm:prSet presAssocID="{2B3CC1D6-FBE1-499F-9C05-551F37DF6237}" presName="sibTrans" presStyleLbl="node1" presStyleIdx="1" presStyleCnt="5"/>
      <dgm:spPr/>
    </dgm:pt>
    <dgm:pt modelId="{B1D3FE5C-E4A9-440A-A18D-5E7E500031C2}" type="pres">
      <dgm:prSet presAssocID="{4E2DA8BD-6675-4CF3-805F-8F23F222C47C}" presName="dummy" presStyleCnt="0"/>
      <dgm:spPr/>
    </dgm:pt>
    <dgm:pt modelId="{B475825A-F5FF-4937-B65F-EBE3FB117D7E}" type="pres">
      <dgm:prSet presAssocID="{4E2DA8BD-6675-4CF3-805F-8F23F222C47C}" presName="node" presStyleLbl="revTx" presStyleIdx="2" presStyleCnt="5">
        <dgm:presLayoutVars>
          <dgm:bulletEnabled val="1"/>
        </dgm:presLayoutVars>
      </dgm:prSet>
      <dgm:spPr/>
    </dgm:pt>
    <dgm:pt modelId="{AF16AE49-375E-48A0-9E15-D82AB9251384}" type="pres">
      <dgm:prSet presAssocID="{BA038CF9-E3D8-40AD-B1D7-C59C7CAC6EAF}" presName="sibTrans" presStyleLbl="node1" presStyleIdx="2" presStyleCnt="5"/>
      <dgm:spPr/>
    </dgm:pt>
    <dgm:pt modelId="{0690B976-A3C4-4ACE-81C1-DE82A06B73EF}" type="pres">
      <dgm:prSet presAssocID="{C319E292-3FDD-45F3-8E5E-371DE75FBB33}" presName="dummy" presStyleCnt="0"/>
      <dgm:spPr/>
    </dgm:pt>
    <dgm:pt modelId="{F0A2D114-8B2E-49FD-AC87-F2FE60D12855}" type="pres">
      <dgm:prSet presAssocID="{C319E292-3FDD-45F3-8E5E-371DE75FBB33}" presName="node" presStyleLbl="revTx" presStyleIdx="3" presStyleCnt="5">
        <dgm:presLayoutVars>
          <dgm:bulletEnabled val="1"/>
        </dgm:presLayoutVars>
      </dgm:prSet>
      <dgm:spPr/>
    </dgm:pt>
    <dgm:pt modelId="{5263EC2E-FF08-418A-A3A7-C1241AF39CDF}" type="pres">
      <dgm:prSet presAssocID="{00EC6A3E-5EB6-48D3-A31B-7E7148972052}" presName="sibTrans" presStyleLbl="node1" presStyleIdx="3" presStyleCnt="5"/>
      <dgm:spPr/>
    </dgm:pt>
    <dgm:pt modelId="{91DE9024-1E4D-4BB5-A781-48975738C715}" type="pres">
      <dgm:prSet presAssocID="{F839187F-8075-4B86-B1B9-EEC3C05C7EE2}" presName="dummy" presStyleCnt="0"/>
      <dgm:spPr/>
    </dgm:pt>
    <dgm:pt modelId="{547DEFA0-FB6E-4F69-96F7-75AF61B24217}" type="pres">
      <dgm:prSet presAssocID="{F839187F-8075-4B86-B1B9-EEC3C05C7EE2}" presName="node" presStyleLbl="revTx" presStyleIdx="4" presStyleCnt="5">
        <dgm:presLayoutVars>
          <dgm:bulletEnabled val="1"/>
        </dgm:presLayoutVars>
      </dgm:prSet>
      <dgm:spPr/>
    </dgm:pt>
    <dgm:pt modelId="{AF719083-5F60-403C-B1FA-1CC0BA16EFC5}" type="pres">
      <dgm:prSet presAssocID="{EC820993-4306-4E4A-A696-8AA2F220331B}" presName="sibTrans" presStyleLbl="node1" presStyleIdx="4" presStyleCnt="5" custScaleX="156962" custScaleY="111695"/>
      <dgm:spPr/>
    </dgm:pt>
  </dgm:ptLst>
  <dgm:cxnLst>
    <dgm:cxn modelId="{2FDF8000-178C-4242-8F20-B21BF71B46EE}" type="presOf" srcId="{EC820993-4306-4E4A-A696-8AA2F220331B}" destId="{AF719083-5F60-403C-B1FA-1CC0BA16EFC5}" srcOrd="0" destOrd="0" presId="urn:microsoft.com/office/officeart/2005/8/layout/cycle1"/>
    <dgm:cxn modelId="{C219B800-5810-4BED-8C9C-18FD0FC77D89}" srcId="{7D1E9BA5-CAC0-46AE-881F-EBD122EB88CC}" destId="{C319E292-3FDD-45F3-8E5E-371DE75FBB33}" srcOrd="3" destOrd="0" parTransId="{B50BD2AD-6696-4BAE-82AC-EF39F31FADB6}" sibTransId="{00EC6A3E-5EB6-48D3-A31B-7E7148972052}"/>
    <dgm:cxn modelId="{90B5E702-5CC9-45BB-8939-DB97A865440F}" srcId="{7D1E9BA5-CAC0-46AE-881F-EBD122EB88CC}" destId="{F839187F-8075-4B86-B1B9-EEC3C05C7EE2}" srcOrd="4" destOrd="0" parTransId="{9917578A-AF11-462C-9CF5-625ADFC41040}" sibTransId="{EC820993-4306-4E4A-A696-8AA2F220331B}"/>
    <dgm:cxn modelId="{42A3CF12-D031-4AA7-9A24-5A5454D15735}" type="presOf" srcId="{7D1E9BA5-CAC0-46AE-881F-EBD122EB88CC}" destId="{2D504A61-07B9-4D0F-94F7-E425245F0EA3}" srcOrd="0" destOrd="0" presId="urn:microsoft.com/office/officeart/2005/8/layout/cycle1"/>
    <dgm:cxn modelId="{FA7B0F2F-5C91-446A-A24D-E5B02B572028}" type="presOf" srcId="{B63A9CC4-BACB-414E-8C36-487270097110}" destId="{7EA5BD60-25DA-4B0D-A03D-2106D219BDD2}" srcOrd="0" destOrd="0" presId="urn:microsoft.com/office/officeart/2005/8/layout/cycle1"/>
    <dgm:cxn modelId="{0A493036-9E45-4A58-97ED-A6D6826CB8F5}" type="presOf" srcId="{075E60B1-09F6-415A-BED0-4E6AD7694113}" destId="{DBDDA1BD-DF4B-41E4-9A3B-3E80C67D2AF9}" srcOrd="0" destOrd="0" presId="urn:microsoft.com/office/officeart/2005/8/layout/cycle1"/>
    <dgm:cxn modelId="{E7D50549-0F2D-45C8-8721-5DD62D7BF64D}" type="presOf" srcId="{2B3CC1D6-FBE1-499F-9C05-551F37DF6237}" destId="{00DA4945-70EC-4535-A8D9-D7DF0850FB3F}" srcOrd="0" destOrd="0" presId="urn:microsoft.com/office/officeart/2005/8/layout/cycle1"/>
    <dgm:cxn modelId="{1431E44F-38F7-46CA-BC10-35A5D9A973AA}" type="presOf" srcId="{5FCE0CB9-9D9F-4DD4-84CE-082CC91B1973}" destId="{F1E603D8-F2CD-4817-9FFA-0C4F5844314F}" srcOrd="0" destOrd="0" presId="urn:microsoft.com/office/officeart/2005/8/layout/cycle1"/>
    <dgm:cxn modelId="{67235771-FB4B-4CB1-BC4C-3920ADBC94A8}" type="presOf" srcId="{4E2DA8BD-6675-4CF3-805F-8F23F222C47C}" destId="{B475825A-F5FF-4937-B65F-EBE3FB117D7E}" srcOrd="0" destOrd="0" presId="urn:microsoft.com/office/officeart/2005/8/layout/cycle1"/>
    <dgm:cxn modelId="{90C9907E-2FBC-4C40-B975-A953CDB39CA7}" type="presOf" srcId="{00EC6A3E-5EB6-48D3-A31B-7E7148972052}" destId="{5263EC2E-FF08-418A-A3A7-C1241AF39CDF}" srcOrd="0" destOrd="0" presId="urn:microsoft.com/office/officeart/2005/8/layout/cycle1"/>
    <dgm:cxn modelId="{D8EA2184-FF3D-49B8-BC68-2E02231C2134}" srcId="{7D1E9BA5-CAC0-46AE-881F-EBD122EB88CC}" destId="{B63A9CC4-BACB-414E-8C36-487270097110}" srcOrd="0" destOrd="0" parTransId="{E15C4B2D-B8FF-43CF-91C1-96927D0F398E}" sibTransId="{5FCE0CB9-9D9F-4DD4-84CE-082CC91B1973}"/>
    <dgm:cxn modelId="{008A0188-5A22-4FF8-AC25-79BAEE79E23E}" type="presOf" srcId="{BA038CF9-E3D8-40AD-B1D7-C59C7CAC6EAF}" destId="{AF16AE49-375E-48A0-9E15-D82AB9251384}" srcOrd="0" destOrd="0" presId="urn:microsoft.com/office/officeart/2005/8/layout/cycle1"/>
    <dgm:cxn modelId="{61AD95AA-B97D-4C0E-B356-DC221F1B8181}" type="presOf" srcId="{C319E292-3FDD-45F3-8E5E-371DE75FBB33}" destId="{F0A2D114-8B2E-49FD-AC87-F2FE60D12855}" srcOrd="0" destOrd="0" presId="urn:microsoft.com/office/officeart/2005/8/layout/cycle1"/>
    <dgm:cxn modelId="{BFB240D2-AB8F-481C-8C45-3D8D350131DF}" type="presOf" srcId="{F839187F-8075-4B86-B1B9-EEC3C05C7EE2}" destId="{547DEFA0-FB6E-4F69-96F7-75AF61B24217}" srcOrd="0" destOrd="0" presId="urn:microsoft.com/office/officeart/2005/8/layout/cycle1"/>
    <dgm:cxn modelId="{D00B5DF0-85E7-40D1-B70E-31B8D9F46A5B}" srcId="{7D1E9BA5-CAC0-46AE-881F-EBD122EB88CC}" destId="{4E2DA8BD-6675-4CF3-805F-8F23F222C47C}" srcOrd="2" destOrd="0" parTransId="{99208731-7520-4196-97C5-6277A10D37DB}" sibTransId="{BA038CF9-E3D8-40AD-B1D7-C59C7CAC6EAF}"/>
    <dgm:cxn modelId="{DD4899F6-1A7D-434B-A722-BDE22E7EC8DF}" srcId="{7D1E9BA5-CAC0-46AE-881F-EBD122EB88CC}" destId="{075E60B1-09F6-415A-BED0-4E6AD7694113}" srcOrd="1" destOrd="0" parTransId="{673E4D6B-87E2-4C45-A574-C7396208DA89}" sibTransId="{2B3CC1D6-FBE1-499F-9C05-551F37DF6237}"/>
    <dgm:cxn modelId="{24038B39-D546-4CF2-97A6-4A8B3CEF15D0}" type="presParOf" srcId="{2D504A61-07B9-4D0F-94F7-E425245F0EA3}" destId="{FD5E6357-26F6-4F76-8E6D-5FA687351525}" srcOrd="0" destOrd="0" presId="urn:microsoft.com/office/officeart/2005/8/layout/cycle1"/>
    <dgm:cxn modelId="{54575B2B-49D5-499C-8391-EFC68F681A7C}" type="presParOf" srcId="{2D504A61-07B9-4D0F-94F7-E425245F0EA3}" destId="{7EA5BD60-25DA-4B0D-A03D-2106D219BDD2}" srcOrd="1" destOrd="0" presId="urn:microsoft.com/office/officeart/2005/8/layout/cycle1"/>
    <dgm:cxn modelId="{F947B93A-B0E7-418A-93B2-17084354C749}" type="presParOf" srcId="{2D504A61-07B9-4D0F-94F7-E425245F0EA3}" destId="{F1E603D8-F2CD-4817-9FFA-0C4F5844314F}" srcOrd="2" destOrd="0" presId="urn:microsoft.com/office/officeart/2005/8/layout/cycle1"/>
    <dgm:cxn modelId="{8875C5C5-7BA0-4D48-A42E-F97B329DAEB5}" type="presParOf" srcId="{2D504A61-07B9-4D0F-94F7-E425245F0EA3}" destId="{E17664A0-F92A-45B8-8E26-A499F4E16CAB}" srcOrd="3" destOrd="0" presId="urn:microsoft.com/office/officeart/2005/8/layout/cycle1"/>
    <dgm:cxn modelId="{E1ED6D56-D984-420E-82B9-2995A5938619}" type="presParOf" srcId="{2D504A61-07B9-4D0F-94F7-E425245F0EA3}" destId="{DBDDA1BD-DF4B-41E4-9A3B-3E80C67D2AF9}" srcOrd="4" destOrd="0" presId="urn:microsoft.com/office/officeart/2005/8/layout/cycle1"/>
    <dgm:cxn modelId="{9758D9B3-2350-4556-B7AA-3BA76D073A39}" type="presParOf" srcId="{2D504A61-07B9-4D0F-94F7-E425245F0EA3}" destId="{00DA4945-70EC-4535-A8D9-D7DF0850FB3F}" srcOrd="5" destOrd="0" presId="urn:microsoft.com/office/officeart/2005/8/layout/cycle1"/>
    <dgm:cxn modelId="{5155335F-B3F5-4BAE-8EB7-3719889FE9B3}" type="presParOf" srcId="{2D504A61-07B9-4D0F-94F7-E425245F0EA3}" destId="{B1D3FE5C-E4A9-440A-A18D-5E7E500031C2}" srcOrd="6" destOrd="0" presId="urn:microsoft.com/office/officeart/2005/8/layout/cycle1"/>
    <dgm:cxn modelId="{1338C95D-94AF-44D1-AE45-7ADA9E8981C2}" type="presParOf" srcId="{2D504A61-07B9-4D0F-94F7-E425245F0EA3}" destId="{B475825A-F5FF-4937-B65F-EBE3FB117D7E}" srcOrd="7" destOrd="0" presId="urn:microsoft.com/office/officeart/2005/8/layout/cycle1"/>
    <dgm:cxn modelId="{AE47445C-D0F2-4E54-BC16-2B75864B87D8}" type="presParOf" srcId="{2D504A61-07B9-4D0F-94F7-E425245F0EA3}" destId="{AF16AE49-375E-48A0-9E15-D82AB9251384}" srcOrd="8" destOrd="0" presId="urn:microsoft.com/office/officeart/2005/8/layout/cycle1"/>
    <dgm:cxn modelId="{02BB7EDF-E002-46DF-AD0F-23738AAF7AB0}" type="presParOf" srcId="{2D504A61-07B9-4D0F-94F7-E425245F0EA3}" destId="{0690B976-A3C4-4ACE-81C1-DE82A06B73EF}" srcOrd="9" destOrd="0" presId="urn:microsoft.com/office/officeart/2005/8/layout/cycle1"/>
    <dgm:cxn modelId="{BF1FB280-CBD4-45CB-B8BB-F98AB63FF839}" type="presParOf" srcId="{2D504A61-07B9-4D0F-94F7-E425245F0EA3}" destId="{F0A2D114-8B2E-49FD-AC87-F2FE60D12855}" srcOrd="10" destOrd="0" presId="urn:microsoft.com/office/officeart/2005/8/layout/cycle1"/>
    <dgm:cxn modelId="{70DB2021-547E-425C-BBBF-758893DDEE76}" type="presParOf" srcId="{2D504A61-07B9-4D0F-94F7-E425245F0EA3}" destId="{5263EC2E-FF08-418A-A3A7-C1241AF39CDF}" srcOrd="11" destOrd="0" presId="urn:microsoft.com/office/officeart/2005/8/layout/cycle1"/>
    <dgm:cxn modelId="{B297E1A2-E65B-4089-AD83-D75C7A8DE37C}" type="presParOf" srcId="{2D504A61-07B9-4D0F-94F7-E425245F0EA3}" destId="{91DE9024-1E4D-4BB5-A781-48975738C715}" srcOrd="12" destOrd="0" presId="urn:microsoft.com/office/officeart/2005/8/layout/cycle1"/>
    <dgm:cxn modelId="{C5F00526-5484-41E3-A527-1A450FA3FD14}" type="presParOf" srcId="{2D504A61-07B9-4D0F-94F7-E425245F0EA3}" destId="{547DEFA0-FB6E-4F69-96F7-75AF61B24217}" srcOrd="13" destOrd="0" presId="urn:microsoft.com/office/officeart/2005/8/layout/cycle1"/>
    <dgm:cxn modelId="{D82E00D3-B850-402C-B747-F923EE43DF3A}" type="presParOf" srcId="{2D504A61-07B9-4D0F-94F7-E425245F0EA3}" destId="{AF719083-5F60-403C-B1FA-1CC0BA16EFC5}"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03CF91B-D407-4B8C-B0AB-84FFD4DC9277}"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092B9975-F3A5-405F-A7A7-67C7B2CE75AE}">
      <dgm:prSet/>
      <dgm:spPr/>
      <dgm:t>
        <a:bodyPr/>
        <a:lstStyle/>
        <a:p>
          <a:r>
            <a:rPr lang="en-US" b="1" dirty="0"/>
            <a:t>Spring</a:t>
          </a:r>
          <a:endParaRPr lang="en-US" dirty="0"/>
        </a:p>
      </dgm:t>
    </dgm:pt>
    <dgm:pt modelId="{A91D554A-9F52-4CD6-B1B5-D1FC69435779}" type="parTrans" cxnId="{D8A44085-76BC-457D-B8DB-43221ED2A2AD}">
      <dgm:prSet/>
      <dgm:spPr/>
      <dgm:t>
        <a:bodyPr/>
        <a:lstStyle/>
        <a:p>
          <a:endParaRPr lang="en-US"/>
        </a:p>
      </dgm:t>
    </dgm:pt>
    <dgm:pt modelId="{8FAC2633-A98F-4797-8411-AE25AB39A2A1}" type="sibTrans" cxnId="{D8A44085-76BC-457D-B8DB-43221ED2A2AD}">
      <dgm:prSet/>
      <dgm:spPr/>
      <dgm:t>
        <a:bodyPr/>
        <a:lstStyle/>
        <a:p>
          <a:endParaRPr lang="en-US"/>
        </a:p>
      </dgm:t>
    </dgm:pt>
    <dgm:pt modelId="{7F16364B-E506-4671-AD74-D8ACBF9E4C96}">
      <dgm:prSet/>
      <dgm:spPr/>
      <dgm:t>
        <a:bodyPr/>
        <a:lstStyle/>
        <a:p>
          <a:r>
            <a:rPr lang="en-US" dirty="0"/>
            <a:t>Download new version of PTI</a:t>
          </a:r>
        </a:p>
      </dgm:t>
    </dgm:pt>
    <dgm:pt modelId="{1897BF9F-B278-45FB-9328-E650CC1E8060}" type="parTrans" cxnId="{69406A20-929C-42D7-8408-4B3E8C810435}">
      <dgm:prSet/>
      <dgm:spPr/>
      <dgm:t>
        <a:bodyPr/>
        <a:lstStyle/>
        <a:p>
          <a:endParaRPr lang="en-US"/>
        </a:p>
      </dgm:t>
    </dgm:pt>
    <dgm:pt modelId="{53B93B63-C6B7-4D7D-A288-1E8A661C016D}" type="sibTrans" cxnId="{69406A20-929C-42D7-8408-4B3E8C810435}">
      <dgm:prSet/>
      <dgm:spPr/>
      <dgm:t>
        <a:bodyPr/>
        <a:lstStyle/>
        <a:p>
          <a:endParaRPr lang="en-US"/>
        </a:p>
      </dgm:t>
    </dgm:pt>
    <dgm:pt modelId="{30D51876-E9B4-4EC6-981B-06836B364E6D}">
      <dgm:prSet/>
      <dgm:spPr/>
      <dgm:t>
        <a:bodyPr/>
        <a:lstStyle/>
        <a:p>
          <a:r>
            <a:rPr lang="en-US" dirty="0"/>
            <a:t>Delete all prior versions of </a:t>
          </a:r>
          <a:r>
            <a:rPr lang="en-US" dirty="0" err="1"/>
            <a:t>tLandings</a:t>
          </a:r>
          <a:r>
            <a:rPr lang="en-US" dirty="0"/>
            <a:t> from thumb drives</a:t>
          </a:r>
        </a:p>
      </dgm:t>
    </dgm:pt>
    <dgm:pt modelId="{069927D0-BC7B-455A-B930-7B4F2E31F1E3}" type="parTrans" cxnId="{4516D669-4FE5-4527-8B29-6F348852ACD5}">
      <dgm:prSet/>
      <dgm:spPr/>
      <dgm:t>
        <a:bodyPr/>
        <a:lstStyle/>
        <a:p>
          <a:endParaRPr lang="en-US"/>
        </a:p>
      </dgm:t>
    </dgm:pt>
    <dgm:pt modelId="{ADE9562B-88B6-4C4C-A60A-1BC84F403286}" type="sibTrans" cxnId="{4516D669-4FE5-4527-8B29-6F348852ACD5}">
      <dgm:prSet/>
      <dgm:spPr/>
      <dgm:t>
        <a:bodyPr/>
        <a:lstStyle/>
        <a:p>
          <a:endParaRPr lang="en-US"/>
        </a:p>
      </dgm:t>
    </dgm:pt>
    <dgm:pt modelId="{8E96B658-0CE2-4DF7-8B62-EE022E14D83A}">
      <dgm:prSet/>
      <dgm:spPr/>
      <dgm:t>
        <a:bodyPr/>
        <a:lstStyle/>
        <a:p>
          <a:r>
            <a:rPr lang="en-US" dirty="0"/>
            <a:t>Assure that all equipment is operational and updated</a:t>
          </a:r>
        </a:p>
        <a:p>
          <a:r>
            <a:rPr lang="en-US" dirty="0"/>
            <a:t>Checking for 32 v. 64 bit</a:t>
          </a:r>
        </a:p>
      </dgm:t>
    </dgm:pt>
    <dgm:pt modelId="{3B416F71-9418-44C4-BF86-9CB27C000CA3}" type="parTrans" cxnId="{CF2728FB-80BB-4A88-BCF3-06F3B42682CC}">
      <dgm:prSet/>
      <dgm:spPr/>
      <dgm:t>
        <a:bodyPr/>
        <a:lstStyle/>
        <a:p>
          <a:endParaRPr lang="en-US"/>
        </a:p>
      </dgm:t>
    </dgm:pt>
    <dgm:pt modelId="{DC879B3C-2490-4639-88C9-690C938E895A}" type="sibTrans" cxnId="{CF2728FB-80BB-4A88-BCF3-06F3B42682CC}">
      <dgm:prSet/>
      <dgm:spPr/>
      <dgm:t>
        <a:bodyPr/>
        <a:lstStyle/>
        <a:p>
          <a:endParaRPr lang="en-US"/>
        </a:p>
      </dgm:t>
    </dgm:pt>
    <dgm:pt modelId="{BE703BBC-2F3E-469D-B9A2-2C98445A5574}">
      <dgm:prSet/>
      <dgm:spPr/>
      <dgm:t>
        <a:bodyPr/>
        <a:lstStyle/>
        <a:p>
          <a:r>
            <a:rPr lang="en-US" b="1" dirty="0"/>
            <a:t>Start of season</a:t>
          </a:r>
          <a:endParaRPr lang="en-US" dirty="0"/>
        </a:p>
      </dgm:t>
    </dgm:pt>
    <dgm:pt modelId="{280A4B04-623A-4CB0-8E5C-51559E034948}" type="parTrans" cxnId="{421A0C21-CE01-4966-A373-939A39BA354C}">
      <dgm:prSet/>
      <dgm:spPr/>
      <dgm:t>
        <a:bodyPr/>
        <a:lstStyle/>
        <a:p>
          <a:endParaRPr lang="en-US"/>
        </a:p>
      </dgm:t>
    </dgm:pt>
    <dgm:pt modelId="{B1AFCE74-E48B-42D1-8125-C40747C569EA}" type="sibTrans" cxnId="{421A0C21-CE01-4966-A373-939A39BA354C}">
      <dgm:prSet/>
      <dgm:spPr/>
      <dgm:t>
        <a:bodyPr/>
        <a:lstStyle/>
        <a:p>
          <a:endParaRPr lang="en-US"/>
        </a:p>
      </dgm:t>
    </dgm:pt>
    <dgm:pt modelId="{B7C0B49F-7A9D-41E0-9BA3-EAB85C19B4A2}">
      <dgm:prSet/>
      <dgm:spPr/>
      <dgm:t>
        <a:bodyPr/>
        <a:lstStyle/>
        <a:p>
          <a:r>
            <a:rPr lang="en-US" dirty="0"/>
            <a:t>Train tender operators</a:t>
          </a:r>
        </a:p>
      </dgm:t>
    </dgm:pt>
    <dgm:pt modelId="{A9551068-B09D-4C2E-94DA-E1CDC1BBCCD1}" type="parTrans" cxnId="{867D322E-C704-4B17-A506-15B3E0330750}">
      <dgm:prSet/>
      <dgm:spPr/>
      <dgm:t>
        <a:bodyPr/>
        <a:lstStyle/>
        <a:p>
          <a:endParaRPr lang="en-US"/>
        </a:p>
      </dgm:t>
    </dgm:pt>
    <dgm:pt modelId="{06AAF0C7-1BFD-4FF6-A0BC-F62AE748BE96}" type="sibTrans" cxnId="{867D322E-C704-4B17-A506-15B3E0330750}">
      <dgm:prSet/>
      <dgm:spPr/>
      <dgm:t>
        <a:bodyPr/>
        <a:lstStyle/>
        <a:p>
          <a:endParaRPr lang="en-US"/>
        </a:p>
      </dgm:t>
    </dgm:pt>
    <dgm:pt modelId="{3629D226-82F9-40B9-BE7D-24C0F4D9BF7D}">
      <dgm:prSet/>
      <dgm:spPr/>
      <dgm:t>
        <a:bodyPr/>
        <a:lstStyle/>
        <a:p>
          <a:r>
            <a:rPr lang="en-US" b="1" dirty="0"/>
            <a:t>End of Season</a:t>
          </a:r>
          <a:endParaRPr lang="en-US" dirty="0"/>
        </a:p>
      </dgm:t>
    </dgm:pt>
    <dgm:pt modelId="{50CEE6EF-2676-48DE-A91A-13B98BFCFB18}" type="parTrans" cxnId="{7C79F630-AE00-4E06-A17B-C91224819717}">
      <dgm:prSet/>
      <dgm:spPr/>
      <dgm:t>
        <a:bodyPr/>
        <a:lstStyle/>
        <a:p>
          <a:endParaRPr lang="en-US"/>
        </a:p>
      </dgm:t>
    </dgm:pt>
    <dgm:pt modelId="{E67FD015-009A-46C6-993B-1B494B49B152}" type="sibTrans" cxnId="{7C79F630-AE00-4E06-A17B-C91224819717}">
      <dgm:prSet/>
      <dgm:spPr/>
      <dgm:t>
        <a:bodyPr/>
        <a:lstStyle/>
        <a:p>
          <a:endParaRPr lang="en-US"/>
        </a:p>
      </dgm:t>
    </dgm:pt>
    <dgm:pt modelId="{2AF0C7B9-F8B1-46D2-A12F-CC3CE8D771F8}">
      <dgm:prSet/>
      <dgm:spPr/>
      <dgm:t>
        <a:bodyPr/>
        <a:lstStyle/>
        <a:p>
          <a:r>
            <a:rPr lang="en-US" dirty="0"/>
            <a:t>Inventory equipment and thumb drives</a:t>
          </a:r>
        </a:p>
      </dgm:t>
    </dgm:pt>
    <dgm:pt modelId="{8AF96E48-AD6C-481C-A1B4-D15947FD604B}" type="parTrans" cxnId="{1D26E12D-4923-4AE5-957E-EE4C8CB65A8A}">
      <dgm:prSet/>
      <dgm:spPr/>
      <dgm:t>
        <a:bodyPr/>
        <a:lstStyle/>
        <a:p>
          <a:endParaRPr lang="en-US"/>
        </a:p>
      </dgm:t>
    </dgm:pt>
    <dgm:pt modelId="{B4030EF9-3F5C-454E-9419-C6D6463DC1D6}" type="sibTrans" cxnId="{1D26E12D-4923-4AE5-957E-EE4C8CB65A8A}">
      <dgm:prSet/>
      <dgm:spPr/>
      <dgm:t>
        <a:bodyPr/>
        <a:lstStyle/>
        <a:p>
          <a:endParaRPr lang="en-US"/>
        </a:p>
      </dgm:t>
    </dgm:pt>
    <dgm:pt modelId="{52B0CE3A-6B9F-4029-9A6D-D47B6EC2C661}">
      <dgm:prSet/>
      <dgm:spPr/>
      <dgm:t>
        <a:bodyPr/>
        <a:lstStyle/>
        <a:p>
          <a:r>
            <a:rPr lang="en-US" dirty="0"/>
            <a:t>Clean all equipment to remove salt residue</a:t>
          </a:r>
        </a:p>
      </dgm:t>
    </dgm:pt>
    <dgm:pt modelId="{466F5019-690E-41ED-8085-9A83DC09E20D}" type="parTrans" cxnId="{DECAD54E-7C7B-4AC4-9875-9F037DA85EAB}">
      <dgm:prSet/>
      <dgm:spPr/>
      <dgm:t>
        <a:bodyPr/>
        <a:lstStyle/>
        <a:p>
          <a:endParaRPr lang="en-US"/>
        </a:p>
      </dgm:t>
    </dgm:pt>
    <dgm:pt modelId="{C686D1C6-BDF1-4B4D-A898-8A19CFAB1B6F}" type="sibTrans" cxnId="{DECAD54E-7C7B-4AC4-9875-9F037DA85EAB}">
      <dgm:prSet/>
      <dgm:spPr/>
      <dgm:t>
        <a:bodyPr/>
        <a:lstStyle/>
        <a:p>
          <a:endParaRPr lang="en-US"/>
        </a:p>
      </dgm:t>
    </dgm:pt>
    <dgm:pt modelId="{90257211-5224-4117-8996-550FFC876BD1}">
      <dgm:prSet/>
      <dgm:spPr/>
      <dgm:t>
        <a:bodyPr/>
        <a:lstStyle/>
        <a:p>
          <a:r>
            <a:rPr lang="en-US" dirty="0"/>
            <a:t>Determine if repairs or replacements need to occur</a:t>
          </a:r>
        </a:p>
      </dgm:t>
    </dgm:pt>
    <dgm:pt modelId="{C2B20435-7FDC-490A-8C3D-64C5DA816460}" type="parTrans" cxnId="{14A4461B-4160-47DE-A022-B0273DA9360A}">
      <dgm:prSet/>
      <dgm:spPr/>
      <dgm:t>
        <a:bodyPr/>
        <a:lstStyle/>
        <a:p>
          <a:endParaRPr lang="en-US"/>
        </a:p>
      </dgm:t>
    </dgm:pt>
    <dgm:pt modelId="{E8076742-AED1-47F3-B65D-D2D6563C9CB5}" type="sibTrans" cxnId="{14A4461B-4160-47DE-A022-B0273DA9360A}">
      <dgm:prSet/>
      <dgm:spPr/>
      <dgm:t>
        <a:bodyPr/>
        <a:lstStyle/>
        <a:p>
          <a:endParaRPr lang="en-US"/>
        </a:p>
      </dgm:t>
    </dgm:pt>
    <dgm:pt modelId="{F84188D5-E6CF-4859-8CB2-0492420826E1}">
      <dgm:prSet/>
      <dgm:spPr/>
      <dgm:t>
        <a:bodyPr/>
        <a:lstStyle/>
        <a:p>
          <a:r>
            <a:rPr lang="en-US"/>
            <a:t>Possibly delete all files off of thumb drives</a:t>
          </a:r>
        </a:p>
      </dgm:t>
    </dgm:pt>
    <dgm:pt modelId="{6C10B92D-3716-4BD6-8CC5-093219A3FC9E}" type="parTrans" cxnId="{B58407FF-D3F0-4826-AA16-117D3B2E66FE}">
      <dgm:prSet/>
      <dgm:spPr/>
      <dgm:t>
        <a:bodyPr/>
        <a:lstStyle/>
        <a:p>
          <a:endParaRPr lang="en-US"/>
        </a:p>
      </dgm:t>
    </dgm:pt>
    <dgm:pt modelId="{83B86C9B-54E1-42D4-9FF4-EA0F50507E35}" type="sibTrans" cxnId="{B58407FF-D3F0-4826-AA16-117D3B2E66FE}">
      <dgm:prSet/>
      <dgm:spPr/>
      <dgm:t>
        <a:bodyPr/>
        <a:lstStyle/>
        <a:p>
          <a:endParaRPr lang="en-US"/>
        </a:p>
      </dgm:t>
    </dgm:pt>
    <dgm:pt modelId="{7F117CFF-0377-4CEA-B32C-51FB933ECE76}" type="pres">
      <dgm:prSet presAssocID="{303CF91B-D407-4B8C-B0AB-84FFD4DC9277}" presName="root" presStyleCnt="0">
        <dgm:presLayoutVars>
          <dgm:dir/>
          <dgm:resizeHandles val="exact"/>
        </dgm:presLayoutVars>
      </dgm:prSet>
      <dgm:spPr/>
    </dgm:pt>
    <dgm:pt modelId="{AD16F89C-6C7C-48C4-A9CA-0EA8683FA503}" type="pres">
      <dgm:prSet presAssocID="{092B9975-F3A5-405F-A7A7-67C7B2CE75AE}" presName="compNode" presStyleCnt="0"/>
      <dgm:spPr/>
    </dgm:pt>
    <dgm:pt modelId="{E24C1E6E-41C6-4159-8F74-5F35352C84E8}" type="pres">
      <dgm:prSet presAssocID="{092B9975-F3A5-405F-A7A7-67C7B2CE75AE}" presName="bgRect" presStyleLbl="bgShp" presStyleIdx="0" presStyleCnt="3" custLinFactNeighborX="-4634" custLinFactNeighborY="3945"/>
      <dgm:spPr/>
    </dgm:pt>
    <dgm:pt modelId="{03F74A73-8F95-4F52-9188-8BCB10D62907}" type="pres">
      <dgm:prSet presAssocID="{092B9975-F3A5-405F-A7A7-67C7B2CE75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25D740F9-002A-4272-9268-BD77C4AF3CCB}" type="pres">
      <dgm:prSet presAssocID="{092B9975-F3A5-405F-A7A7-67C7B2CE75AE}" presName="spaceRect" presStyleCnt="0"/>
      <dgm:spPr/>
    </dgm:pt>
    <dgm:pt modelId="{9FC92506-0E26-4486-BB1E-2FA0ED2824BF}" type="pres">
      <dgm:prSet presAssocID="{092B9975-F3A5-405F-A7A7-67C7B2CE75AE}" presName="parTx" presStyleLbl="revTx" presStyleIdx="0" presStyleCnt="6" custLinFactNeighborX="-45739" custLinFactNeighborY="35455">
        <dgm:presLayoutVars>
          <dgm:chMax val="0"/>
          <dgm:chPref val="0"/>
        </dgm:presLayoutVars>
      </dgm:prSet>
      <dgm:spPr/>
    </dgm:pt>
    <dgm:pt modelId="{FBB04BB1-322D-4EDE-944C-A17CBF68E569}" type="pres">
      <dgm:prSet presAssocID="{092B9975-F3A5-405F-A7A7-67C7B2CE75AE}" presName="desTx" presStyleLbl="revTx" presStyleIdx="1" presStyleCnt="6" custScaleX="393042" custScaleY="96951" custLinFactNeighborX="-77046" custLinFactNeighborY="2537">
        <dgm:presLayoutVars/>
      </dgm:prSet>
      <dgm:spPr/>
    </dgm:pt>
    <dgm:pt modelId="{1E2B96BB-CD11-4371-9536-4C23412D1687}" type="pres">
      <dgm:prSet presAssocID="{8FAC2633-A98F-4797-8411-AE25AB39A2A1}" presName="sibTrans" presStyleCnt="0"/>
      <dgm:spPr/>
    </dgm:pt>
    <dgm:pt modelId="{CDE152B3-641C-45D3-9575-C4D4EA7F10C1}" type="pres">
      <dgm:prSet presAssocID="{BE703BBC-2F3E-469D-B9A2-2C98445A5574}" presName="compNode" presStyleCnt="0"/>
      <dgm:spPr/>
    </dgm:pt>
    <dgm:pt modelId="{5DB8B5B8-7987-453D-8EC9-B48FE93FB2E7}" type="pres">
      <dgm:prSet presAssocID="{BE703BBC-2F3E-469D-B9A2-2C98445A5574}" presName="bgRect" presStyleLbl="bgShp" presStyleIdx="1" presStyleCnt="3"/>
      <dgm:spPr/>
    </dgm:pt>
    <dgm:pt modelId="{3F100E89-DEEA-4F34-A2DB-8CF4F35979F3}" type="pres">
      <dgm:prSet presAssocID="{BE703BBC-2F3E-469D-B9A2-2C98445A557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ain"/>
        </a:ext>
      </dgm:extLst>
    </dgm:pt>
    <dgm:pt modelId="{1A144016-B2F8-477E-A6AD-317CAFEA409D}" type="pres">
      <dgm:prSet presAssocID="{BE703BBC-2F3E-469D-B9A2-2C98445A5574}" presName="spaceRect" presStyleCnt="0"/>
      <dgm:spPr/>
    </dgm:pt>
    <dgm:pt modelId="{7266F03E-8ABF-49BE-A0B4-B1568598437E}" type="pres">
      <dgm:prSet presAssocID="{BE703BBC-2F3E-469D-B9A2-2C98445A5574}" presName="parTx" presStyleLbl="revTx" presStyleIdx="2" presStyleCnt="6" custLinFactNeighborX="-32734" custLinFactNeighborY="1199">
        <dgm:presLayoutVars>
          <dgm:chMax val="0"/>
          <dgm:chPref val="0"/>
        </dgm:presLayoutVars>
      </dgm:prSet>
      <dgm:spPr/>
    </dgm:pt>
    <dgm:pt modelId="{E423786C-623D-411E-AF93-2E27D92A6AFC}" type="pres">
      <dgm:prSet presAssocID="{BE703BBC-2F3E-469D-B9A2-2C98445A5574}" presName="desTx" presStyleLbl="revTx" presStyleIdx="3" presStyleCnt="6" custScaleX="424670">
        <dgm:presLayoutVars/>
      </dgm:prSet>
      <dgm:spPr/>
    </dgm:pt>
    <dgm:pt modelId="{B97807E0-879C-443B-8E80-46ED4D507051}" type="pres">
      <dgm:prSet presAssocID="{B1AFCE74-E48B-42D1-8125-C40747C569EA}" presName="sibTrans" presStyleCnt="0"/>
      <dgm:spPr/>
    </dgm:pt>
    <dgm:pt modelId="{C6CCF8D2-7005-4164-8A36-E687D139E8F9}" type="pres">
      <dgm:prSet presAssocID="{3629D226-82F9-40B9-BE7D-24C0F4D9BF7D}" presName="compNode" presStyleCnt="0"/>
      <dgm:spPr/>
    </dgm:pt>
    <dgm:pt modelId="{0399793D-89E4-4C3F-95AD-5DAA5F60B0D8}" type="pres">
      <dgm:prSet presAssocID="{3629D226-82F9-40B9-BE7D-24C0F4D9BF7D}" presName="bgRect" presStyleLbl="bgShp" presStyleIdx="2" presStyleCnt="3"/>
      <dgm:spPr/>
    </dgm:pt>
    <dgm:pt modelId="{08488AD7-4D00-40A3-8C63-223F77579FFF}" type="pres">
      <dgm:prSet presAssocID="{3629D226-82F9-40B9-BE7D-24C0F4D9BF7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se"/>
        </a:ext>
      </dgm:extLst>
    </dgm:pt>
    <dgm:pt modelId="{0083F94E-063C-4D76-8527-E0BBDBB18D21}" type="pres">
      <dgm:prSet presAssocID="{3629D226-82F9-40B9-BE7D-24C0F4D9BF7D}" presName="spaceRect" presStyleCnt="0"/>
      <dgm:spPr/>
    </dgm:pt>
    <dgm:pt modelId="{DB702FBD-C06A-4B2F-A801-F8B84A3D1D62}" type="pres">
      <dgm:prSet presAssocID="{3629D226-82F9-40B9-BE7D-24C0F4D9BF7D}" presName="parTx" presStyleLbl="revTx" presStyleIdx="4" presStyleCnt="6" custScaleX="72839" custScaleY="35044" custLinFactNeighborX="-36479" custLinFactNeighborY="-2977">
        <dgm:presLayoutVars>
          <dgm:chMax val="0"/>
          <dgm:chPref val="0"/>
        </dgm:presLayoutVars>
      </dgm:prSet>
      <dgm:spPr/>
    </dgm:pt>
    <dgm:pt modelId="{CAFC1D82-2050-4A43-918E-4C0C33C85AE8}" type="pres">
      <dgm:prSet presAssocID="{3629D226-82F9-40B9-BE7D-24C0F4D9BF7D}" presName="desTx" presStyleLbl="revTx" presStyleIdx="5" presStyleCnt="6" custScaleX="441626" custLinFactNeighborX="-66801" custLinFactNeighborY="1525">
        <dgm:presLayoutVars/>
      </dgm:prSet>
      <dgm:spPr/>
    </dgm:pt>
  </dgm:ptLst>
  <dgm:cxnLst>
    <dgm:cxn modelId="{14A4461B-4160-47DE-A022-B0273DA9360A}" srcId="{3629D226-82F9-40B9-BE7D-24C0F4D9BF7D}" destId="{90257211-5224-4117-8996-550FFC876BD1}" srcOrd="2" destOrd="0" parTransId="{C2B20435-7FDC-490A-8C3D-64C5DA816460}" sibTransId="{E8076742-AED1-47F3-B65D-D2D6563C9CB5}"/>
    <dgm:cxn modelId="{69406A20-929C-42D7-8408-4B3E8C810435}" srcId="{092B9975-F3A5-405F-A7A7-67C7B2CE75AE}" destId="{7F16364B-E506-4671-AD74-D8ACBF9E4C96}" srcOrd="0" destOrd="0" parTransId="{1897BF9F-B278-45FB-9328-E650CC1E8060}" sibTransId="{53B93B63-C6B7-4D7D-A288-1E8A661C016D}"/>
    <dgm:cxn modelId="{421A0C21-CE01-4966-A373-939A39BA354C}" srcId="{303CF91B-D407-4B8C-B0AB-84FFD4DC9277}" destId="{BE703BBC-2F3E-469D-B9A2-2C98445A5574}" srcOrd="1" destOrd="0" parTransId="{280A4B04-623A-4CB0-8E5C-51559E034948}" sibTransId="{B1AFCE74-E48B-42D1-8125-C40747C569EA}"/>
    <dgm:cxn modelId="{1D26E12D-4923-4AE5-957E-EE4C8CB65A8A}" srcId="{3629D226-82F9-40B9-BE7D-24C0F4D9BF7D}" destId="{2AF0C7B9-F8B1-46D2-A12F-CC3CE8D771F8}" srcOrd="0" destOrd="0" parTransId="{8AF96E48-AD6C-481C-A1B4-D15947FD604B}" sibTransId="{B4030EF9-3F5C-454E-9419-C6D6463DC1D6}"/>
    <dgm:cxn modelId="{867D322E-C704-4B17-A506-15B3E0330750}" srcId="{BE703BBC-2F3E-469D-B9A2-2C98445A5574}" destId="{B7C0B49F-7A9D-41E0-9BA3-EAB85C19B4A2}" srcOrd="0" destOrd="0" parTransId="{A9551068-B09D-4C2E-94DA-E1CDC1BBCCD1}" sibTransId="{06AAF0C7-1BFD-4FF6-A0BC-F62AE748BE96}"/>
    <dgm:cxn modelId="{7C79F630-AE00-4E06-A17B-C91224819717}" srcId="{303CF91B-D407-4B8C-B0AB-84FFD4DC9277}" destId="{3629D226-82F9-40B9-BE7D-24C0F4D9BF7D}" srcOrd="2" destOrd="0" parTransId="{50CEE6EF-2676-48DE-A91A-13B98BFCFB18}" sibTransId="{E67FD015-009A-46C6-993B-1B494B49B152}"/>
    <dgm:cxn modelId="{668FA643-9AC2-4A1B-AC86-BF9AA84911E5}" type="presOf" srcId="{BE703BBC-2F3E-469D-B9A2-2C98445A5574}" destId="{7266F03E-8ABF-49BE-A0B4-B1568598437E}" srcOrd="0" destOrd="0" presId="urn:microsoft.com/office/officeart/2018/2/layout/IconVerticalSolidList"/>
    <dgm:cxn modelId="{4516D669-4FE5-4527-8B29-6F348852ACD5}" srcId="{092B9975-F3A5-405F-A7A7-67C7B2CE75AE}" destId="{30D51876-E9B4-4EC6-981B-06836B364E6D}" srcOrd="1" destOrd="0" parTransId="{069927D0-BC7B-455A-B930-7B4F2E31F1E3}" sibTransId="{ADE9562B-88B6-4C4C-A60A-1BC84F403286}"/>
    <dgm:cxn modelId="{DECAD54E-7C7B-4AC4-9875-9F037DA85EAB}" srcId="{3629D226-82F9-40B9-BE7D-24C0F4D9BF7D}" destId="{52B0CE3A-6B9F-4029-9A6D-D47B6EC2C661}" srcOrd="1" destOrd="0" parTransId="{466F5019-690E-41ED-8085-9A83DC09E20D}" sibTransId="{C686D1C6-BDF1-4B4D-A898-8A19CFAB1B6F}"/>
    <dgm:cxn modelId="{2972C951-B123-46FC-952D-3A19E18DBC70}" type="presOf" srcId="{092B9975-F3A5-405F-A7A7-67C7B2CE75AE}" destId="{9FC92506-0E26-4486-BB1E-2FA0ED2824BF}" srcOrd="0" destOrd="0" presId="urn:microsoft.com/office/officeart/2018/2/layout/IconVerticalSolidList"/>
    <dgm:cxn modelId="{D8A44085-76BC-457D-B8DB-43221ED2A2AD}" srcId="{303CF91B-D407-4B8C-B0AB-84FFD4DC9277}" destId="{092B9975-F3A5-405F-A7A7-67C7B2CE75AE}" srcOrd="0" destOrd="0" parTransId="{A91D554A-9F52-4CD6-B1B5-D1FC69435779}" sibTransId="{8FAC2633-A98F-4797-8411-AE25AB39A2A1}"/>
    <dgm:cxn modelId="{2FB82AAE-6CA4-4F85-A5C9-E4F69B6886D6}" type="presOf" srcId="{303CF91B-D407-4B8C-B0AB-84FFD4DC9277}" destId="{7F117CFF-0377-4CEA-B32C-51FB933ECE76}" srcOrd="0" destOrd="0" presId="urn:microsoft.com/office/officeart/2018/2/layout/IconVerticalSolidList"/>
    <dgm:cxn modelId="{F4EC78B2-D59D-483C-8A2A-CC03FF8EEC0E}" type="presOf" srcId="{30D51876-E9B4-4EC6-981B-06836B364E6D}" destId="{FBB04BB1-322D-4EDE-944C-A17CBF68E569}" srcOrd="0" destOrd="1" presId="urn:microsoft.com/office/officeart/2018/2/layout/IconVerticalSolidList"/>
    <dgm:cxn modelId="{08CA99B2-89A3-4701-9C28-86502B01F433}" type="presOf" srcId="{90257211-5224-4117-8996-550FFC876BD1}" destId="{CAFC1D82-2050-4A43-918E-4C0C33C85AE8}" srcOrd="0" destOrd="2" presId="urn:microsoft.com/office/officeart/2018/2/layout/IconVerticalSolidList"/>
    <dgm:cxn modelId="{06F58EB7-BDD0-457D-B67F-543FE141ED44}" type="presOf" srcId="{3629D226-82F9-40B9-BE7D-24C0F4D9BF7D}" destId="{DB702FBD-C06A-4B2F-A801-F8B84A3D1D62}" srcOrd="0" destOrd="0" presId="urn:microsoft.com/office/officeart/2018/2/layout/IconVerticalSolidList"/>
    <dgm:cxn modelId="{27BC12D4-2148-4822-A33D-E4DF08F260AB}" type="presOf" srcId="{8E96B658-0CE2-4DF7-8B62-EE022E14D83A}" destId="{FBB04BB1-322D-4EDE-944C-A17CBF68E569}" srcOrd="0" destOrd="2" presId="urn:microsoft.com/office/officeart/2018/2/layout/IconVerticalSolidList"/>
    <dgm:cxn modelId="{C5DB76D5-334F-4289-95F4-B4817F18ED15}" type="presOf" srcId="{7F16364B-E506-4671-AD74-D8ACBF9E4C96}" destId="{FBB04BB1-322D-4EDE-944C-A17CBF68E569}" srcOrd="0" destOrd="0" presId="urn:microsoft.com/office/officeart/2018/2/layout/IconVerticalSolidList"/>
    <dgm:cxn modelId="{E0D9ABDA-0EF9-4448-8372-D07E9939DE86}" type="presOf" srcId="{F84188D5-E6CF-4859-8CB2-0492420826E1}" destId="{CAFC1D82-2050-4A43-918E-4C0C33C85AE8}" srcOrd="0" destOrd="3" presId="urn:microsoft.com/office/officeart/2018/2/layout/IconVerticalSolidList"/>
    <dgm:cxn modelId="{3DF2D9DF-B3F5-4BDE-9D7A-B4D7D8DD0B3C}" type="presOf" srcId="{B7C0B49F-7A9D-41E0-9BA3-EAB85C19B4A2}" destId="{E423786C-623D-411E-AF93-2E27D92A6AFC}" srcOrd="0" destOrd="0" presId="urn:microsoft.com/office/officeart/2018/2/layout/IconVerticalSolidList"/>
    <dgm:cxn modelId="{E1A6A4F8-5480-4F1A-8CF3-F96E8F560B52}" type="presOf" srcId="{2AF0C7B9-F8B1-46D2-A12F-CC3CE8D771F8}" destId="{CAFC1D82-2050-4A43-918E-4C0C33C85AE8}" srcOrd="0" destOrd="0" presId="urn:microsoft.com/office/officeart/2018/2/layout/IconVerticalSolidList"/>
    <dgm:cxn modelId="{2481BCF9-B6EE-42D6-B774-1588083533BA}" type="presOf" srcId="{52B0CE3A-6B9F-4029-9A6D-D47B6EC2C661}" destId="{CAFC1D82-2050-4A43-918E-4C0C33C85AE8}" srcOrd="0" destOrd="1" presId="urn:microsoft.com/office/officeart/2018/2/layout/IconVerticalSolidList"/>
    <dgm:cxn modelId="{CF2728FB-80BB-4A88-BCF3-06F3B42682CC}" srcId="{092B9975-F3A5-405F-A7A7-67C7B2CE75AE}" destId="{8E96B658-0CE2-4DF7-8B62-EE022E14D83A}" srcOrd="2" destOrd="0" parTransId="{3B416F71-9418-44C4-BF86-9CB27C000CA3}" sibTransId="{DC879B3C-2490-4639-88C9-690C938E895A}"/>
    <dgm:cxn modelId="{B58407FF-D3F0-4826-AA16-117D3B2E66FE}" srcId="{3629D226-82F9-40B9-BE7D-24C0F4D9BF7D}" destId="{F84188D5-E6CF-4859-8CB2-0492420826E1}" srcOrd="3" destOrd="0" parTransId="{6C10B92D-3716-4BD6-8CC5-093219A3FC9E}" sibTransId="{83B86C9B-54E1-42D4-9FF4-EA0F50507E35}"/>
    <dgm:cxn modelId="{A4B5EFEF-828A-4C43-8F60-A9639A0B5D91}" type="presParOf" srcId="{7F117CFF-0377-4CEA-B32C-51FB933ECE76}" destId="{AD16F89C-6C7C-48C4-A9CA-0EA8683FA503}" srcOrd="0" destOrd="0" presId="urn:microsoft.com/office/officeart/2018/2/layout/IconVerticalSolidList"/>
    <dgm:cxn modelId="{D8335488-717C-4A5F-AB40-EA5FE7956139}" type="presParOf" srcId="{AD16F89C-6C7C-48C4-A9CA-0EA8683FA503}" destId="{E24C1E6E-41C6-4159-8F74-5F35352C84E8}" srcOrd="0" destOrd="0" presId="urn:microsoft.com/office/officeart/2018/2/layout/IconVerticalSolidList"/>
    <dgm:cxn modelId="{18BCC210-163C-4EED-9A94-037609ED60E0}" type="presParOf" srcId="{AD16F89C-6C7C-48C4-A9CA-0EA8683FA503}" destId="{03F74A73-8F95-4F52-9188-8BCB10D62907}" srcOrd="1" destOrd="0" presId="urn:microsoft.com/office/officeart/2018/2/layout/IconVerticalSolidList"/>
    <dgm:cxn modelId="{96A03266-AE73-43A2-9820-3B3C852A52E4}" type="presParOf" srcId="{AD16F89C-6C7C-48C4-A9CA-0EA8683FA503}" destId="{25D740F9-002A-4272-9268-BD77C4AF3CCB}" srcOrd="2" destOrd="0" presId="urn:microsoft.com/office/officeart/2018/2/layout/IconVerticalSolidList"/>
    <dgm:cxn modelId="{B8B619A4-53F3-4DC3-AE5C-E1D675CC9217}" type="presParOf" srcId="{AD16F89C-6C7C-48C4-A9CA-0EA8683FA503}" destId="{9FC92506-0E26-4486-BB1E-2FA0ED2824BF}" srcOrd="3" destOrd="0" presId="urn:microsoft.com/office/officeart/2018/2/layout/IconVerticalSolidList"/>
    <dgm:cxn modelId="{B52FA246-DC4F-4535-BE03-6E1C7DBC0417}" type="presParOf" srcId="{AD16F89C-6C7C-48C4-A9CA-0EA8683FA503}" destId="{FBB04BB1-322D-4EDE-944C-A17CBF68E569}" srcOrd="4" destOrd="0" presId="urn:microsoft.com/office/officeart/2018/2/layout/IconVerticalSolidList"/>
    <dgm:cxn modelId="{D5120E76-4691-4D82-B803-5E116AC9A27B}" type="presParOf" srcId="{7F117CFF-0377-4CEA-B32C-51FB933ECE76}" destId="{1E2B96BB-CD11-4371-9536-4C23412D1687}" srcOrd="1" destOrd="0" presId="urn:microsoft.com/office/officeart/2018/2/layout/IconVerticalSolidList"/>
    <dgm:cxn modelId="{5AA1BD93-ABEF-4BC2-A542-F0A2EC382A2E}" type="presParOf" srcId="{7F117CFF-0377-4CEA-B32C-51FB933ECE76}" destId="{CDE152B3-641C-45D3-9575-C4D4EA7F10C1}" srcOrd="2" destOrd="0" presId="urn:microsoft.com/office/officeart/2018/2/layout/IconVerticalSolidList"/>
    <dgm:cxn modelId="{D02C5582-2183-4B21-AD19-4D21E222BE72}" type="presParOf" srcId="{CDE152B3-641C-45D3-9575-C4D4EA7F10C1}" destId="{5DB8B5B8-7987-453D-8EC9-B48FE93FB2E7}" srcOrd="0" destOrd="0" presId="urn:microsoft.com/office/officeart/2018/2/layout/IconVerticalSolidList"/>
    <dgm:cxn modelId="{4DECB10F-6828-473A-996B-73B65C89C12B}" type="presParOf" srcId="{CDE152B3-641C-45D3-9575-C4D4EA7F10C1}" destId="{3F100E89-DEEA-4F34-A2DB-8CF4F35979F3}" srcOrd="1" destOrd="0" presId="urn:microsoft.com/office/officeart/2018/2/layout/IconVerticalSolidList"/>
    <dgm:cxn modelId="{A91D90A7-EC56-4F4B-BE53-5478F3891A32}" type="presParOf" srcId="{CDE152B3-641C-45D3-9575-C4D4EA7F10C1}" destId="{1A144016-B2F8-477E-A6AD-317CAFEA409D}" srcOrd="2" destOrd="0" presId="urn:microsoft.com/office/officeart/2018/2/layout/IconVerticalSolidList"/>
    <dgm:cxn modelId="{51751C14-0078-4855-A7F9-7BAE60760E0F}" type="presParOf" srcId="{CDE152B3-641C-45D3-9575-C4D4EA7F10C1}" destId="{7266F03E-8ABF-49BE-A0B4-B1568598437E}" srcOrd="3" destOrd="0" presId="urn:microsoft.com/office/officeart/2018/2/layout/IconVerticalSolidList"/>
    <dgm:cxn modelId="{575E4231-F6D1-4B53-872B-DC32697DF097}" type="presParOf" srcId="{CDE152B3-641C-45D3-9575-C4D4EA7F10C1}" destId="{E423786C-623D-411E-AF93-2E27D92A6AFC}" srcOrd="4" destOrd="0" presId="urn:microsoft.com/office/officeart/2018/2/layout/IconVerticalSolidList"/>
    <dgm:cxn modelId="{68770E13-CAAB-4278-820A-A4D56A7B421A}" type="presParOf" srcId="{7F117CFF-0377-4CEA-B32C-51FB933ECE76}" destId="{B97807E0-879C-443B-8E80-46ED4D507051}" srcOrd="3" destOrd="0" presId="urn:microsoft.com/office/officeart/2018/2/layout/IconVerticalSolidList"/>
    <dgm:cxn modelId="{9DD357FE-28CA-4282-B17E-91F1E127C519}" type="presParOf" srcId="{7F117CFF-0377-4CEA-B32C-51FB933ECE76}" destId="{C6CCF8D2-7005-4164-8A36-E687D139E8F9}" srcOrd="4" destOrd="0" presId="urn:microsoft.com/office/officeart/2018/2/layout/IconVerticalSolidList"/>
    <dgm:cxn modelId="{1D1310F8-6387-47DE-BC98-FBF4D2721999}" type="presParOf" srcId="{C6CCF8D2-7005-4164-8A36-E687D139E8F9}" destId="{0399793D-89E4-4C3F-95AD-5DAA5F60B0D8}" srcOrd="0" destOrd="0" presId="urn:microsoft.com/office/officeart/2018/2/layout/IconVerticalSolidList"/>
    <dgm:cxn modelId="{E2DAB91A-3BB6-4D69-A51A-4445CC2E8AE7}" type="presParOf" srcId="{C6CCF8D2-7005-4164-8A36-E687D139E8F9}" destId="{08488AD7-4D00-40A3-8C63-223F77579FFF}" srcOrd="1" destOrd="0" presId="urn:microsoft.com/office/officeart/2018/2/layout/IconVerticalSolidList"/>
    <dgm:cxn modelId="{35881247-AAD0-4996-A15E-C2B6DED7CE07}" type="presParOf" srcId="{C6CCF8D2-7005-4164-8A36-E687D139E8F9}" destId="{0083F94E-063C-4D76-8527-E0BBDBB18D21}" srcOrd="2" destOrd="0" presId="urn:microsoft.com/office/officeart/2018/2/layout/IconVerticalSolidList"/>
    <dgm:cxn modelId="{F60CB4D2-E032-4153-91A8-6A25374ADE50}" type="presParOf" srcId="{C6CCF8D2-7005-4164-8A36-E687D139E8F9}" destId="{DB702FBD-C06A-4B2F-A801-F8B84A3D1D62}" srcOrd="3" destOrd="0" presId="urn:microsoft.com/office/officeart/2018/2/layout/IconVerticalSolidList"/>
    <dgm:cxn modelId="{F2468EB3-5695-4EEB-A1A2-679FBEEA2904}" type="presParOf" srcId="{C6CCF8D2-7005-4164-8A36-E687D139E8F9}" destId="{CAFC1D82-2050-4A43-918E-4C0C33C85AE8}"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FEDDA-E6A8-4649-8B4E-CE922A0D02C0}">
      <dsp:nvSpPr>
        <dsp:cNvPr id="0" name=""/>
        <dsp:cNvSpPr/>
      </dsp:nvSpPr>
      <dsp:spPr>
        <a:xfrm>
          <a:off x="2477" y="1341965"/>
          <a:ext cx="3019015" cy="2192868"/>
        </a:xfrm>
        <a:prstGeom prst="chevron">
          <a:avLst/>
        </a:prstGeom>
        <a:solidFill>
          <a:schemeClr val="accent6">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Establish Operation and user accounts</a:t>
          </a:r>
        </a:p>
      </dsp:txBody>
      <dsp:txXfrm>
        <a:off x="1098911" y="1341965"/>
        <a:ext cx="826147" cy="2192868"/>
      </dsp:txXfrm>
    </dsp:sp>
    <dsp:sp modelId="{45BF9127-34AF-41DF-8F54-05CBDA58F371}">
      <dsp:nvSpPr>
        <dsp:cNvPr id="0" name=""/>
        <dsp:cNvSpPr/>
      </dsp:nvSpPr>
      <dsp:spPr>
        <a:xfrm>
          <a:off x="2719592" y="1341965"/>
          <a:ext cx="3019015" cy="2192868"/>
        </a:xfrm>
        <a:prstGeom prst="chevron">
          <a:avLst/>
        </a:prstGeom>
        <a:solidFill>
          <a:schemeClr val="accent3">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Download PTI and establish configuration profile(s)</a:t>
          </a:r>
        </a:p>
      </dsp:txBody>
      <dsp:txXfrm>
        <a:off x="3816026" y="1341965"/>
        <a:ext cx="826147" cy="2192868"/>
      </dsp:txXfrm>
    </dsp:sp>
    <dsp:sp modelId="{64046C08-EAD5-47E9-9013-D79963680103}">
      <dsp:nvSpPr>
        <dsp:cNvPr id="0" name=""/>
        <dsp:cNvSpPr/>
      </dsp:nvSpPr>
      <dsp:spPr>
        <a:xfrm>
          <a:off x="5436706" y="1341965"/>
          <a:ext cx="3019015" cy="219286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Configure thumb drives and distribute to tenders, buying stations, trucks</a:t>
          </a:r>
        </a:p>
      </dsp:txBody>
      <dsp:txXfrm>
        <a:off x="6533140" y="1341965"/>
        <a:ext cx="826147" cy="21928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0E0EB-C8E4-4AB4-AA16-A99FBBAE7D48}">
      <dsp:nvSpPr>
        <dsp:cNvPr id="0" name=""/>
        <dsp:cNvSpPr/>
      </dsp:nvSpPr>
      <dsp:spPr>
        <a:xfrm>
          <a:off x="0" y="34425"/>
          <a:ext cx="3073366" cy="1565773"/>
        </a:xfrm>
        <a:prstGeom prst="chevron">
          <a:avLst/>
        </a:prstGeom>
        <a:solidFill>
          <a:schemeClr val="bg2">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Tender Operator generates Tender Trip Log Report</a:t>
          </a:r>
        </a:p>
      </dsp:txBody>
      <dsp:txXfrm>
        <a:off x="782887" y="34425"/>
        <a:ext cx="1507593" cy="1565773"/>
      </dsp:txXfrm>
    </dsp:sp>
    <dsp:sp modelId="{6FA518E2-E311-489D-9C0F-DC8D1F051FCB}">
      <dsp:nvSpPr>
        <dsp:cNvPr id="0" name=""/>
        <dsp:cNvSpPr/>
      </dsp:nvSpPr>
      <dsp:spPr>
        <a:xfrm>
          <a:off x="2750071" y="34425"/>
          <a:ext cx="3176333" cy="1565773"/>
        </a:xfrm>
        <a:prstGeom prst="chevron">
          <a:avLst/>
        </a:prstGeom>
        <a:solidFill>
          <a:schemeClr val="accent5">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Returns signed copies of fish tickets and thumb drive to seafood office</a:t>
          </a:r>
        </a:p>
      </dsp:txBody>
      <dsp:txXfrm>
        <a:off x="3532958" y="34425"/>
        <a:ext cx="1610560" cy="1565773"/>
      </dsp:txXfrm>
    </dsp:sp>
    <dsp:sp modelId="{7547AA67-8D3D-4D8A-B038-552BBAF459CF}">
      <dsp:nvSpPr>
        <dsp:cNvPr id="0" name=""/>
        <dsp:cNvSpPr/>
      </dsp:nvSpPr>
      <dsp:spPr>
        <a:xfrm>
          <a:off x="5621857" y="34425"/>
          <a:ext cx="3045469" cy="1565773"/>
        </a:xfrm>
        <a:prstGeom prst="chevron">
          <a:avLst/>
        </a:prstGeom>
        <a:solidFill>
          <a:srgbClr val="7030A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Office staff review landings in PTI and upload data to eLandings Database</a:t>
          </a:r>
        </a:p>
      </dsp:txBody>
      <dsp:txXfrm>
        <a:off x="6404744" y="34425"/>
        <a:ext cx="1479696" cy="15657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5BD60-25DA-4B0D-A03D-2106D219BDD2}">
      <dsp:nvSpPr>
        <dsp:cNvPr id="0" name=""/>
        <dsp:cNvSpPr/>
      </dsp:nvSpPr>
      <dsp:spPr>
        <a:xfrm>
          <a:off x="3734233" y="27620"/>
          <a:ext cx="942675" cy="942675"/>
        </a:xfrm>
        <a:prstGeom prst="rect">
          <a:avLst/>
        </a:prstGeom>
        <a:noFill/>
        <a:ln w="635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Re-configure thumb drives</a:t>
          </a:r>
        </a:p>
      </dsp:txBody>
      <dsp:txXfrm>
        <a:off x="3734233" y="27620"/>
        <a:ext cx="942675" cy="942675"/>
      </dsp:txXfrm>
    </dsp:sp>
    <dsp:sp modelId="{F1E603D8-F2CD-4817-9FFA-0C4F5844314F}">
      <dsp:nvSpPr>
        <dsp:cNvPr id="0" name=""/>
        <dsp:cNvSpPr/>
      </dsp:nvSpPr>
      <dsp:spPr>
        <a:xfrm>
          <a:off x="1515184" y="164"/>
          <a:ext cx="3536294" cy="3536294"/>
        </a:xfrm>
        <a:prstGeom prst="circularArrow">
          <a:avLst>
            <a:gd name="adj1" fmla="val 5198"/>
            <a:gd name="adj2" fmla="val 335766"/>
            <a:gd name="adj3" fmla="val 21293840"/>
            <a:gd name="adj4" fmla="val 19765715"/>
            <a:gd name="adj5" fmla="val 6065"/>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BDDA1BD-DF4B-41E4-9A3B-3E80C67D2AF9}">
      <dsp:nvSpPr>
        <dsp:cNvPr id="0" name=""/>
        <dsp:cNvSpPr/>
      </dsp:nvSpPr>
      <dsp:spPr>
        <a:xfrm>
          <a:off x="4304208" y="1781824"/>
          <a:ext cx="942675" cy="942675"/>
        </a:xfrm>
        <a:prstGeom prst="rect">
          <a:avLst/>
        </a:prstGeom>
        <a:noFill/>
        <a:ln w="635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Distribute to tenders</a:t>
          </a:r>
        </a:p>
      </dsp:txBody>
      <dsp:txXfrm>
        <a:off x="4304208" y="1781824"/>
        <a:ext cx="942675" cy="942675"/>
      </dsp:txXfrm>
    </dsp:sp>
    <dsp:sp modelId="{00DA4945-70EC-4535-A8D9-D7DF0850FB3F}">
      <dsp:nvSpPr>
        <dsp:cNvPr id="0" name=""/>
        <dsp:cNvSpPr/>
      </dsp:nvSpPr>
      <dsp:spPr>
        <a:xfrm>
          <a:off x="1515184" y="164"/>
          <a:ext cx="3536294" cy="3536294"/>
        </a:xfrm>
        <a:prstGeom prst="circularArrow">
          <a:avLst>
            <a:gd name="adj1" fmla="val 5198"/>
            <a:gd name="adj2" fmla="val 335766"/>
            <a:gd name="adj3" fmla="val 4015318"/>
            <a:gd name="adj4" fmla="val 2252863"/>
            <a:gd name="adj5" fmla="val 6065"/>
          </a:avLst>
        </a:prstGeom>
        <a:solidFill>
          <a:schemeClr val="accent4">
            <a:hueOff val="-496882"/>
            <a:satOff val="902"/>
            <a:lumOff val="-32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475825A-F5FF-4937-B65F-EBE3FB117D7E}">
      <dsp:nvSpPr>
        <dsp:cNvPr id="0" name=""/>
        <dsp:cNvSpPr/>
      </dsp:nvSpPr>
      <dsp:spPr>
        <a:xfrm>
          <a:off x="2811994" y="2865981"/>
          <a:ext cx="942675" cy="942675"/>
        </a:xfrm>
        <a:prstGeom prst="rect">
          <a:avLst/>
        </a:prstGeom>
        <a:noFill/>
        <a:ln w="635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Create landing reports in tLandings</a:t>
          </a:r>
        </a:p>
      </dsp:txBody>
      <dsp:txXfrm>
        <a:off x="2811994" y="2865981"/>
        <a:ext cx="942675" cy="942675"/>
      </dsp:txXfrm>
    </dsp:sp>
    <dsp:sp modelId="{AF16AE49-375E-48A0-9E15-D82AB9251384}">
      <dsp:nvSpPr>
        <dsp:cNvPr id="0" name=""/>
        <dsp:cNvSpPr/>
      </dsp:nvSpPr>
      <dsp:spPr>
        <a:xfrm>
          <a:off x="1515184" y="164"/>
          <a:ext cx="3536294" cy="3536294"/>
        </a:xfrm>
        <a:prstGeom prst="circularArrow">
          <a:avLst>
            <a:gd name="adj1" fmla="val 5198"/>
            <a:gd name="adj2" fmla="val 335766"/>
            <a:gd name="adj3" fmla="val 8211370"/>
            <a:gd name="adj4" fmla="val 6448916"/>
            <a:gd name="adj5" fmla="val 6065"/>
          </a:avLst>
        </a:prstGeom>
        <a:solidFill>
          <a:schemeClr val="accent4">
            <a:hueOff val="-993763"/>
            <a:satOff val="1804"/>
            <a:lumOff val="-647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0A2D114-8B2E-49FD-AC87-F2FE60D12855}">
      <dsp:nvSpPr>
        <dsp:cNvPr id="0" name=""/>
        <dsp:cNvSpPr/>
      </dsp:nvSpPr>
      <dsp:spPr>
        <a:xfrm>
          <a:off x="1319779" y="1781824"/>
          <a:ext cx="942675" cy="942675"/>
        </a:xfrm>
        <a:prstGeom prst="rect">
          <a:avLst/>
        </a:prstGeom>
        <a:noFill/>
        <a:ln w="635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Provide fish ticket copies and thumb drive to office</a:t>
          </a:r>
        </a:p>
      </dsp:txBody>
      <dsp:txXfrm>
        <a:off x="1319779" y="1781824"/>
        <a:ext cx="942675" cy="942675"/>
      </dsp:txXfrm>
    </dsp:sp>
    <dsp:sp modelId="{5263EC2E-FF08-418A-A3A7-C1241AF39CDF}">
      <dsp:nvSpPr>
        <dsp:cNvPr id="0" name=""/>
        <dsp:cNvSpPr/>
      </dsp:nvSpPr>
      <dsp:spPr>
        <a:xfrm>
          <a:off x="1515184" y="164"/>
          <a:ext cx="3536294" cy="3536294"/>
        </a:xfrm>
        <a:prstGeom prst="circularArrow">
          <a:avLst>
            <a:gd name="adj1" fmla="val 5198"/>
            <a:gd name="adj2" fmla="val 335766"/>
            <a:gd name="adj3" fmla="val 12298519"/>
            <a:gd name="adj4" fmla="val 10770394"/>
            <a:gd name="adj5" fmla="val 6065"/>
          </a:avLst>
        </a:prstGeom>
        <a:solidFill>
          <a:schemeClr val="accent4">
            <a:hueOff val="-1490645"/>
            <a:satOff val="2705"/>
            <a:lumOff val="-9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47DEFA0-FB6E-4F69-96F7-75AF61B24217}">
      <dsp:nvSpPr>
        <dsp:cNvPr id="0" name=""/>
        <dsp:cNvSpPr/>
      </dsp:nvSpPr>
      <dsp:spPr>
        <a:xfrm>
          <a:off x="1889754" y="27620"/>
          <a:ext cx="942675" cy="942675"/>
        </a:xfrm>
        <a:prstGeom prst="rect">
          <a:avLst/>
        </a:prstGeom>
        <a:noFill/>
        <a:ln w="635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Upload landing reports into eLandings database</a:t>
          </a:r>
        </a:p>
      </dsp:txBody>
      <dsp:txXfrm>
        <a:off x="1889754" y="27620"/>
        <a:ext cx="942675" cy="942675"/>
      </dsp:txXfrm>
    </dsp:sp>
    <dsp:sp modelId="{AF719083-5F60-403C-B1FA-1CC0BA16EFC5}">
      <dsp:nvSpPr>
        <dsp:cNvPr id="0" name=""/>
        <dsp:cNvSpPr/>
      </dsp:nvSpPr>
      <dsp:spPr>
        <a:xfrm>
          <a:off x="508012" y="-206620"/>
          <a:ext cx="5550639" cy="3949864"/>
        </a:xfrm>
        <a:prstGeom prst="circularArrow">
          <a:avLst>
            <a:gd name="adj1" fmla="val 5198"/>
            <a:gd name="adj2" fmla="val 335766"/>
            <a:gd name="adj3" fmla="val 16866304"/>
            <a:gd name="adj4" fmla="val 15197929"/>
            <a:gd name="adj5" fmla="val 6065"/>
          </a:avLst>
        </a:prstGeom>
        <a:solidFill>
          <a:schemeClr val="accent4">
            <a:hueOff val="-1987526"/>
            <a:satOff val="3607"/>
            <a:lumOff val="-1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C1E6E-41C6-4159-8F74-5F35352C84E8}">
      <dsp:nvSpPr>
        <dsp:cNvPr id="0" name=""/>
        <dsp:cNvSpPr/>
      </dsp:nvSpPr>
      <dsp:spPr>
        <a:xfrm>
          <a:off x="-857266" y="76201"/>
          <a:ext cx="5486400" cy="16927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3F74A73-8F95-4F52-9188-8BCB10D62907}">
      <dsp:nvSpPr>
        <dsp:cNvPr id="0" name=""/>
        <dsp:cNvSpPr/>
      </dsp:nvSpPr>
      <dsp:spPr>
        <a:xfrm>
          <a:off x="-345198" y="390298"/>
          <a:ext cx="931033" cy="9310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FC92506-0E26-4486-BB1E-2FA0ED2824BF}">
      <dsp:nvSpPr>
        <dsp:cNvPr id="0" name=""/>
        <dsp:cNvSpPr/>
      </dsp:nvSpPr>
      <dsp:spPr>
        <a:xfrm>
          <a:off x="0" y="609599"/>
          <a:ext cx="2468880" cy="1692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153" tIns="179153" rIns="179153" bIns="179153" numCol="1" spcCol="1270" anchor="ctr" anchorCtr="0">
          <a:noAutofit/>
        </a:bodyPr>
        <a:lstStyle/>
        <a:p>
          <a:pPr marL="0" lvl="0" indent="0" algn="l" defTabSz="622300">
            <a:lnSpc>
              <a:spcPct val="90000"/>
            </a:lnSpc>
            <a:spcBef>
              <a:spcPct val="0"/>
            </a:spcBef>
            <a:spcAft>
              <a:spcPct val="35000"/>
            </a:spcAft>
            <a:buNone/>
          </a:pPr>
          <a:r>
            <a:rPr lang="en-US" sz="1400" b="1" kern="1200" dirty="0"/>
            <a:t>Spring</a:t>
          </a:r>
          <a:endParaRPr lang="en-US" sz="1400" kern="1200" dirty="0"/>
        </a:p>
      </dsp:txBody>
      <dsp:txXfrm>
        <a:off x="0" y="609599"/>
        <a:ext cx="2468880" cy="1692787"/>
      </dsp:txXfrm>
    </dsp:sp>
    <dsp:sp modelId="{FBB04BB1-322D-4EDE-944C-A17CBF68E569}">
      <dsp:nvSpPr>
        <dsp:cNvPr id="0" name=""/>
        <dsp:cNvSpPr/>
      </dsp:nvSpPr>
      <dsp:spPr>
        <a:xfrm>
          <a:off x="1200268" y="76208"/>
          <a:ext cx="4160450" cy="1594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031" tIns="174031" rIns="174031" bIns="174031" numCol="1" spcCol="1270" anchor="ctr" anchorCtr="0">
          <a:noAutofit/>
        </a:bodyPr>
        <a:lstStyle/>
        <a:p>
          <a:pPr marL="0" lvl="0" indent="0" algn="l" defTabSz="488950">
            <a:lnSpc>
              <a:spcPct val="90000"/>
            </a:lnSpc>
            <a:spcBef>
              <a:spcPct val="0"/>
            </a:spcBef>
            <a:spcAft>
              <a:spcPct val="35000"/>
            </a:spcAft>
            <a:buNone/>
          </a:pPr>
          <a:r>
            <a:rPr lang="en-US" sz="1100" kern="1200" dirty="0"/>
            <a:t>Download new version of PTI</a:t>
          </a:r>
        </a:p>
        <a:p>
          <a:pPr marL="0" lvl="0" indent="0" algn="l" defTabSz="488950">
            <a:lnSpc>
              <a:spcPct val="90000"/>
            </a:lnSpc>
            <a:spcBef>
              <a:spcPct val="0"/>
            </a:spcBef>
            <a:spcAft>
              <a:spcPct val="35000"/>
            </a:spcAft>
            <a:buNone/>
          </a:pPr>
          <a:r>
            <a:rPr lang="en-US" sz="1100" kern="1200" dirty="0"/>
            <a:t>Delete all prior versions of </a:t>
          </a:r>
          <a:r>
            <a:rPr lang="en-US" sz="1100" kern="1200" dirty="0" err="1"/>
            <a:t>tLandings</a:t>
          </a:r>
          <a:r>
            <a:rPr lang="en-US" sz="1100" kern="1200" dirty="0"/>
            <a:t> from thumb drives</a:t>
          </a:r>
        </a:p>
        <a:p>
          <a:pPr marL="0" lvl="0" indent="0" algn="l" defTabSz="488950">
            <a:lnSpc>
              <a:spcPct val="90000"/>
            </a:lnSpc>
            <a:spcBef>
              <a:spcPct val="0"/>
            </a:spcBef>
            <a:spcAft>
              <a:spcPct val="35000"/>
            </a:spcAft>
            <a:buNone/>
          </a:pPr>
          <a:r>
            <a:rPr lang="en-US" sz="1100" kern="1200" dirty="0"/>
            <a:t>Assure that all equipment is operational and updated</a:t>
          </a:r>
        </a:p>
        <a:p>
          <a:pPr marL="0" lvl="0" indent="0" algn="l" defTabSz="488950">
            <a:lnSpc>
              <a:spcPct val="90000"/>
            </a:lnSpc>
            <a:spcBef>
              <a:spcPct val="0"/>
            </a:spcBef>
            <a:spcAft>
              <a:spcPct val="35000"/>
            </a:spcAft>
            <a:buNone/>
          </a:pPr>
          <a:r>
            <a:rPr lang="en-US" sz="1100" kern="1200" dirty="0"/>
            <a:t>Checking for 32 v. 64 bit</a:t>
          </a:r>
        </a:p>
      </dsp:txBody>
      <dsp:txXfrm>
        <a:off x="1200268" y="76208"/>
        <a:ext cx="4160450" cy="1594247"/>
      </dsp:txXfrm>
    </dsp:sp>
    <dsp:sp modelId="{5DB8B5B8-7987-453D-8EC9-B48FE93FB2E7}">
      <dsp:nvSpPr>
        <dsp:cNvPr id="0" name=""/>
        <dsp:cNvSpPr/>
      </dsp:nvSpPr>
      <dsp:spPr>
        <a:xfrm>
          <a:off x="-857266" y="2125406"/>
          <a:ext cx="5486400" cy="16927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F100E89-DEEA-4F34-A2DB-8CF4F35979F3}">
      <dsp:nvSpPr>
        <dsp:cNvPr id="0" name=""/>
        <dsp:cNvSpPr/>
      </dsp:nvSpPr>
      <dsp:spPr>
        <a:xfrm>
          <a:off x="-345198" y="2506283"/>
          <a:ext cx="931033" cy="9310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266F03E-8ABF-49BE-A0B4-B1568598437E}">
      <dsp:nvSpPr>
        <dsp:cNvPr id="0" name=""/>
        <dsp:cNvSpPr/>
      </dsp:nvSpPr>
      <dsp:spPr>
        <a:xfrm>
          <a:off x="289739" y="2145702"/>
          <a:ext cx="2468880" cy="1692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153" tIns="179153" rIns="179153" bIns="179153" numCol="1" spcCol="1270" anchor="ctr" anchorCtr="0">
          <a:noAutofit/>
        </a:bodyPr>
        <a:lstStyle/>
        <a:p>
          <a:pPr marL="0" lvl="0" indent="0" algn="l" defTabSz="622300">
            <a:lnSpc>
              <a:spcPct val="90000"/>
            </a:lnSpc>
            <a:spcBef>
              <a:spcPct val="0"/>
            </a:spcBef>
            <a:spcAft>
              <a:spcPct val="35000"/>
            </a:spcAft>
            <a:buNone/>
          </a:pPr>
          <a:r>
            <a:rPr lang="en-US" sz="1400" b="1" kern="1200" dirty="0"/>
            <a:t>Start of season</a:t>
          </a:r>
          <a:endParaRPr lang="en-US" sz="1400" kern="1200" dirty="0"/>
        </a:p>
      </dsp:txBody>
      <dsp:txXfrm>
        <a:off x="289739" y="2145702"/>
        <a:ext cx="2468880" cy="1692787"/>
      </dsp:txXfrm>
    </dsp:sp>
    <dsp:sp modelId="{E423786C-623D-411E-AF93-2E27D92A6AFC}">
      <dsp:nvSpPr>
        <dsp:cNvPr id="0" name=""/>
        <dsp:cNvSpPr/>
      </dsp:nvSpPr>
      <dsp:spPr>
        <a:xfrm>
          <a:off x="1848425" y="2125406"/>
          <a:ext cx="4495241" cy="1692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153" tIns="179153" rIns="179153" bIns="179153" numCol="1" spcCol="1270" anchor="ctr" anchorCtr="0">
          <a:noAutofit/>
        </a:bodyPr>
        <a:lstStyle/>
        <a:p>
          <a:pPr marL="0" lvl="0" indent="0" algn="l" defTabSz="488950">
            <a:lnSpc>
              <a:spcPct val="90000"/>
            </a:lnSpc>
            <a:spcBef>
              <a:spcPct val="0"/>
            </a:spcBef>
            <a:spcAft>
              <a:spcPct val="35000"/>
            </a:spcAft>
            <a:buNone/>
          </a:pPr>
          <a:r>
            <a:rPr lang="en-US" sz="1100" kern="1200" dirty="0"/>
            <a:t>Train tender operators</a:t>
          </a:r>
        </a:p>
      </dsp:txBody>
      <dsp:txXfrm>
        <a:off x="1848425" y="2125406"/>
        <a:ext cx="4495241" cy="1692787"/>
      </dsp:txXfrm>
    </dsp:sp>
    <dsp:sp modelId="{0399793D-89E4-4C3F-95AD-5DAA5F60B0D8}">
      <dsp:nvSpPr>
        <dsp:cNvPr id="0" name=""/>
        <dsp:cNvSpPr/>
      </dsp:nvSpPr>
      <dsp:spPr>
        <a:xfrm>
          <a:off x="-857266" y="4241390"/>
          <a:ext cx="5486400" cy="16927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8488AD7-4D00-40A3-8C63-223F77579FFF}">
      <dsp:nvSpPr>
        <dsp:cNvPr id="0" name=""/>
        <dsp:cNvSpPr/>
      </dsp:nvSpPr>
      <dsp:spPr>
        <a:xfrm>
          <a:off x="-345198" y="4622268"/>
          <a:ext cx="931033" cy="9310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B702FBD-C06A-4B2F-A801-F8B84A3D1D62}">
      <dsp:nvSpPr>
        <dsp:cNvPr id="0" name=""/>
        <dsp:cNvSpPr/>
      </dsp:nvSpPr>
      <dsp:spPr>
        <a:xfrm>
          <a:off x="686117" y="4416739"/>
          <a:ext cx="1309869" cy="208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05" tIns="62905" rIns="62905" bIns="62905" numCol="1" spcCol="1270" anchor="ctr" anchorCtr="0">
          <a:noAutofit/>
        </a:bodyPr>
        <a:lstStyle/>
        <a:p>
          <a:pPr marL="0" lvl="0" indent="0" algn="l" defTabSz="622300">
            <a:lnSpc>
              <a:spcPct val="90000"/>
            </a:lnSpc>
            <a:spcBef>
              <a:spcPct val="0"/>
            </a:spcBef>
            <a:spcAft>
              <a:spcPct val="35000"/>
            </a:spcAft>
            <a:buNone/>
          </a:pPr>
          <a:r>
            <a:rPr lang="en-US" sz="1400" b="1" kern="1200" dirty="0"/>
            <a:t>End of Season</a:t>
          </a:r>
          <a:endParaRPr lang="en-US" sz="1400" kern="1200" dirty="0"/>
        </a:p>
      </dsp:txBody>
      <dsp:txXfrm>
        <a:off x="686117" y="4416739"/>
        <a:ext cx="1309869" cy="208294"/>
      </dsp:txXfrm>
    </dsp:sp>
    <dsp:sp modelId="{CAFC1D82-2050-4A43-918E-4C0C33C85AE8}">
      <dsp:nvSpPr>
        <dsp:cNvPr id="0" name=""/>
        <dsp:cNvSpPr/>
      </dsp:nvSpPr>
      <dsp:spPr>
        <a:xfrm>
          <a:off x="381005" y="4250812"/>
          <a:ext cx="4674725" cy="1692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153" tIns="179153" rIns="179153" bIns="179153" numCol="1" spcCol="1270" anchor="ctr" anchorCtr="0">
          <a:noAutofit/>
        </a:bodyPr>
        <a:lstStyle/>
        <a:p>
          <a:pPr marL="0" lvl="0" indent="0" algn="l" defTabSz="488950">
            <a:lnSpc>
              <a:spcPct val="90000"/>
            </a:lnSpc>
            <a:spcBef>
              <a:spcPct val="0"/>
            </a:spcBef>
            <a:spcAft>
              <a:spcPct val="35000"/>
            </a:spcAft>
            <a:buNone/>
          </a:pPr>
          <a:r>
            <a:rPr lang="en-US" sz="1100" kern="1200" dirty="0"/>
            <a:t>Inventory equipment and thumb drives</a:t>
          </a:r>
        </a:p>
        <a:p>
          <a:pPr marL="0" lvl="0" indent="0" algn="l" defTabSz="488950">
            <a:lnSpc>
              <a:spcPct val="90000"/>
            </a:lnSpc>
            <a:spcBef>
              <a:spcPct val="0"/>
            </a:spcBef>
            <a:spcAft>
              <a:spcPct val="35000"/>
            </a:spcAft>
            <a:buNone/>
          </a:pPr>
          <a:r>
            <a:rPr lang="en-US" sz="1100" kern="1200" dirty="0"/>
            <a:t>Clean all equipment to remove salt residue</a:t>
          </a:r>
        </a:p>
        <a:p>
          <a:pPr marL="0" lvl="0" indent="0" algn="l" defTabSz="488950">
            <a:lnSpc>
              <a:spcPct val="90000"/>
            </a:lnSpc>
            <a:spcBef>
              <a:spcPct val="0"/>
            </a:spcBef>
            <a:spcAft>
              <a:spcPct val="35000"/>
            </a:spcAft>
            <a:buNone/>
          </a:pPr>
          <a:r>
            <a:rPr lang="en-US" sz="1100" kern="1200" dirty="0"/>
            <a:t>Determine if repairs or replacements need to occur</a:t>
          </a:r>
        </a:p>
        <a:p>
          <a:pPr marL="0" lvl="0" indent="0" algn="l" defTabSz="488950">
            <a:lnSpc>
              <a:spcPct val="90000"/>
            </a:lnSpc>
            <a:spcBef>
              <a:spcPct val="0"/>
            </a:spcBef>
            <a:spcAft>
              <a:spcPct val="35000"/>
            </a:spcAft>
            <a:buNone/>
          </a:pPr>
          <a:r>
            <a:rPr lang="en-US" sz="1100" kern="1200"/>
            <a:t>Possibly delete all files off of thumb drives</a:t>
          </a:r>
        </a:p>
      </dsp:txBody>
      <dsp:txXfrm>
        <a:off x="381005" y="4250812"/>
        <a:ext cx="4674725" cy="169278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292036-68A7-4B9B-AE0D-566D7FCF0FAC}" type="datetimeFigureOut">
              <a:rPr lang="en-US" smtClean="0"/>
              <a:t>11/14/2018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132E27-2C63-485A-93FC-4F85BD366544}" type="slidenum">
              <a:rPr lang="en-US" smtClean="0"/>
              <a:t>‹#›</a:t>
            </a:fld>
            <a:endParaRPr lang="en-US" dirty="0"/>
          </a:p>
        </p:txBody>
      </p:sp>
    </p:spTree>
    <p:extLst>
      <p:ext uri="{BB962C8B-B14F-4D97-AF65-F5344CB8AC3E}">
        <p14:creationId xmlns:p14="http://schemas.microsoft.com/office/powerpoint/2010/main" val="214451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eLandings@alaska.gov."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rldefense.proofpoint.com/v2/url?u=https-3A__alaskafisheries.noaa.gov_sites_default_files_rcrapp.pdf&amp;d=DwMFaQ&amp;c=teXCf5DW4bHgLDM-H5_GmQ&amp;r=hr9iiomUsO7XHX8RJ3yIyPYMXBWywEp30VOLDuaked8&amp;m=kOnykIedFkg6OM7AhGavMQvdl4GRv0Z-S2yQr-VvH6Q&amp;s=3RnuLR9YAU_XEj6FT6LyK1MZSpKGweEWXeSX6MTyuKg&amp;e="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mailto:eLandings@alaska.gov."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1</a:t>
            </a:fld>
            <a:endParaRPr lang="en-US" dirty="0"/>
          </a:p>
        </p:txBody>
      </p:sp>
    </p:spTree>
    <p:extLst>
      <p:ext uri="{BB962C8B-B14F-4D97-AF65-F5344CB8AC3E}">
        <p14:creationId xmlns:p14="http://schemas.microsoft.com/office/powerpoint/2010/main" val="3964437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132E27-2C63-485A-93FC-4F85BD366544}" type="slidenum">
              <a:rPr lang="en-US" smtClean="0"/>
              <a:t>14</a:t>
            </a:fld>
            <a:endParaRPr lang="en-US" dirty="0"/>
          </a:p>
        </p:txBody>
      </p:sp>
    </p:spTree>
    <p:extLst>
      <p:ext uri="{BB962C8B-B14F-4D97-AF65-F5344CB8AC3E}">
        <p14:creationId xmlns:p14="http://schemas.microsoft.com/office/powerpoint/2010/main" val="625561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15</a:t>
            </a:fld>
            <a:endParaRPr lang="en-US" dirty="0"/>
          </a:p>
        </p:txBody>
      </p:sp>
    </p:spTree>
    <p:extLst>
      <p:ext uri="{BB962C8B-B14F-4D97-AF65-F5344CB8AC3E}">
        <p14:creationId xmlns:p14="http://schemas.microsoft.com/office/powerpoint/2010/main" val="2944818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10"/>
          </p:nvPr>
        </p:nvSpPr>
        <p:spPr/>
        <p:txBody>
          <a:bodyPr/>
          <a:lstStyle/>
          <a:p>
            <a:fld id="{E5132E27-2C63-485A-93FC-4F85BD366544}" type="slidenum">
              <a:rPr lang="en-US" smtClean="0"/>
              <a:t>16</a:t>
            </a:fld>
            <a:endParaRPr lang="en-US" dirty="0"/>
          </a:p>
        </p:txBody>
      </p:sp>
    </p:spTree>
    <p:extLst>
      <p:ext uri="{BB962C8B-B14F-4D97-AF65-F5344CB8AC3E}">
        <p14:creationId xmlns:p14="http://schemas.microsoft.com/office/powerpoint/2010/main" val="3770147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10"/>
          </p:nvPr>
        </p:nvSpPr>
        <p:spPr/>
        <p:txBody>
          <a:bodyPr/>
          <a:lstStyle/>
          <a:p>
            <a:fld id="{E5132E27-2C63-485A-93FC-4F85BD366544}" type="slidenum">
              <a:rPr lang="en-US" smtClean="0"/>
              <a:t>17</a:t>
            </a:fld>
            <a:endParaRPr lang="en-US" dirty="0"/>
          </a:p>
        </p:txBody>
      </p:sp>
    </p:spTree>
    <p:extLst>
      <p:ext uri="{BB962C8B-B14F-4D97-AF65-F5344CB8AC3E}">
        <p14:creationId xmlns:p14="http://schemas.microsoft.com/office/powerpoint/2010/main" val="277436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fld id="{E5132E27-2C63-485A-93FC-4F85BD366544}" type="slidenum">
              <a:rPr lang="en-US" smtClean="0"/>
              <a:t>18</a:t>
            </a:fld>
            <a:endParaRPr lang="en-US" dirty="0"/>
          </a:p>
        </p:txBody>
      </p:sp>
    </p:spTree>
    <p:extLst>
      <p:ext uri="{BB962C8B-B14F-4D97-AF65-F5344CB8AC3E}">
        <p14:creationId xmlns:p14="http://schemas.microsoft.com/office/powerpoint/2010/main" val="2225301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fld id="{E5132E27-2C63-485A-93FC-4F85BD366544}" type="slidenum">
              <a:rPr lang="en-US" smtClean="0"/>
              <a:t>19</a:t>
            </a:fld>
            <a:endParaRPr lang="en-US" dirty="0"/>
          </a:p>
        </p:txBody>
      </p:sp>
    </p:spTree>
    <p:extLst>
      <p:ext uri="{BB962C8B-B14F-4D97-AF65-F5344CB8AC3E}">
        <p14:creationId xmlns:p14="http://schemas.microsoft.com/office/powerpoint/2010/main" val="3840697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fld id="{E5132E27-2C63-485A-93FC-4F85BD366544}" type="slidenum">
              <a:rPr lang="en-US" smtClean="0"/>
              <a:t>20</a:t>
            </a:fld>
            <a:endParaRPr lang="en-US" dirty="0"/>
          </a:p>
        </p:txBody>
      </p:sp>
    </p:spTree>
    <p:extLst>
      <p:ext uri="{BB962C8B-B14F-4D97-AF65-F5344CB8AC3E}">
        <p14:creationId xmlns:p14="http://schemas.microsoft.com/office/powerpoint/2010/main" val="968628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fld id="{E5132E27-2C63-485A-93FC-4F85BD366544}" type="slidenum">
              <a:rPr lang="en-US" smtClean="0"/>
              <a:t>21</a:t>
            </a:fld>
            <a:endParaRPr lang="en-US" dirty="0"/>
          </a:p>
        </p:txBody>
      </p:sp>
    </p:spTree>
    <p:extLst>
      <p:ext uri="{BB962C8B-B14F-4D97-AF65-F5344CB8AC3E}">
        <p14:creationId xmlns:p14="http://schemas.microsoft.com/office/powerpoint/2010/main" val="1070786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5"/>
          </p:nvPr>
        </p:nvSpPr>
        <p:spPr/>
        <p:txBody>
          <a:bodyPr/>
          <a:lstStyle/>
          <a:p>
            <a:fld id="{E5132E27-2C63-485A-93FC-4F85BD366544}" type="slidenum">
              <a:rPr lang="en-US" smtClean="0"/>
              <a:t>22</a:t>
            </a:fld>
            <a:endParaRPr lang="en-US" dirty="0"/>
          </a:p>
        </p:txBody>
      </p:sp>
    </p:spTree>
    <p:extLst>
      <p:ext uri="{BB962C8B-B14F-4D97-AF65-F5344CB8AC3E}">
        <p14:creationId xmlns:p14="http://schemas.microsoft.com/office/powerpoint/2010/main" val="633334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23</a:t>
            </a:fld>
            <a:endParaRPr lang="en-US" dirty="0"/>
          </a:p>
        </p:txBody>
      </p:sp>
    </p:spTree>
    <p:extLst>
      <p:ext uri="{BB962C8B-B14F-4D97-AF65-F5344CB8AC3E}">
        <p14:creationId xmlns:p14="http://schemas.microsoft.com/office/powerpoint/2010/main" val="3720258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2</a:t>
            </a:fld>
            <a:endParaRPr lang="en-US" dirty="0"/>
          </a:p>
        </p:txBody>
      </p:sp>
    </p:spTree>
    <p:extLst>
      <p:ext uri="{BB962C8B-B14F-4D97-AF65-F5344CB8AC3E}">
        <p14:creationId xmlns:p14="http://schemas.microsoft.com/office/powerpoint/2010/main" val="1934755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24</a:t>
            </a:fld>
            <a:endParaRPr lang="en-US" dirty="0"/>
          </a:p>
        </p:txBody>
      </p:sp>
    </p:spTree>
    <p:extLst>
      <p:ext uri="{BB962C8B-B14F-4D97-AF65-F5344CB8AC3E}">
        <p14:creationId xmlns:p14="http://schemas.microsoft.com/office/powerpoint/2010/main" val="1381245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25</a:t>
            </a:fld>
            <a:endParaRPr lang="en-US" dirty="0"/>
          </a:p>
        </p:txBody>
      </p:sp>
    </p:spTree>
    <p:extLst>
      <p:ext uri="{BB962C8B-B14F-4D97-AF65-F5344CB8AC3E}">
        <p14:creationId xmlns:p14="http://schemas.microsoft.com/office/powerpoint/2010/main" val="1458653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26</a:t>
            </a:fld>
            <a:endParaRPr lang="en-US" dirty="0"/>
          </a:p>
        </p:txBody>
      </p:sp>
    </p:spTree>
    <p:extLst>
      <p:ext uri="{BB962C8B-B14F-4D97-AF65-F5344CB8AC3E}">
        <p14:creationId xmlns:p14="http://schemas.microsoft.com/office/powerpoint/2010/main" val="3375410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27</a:t>
            </a:fld>
            <a:endParaRPr lang="en-US" dirty="0"/>
          </a:p>
        </p:txBody>
      </p:sp>
    </p:spTree>
    <p:extLst>
      <p:ext uri="{BB962C8B-B14F-4D97-AF65-F5344CB8AC3E}">
        <p14:creationId xmlns:p14="http://schemas.microsoft.com/office/powerpoint/2010/main" val="3346511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Tender operators -  important to show the tender operators how to open and close landing reports. Office staff- check for duplicate reports.</a:t>
            </a:r>
          </a:p>
        </p:txBody>
      </p:sp>
      <p:sp>
        <p:nvSpPr>
          <p:cNvPr id="4" name="Slide Number Placeholder 3"/>
          <p:cNvSpPr>
            <a:spLocks noGrp="1"/>
          </p:cNvSpPr>
          <p:nvPr>
            <p:ph type="sldNum" sz="quarter" idx="10"/>
          </p:nvPr>
        </p:nvSpPr>
        <p:spPr/>
        <p:txBody>
          <a:bodyPr/>
          <a:lstStyle/>
          <a:p>
            <a:fld id="{E5132E27-2C63-485A-93FC-4F85BD366544}" type="slidenum">
              <a:rPr lang="en-US" smtClean="0"/>
              <a:t>28</a:t>
            </a:fld>
            <a:endParaRPr lang="en-US" dirty="0"/>
          </a:p>
        </p:txBody>
      </p:sp>
    </p:spTree>
    <p:extLst>
      <p:ext uri="{BB962C8B-B14F-4D97-AF65-F5344CB8AC3E}">
        <p14:creationId xmlns:p14="http://schemas.microsoft.com/office/powerpoint/2010/main" val="1458761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29</a:t>
            </a:fld>
            <a:endParaRPr lang="en-US" dirty="0"/>
          </a:p>
        </p:txBody>
      </p:sp>
    </p:spTree>
    <p:extLst>
      <p:ext uri="{BB962C8B-B14F-4D97-AF65-F5344CB8AC3E}">
        <p14:creationId xmlns:p14="http://schemas.microsoft.com/office/powerpoint/2010/main" val="911231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fld id="{E5132E27-2C63-485A-93FC-4F85BD366544}" type="slidenum">
              <a:rPr lang="en-US" smtClean="0"/>
              <a:t>30</a:t>
            </a:fld>
            <a:endParaRPr lang="en-US" dirty="0"/>
          </a:p>
        </p:txBody>
      </p:sp>
    </p:spTree>
    <p:extLst>
      <p:ext uri="{BB962C8B-B14F-4D97-AF65-F5344CB8AC3E}">
        <p14:creationId xmlns:p14="http://schemas.microsoft.com/office/powerpoint/2010/main" val="1073151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31</a:t>
            </a:fld>
            <a:endParaRPr lang="en-US" dirty="0"/>
          </a:p>
        </p:txBody>
      </p:sp>
    </p:spTree>
    <p:extLst>
      <p:ext uri="{BB962C8B-B14F-4D97-AF65-F5344CB8AC3E}">
        <p14:creationId xmlns:p14="http://schemas.microsoft.com/office/powerpoint/2010/main" val="4094269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32</a:t>
            </a:fld>
            <a:endParaRPr lang="en-US" dirty="0"/>
          </a:p>
        </p:txBody>
      </p:sp>
    </p:spTree>
    <p:extLst>
      <p:ext uri="{BB962C8B-B14F-4D97-AF65-F5344CB8AC3E}">
        <p14:creationId xmlns:p14="http://schemas.microsoft.com/office/powerpoint/2010/main" val="196045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Once you have created a custom processing relationship, the new custom processing operation will need to be enabled by a member of the </a:t>
            </a:r>
            <a:r>
              <a:rPr lang="en-US" sz="1200" b="0" i="0" u="none" strike="noStrike" kern="1200" dirty="0" err="1">
                <a:solidFill>
                  <a:schemeClr val="tx1"/>
                </a:solidFill>
                <a:effectLst/>
                <a:latin typeface="+mn-lt"/>
                <a:ea typeface="+mn-ea"/>
                <a:cs typeface="+mn-cs"/>
              </a:rPr>
              <a:t>eLandings</a:t>
            </a:r>
            <a:r>
              <a:rPr lang="en-US" sz="1200" b="0" i="0" u="none" strike="noStrike" kern="1200" dirty="0">
                <a:solidFill>
                  <a:schemeClr val="tx1"/>
                </a:solidFill>
                <a:effectLst/>
                <a:latin typeface="+mn-lt"/>
                <a:ea typeface="+mn-ea"/>
                <a:cs typeface="+mn-cs"/>
              </a:rPr>
              <a:t> Staff. If you do not hear from them please email the </a:t>
            </a:r>
            <a:r>
              <a:rPr lang="en-US" sz="1200" b="0" i="0" u="none" strike="noStrike" kern="1200" dirty="0" err="1">
                <a:solidFill>
                  <a:schemeClr val="tx1"/>
                </a:solidFill>
                <a:effectLst/>
                <a:latin typeface="+mn-lt"/>
                <a:ea typeface="+mn-ea"/>
                <a:cs typeface="+mn-cs"/>
              </a:rPr>
              <a:t>eLandings</a:t>
            </a:r>
            <a:r>
              <a:rPr lang="en-US" sz="1200" b="0" i="0" u="none" strike="noStrike" kern="1200" dirty="0">
                <a:solidFill>
                  <a:schemeClr val="tx1"/>
                </a:solidFill>
                <a:effectLst/>
                <a:latin typeface="+mn-lt"/>
                <a:ea typeface="+mn-ea"/>
                <a:cs typeface="+mn-cs"/>
              </a:rPr>
              <a:t> staff at </a:t>
            </a:r>
            <a:r>
              <a:rPr lang="en-US" sz="1200" b="0" i="0" u="none" strike="noStrike" kern="1200" dirty="0">
                <a:solidFill>
                  <a:schemeClr val="tx1"/>
                </a:solidFill>
                <a:effectLst/>
                <a:latin typeface="+mn-lt"/>
                <a:ea typeface="+mn-ea"/>
                <a:cs typeface="+mn-cs"/>
                <a:hlinkClick r:id="rId3"/>
              </a:rPr>
              <a:t>eLandings@alaska.gov.</a:t>
            </a:r>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5132E27-2C63-485A-93FC-4F85BD366544}" type="slidenum">
              <a:rPr lang="en-US" smtClean="0"/>
              <a:t>33</a:t>
            </a:fld>
            <a:endParaRPr lang="en-US" dirty="0"/>
          </a:p>
        </p:txBody>
      </p:sp>
    </p:spTree>
    <p:extLst>
      <p:ext uri="{BB962C8B-B14F-4D97-AF65-F5344CB8AC3E}">
        <p14:creationId xmlns:p14="http://schemas.microsoft.com/office/powerpoint/2010/main" val="118385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4</a:t>
            </a:fld>
            <a:endParaRPr lang="en-US" dirty="0"/>
          </a:p>
        </p:txBody>
      </p:sp>
    </p:spTree>
    <p:extLst>
      <p:ext uri="{BB962C8B-B14F-4D97-AF65-F5344CB8AC3E}">
        <p14:creationId xmlns:p14="http://schemas.microsoft.com/office/powerpoint/2010/main" val="4232000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Once you hit the Lookup Operation button the name of the custom processing operation you want to add will populate in the New Name field. </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Add the RCR number of the operation if they will process IFQ crab for your operation. </a:t>
            </a: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dirty="0">
                <a:effectLst/>
              </a:rPr>
              <a:t>Please note that you will need to apply for a new RCR number for the specific custom processing relationship between your company and the company you wish to custom process with. </a:t>
            </a:r>
          </a:p>
          <a:p>
            <a:r>
              <a:rPr lang="en-US" dirty="0">
                <a:effectLst/>
              </a:rPr>
              <a:t>You can find that application here: </a:t>
            </a:r>
            <a:r>
              <a:rPr lang="en-US" sz="1200" u="none" strike="noStrike" kern="1200" dirty="0">
                <a:solidFill>
                  <a:schemeClr val="tx1"/>
                </a:solidFill>
                <a:effectLst/>
                <a:latin typeface="+mn-lt"/>
                <a:ea typeface="+mn-ea"/>
                <a:cs typeface="+mn-cs"/>
                <a:hlinkClick r:id="rId3"/>
              </a:rPr>
              <a:t>https://alaskafisheries.noaa.gov/sites/default/files/rcrapp.pdf</a:t>
            </a:r>
            <a:r>
              <a:rPr lang="en-US" dirty="0">
                <a:effectLst/>
              </a:rPr>
              <a:t> .</a:t>
            </a:r>
          </a:p>
          <a:p>
            <a:r>
              <a:rPr lang="en-US" dirty="0">
                <a:effectLst/>
              </a:rPr>
              <a:t>Make sure that your company is the applicant but identify the custom processor as the physical processor location and company on the application. </a:t>
            </a:r>
          </a:p>
          <a:p>
            <a:r>
              <a:rPr lang="en-US" sz="1200" b="0" i="0" u="none" strike="noStrike" kern="1200" dirty="0">
                <a:solidFill>
                  <a:schemeClr val="tx1"/>
                </a:solidFill>
                <a:effectLst/>
                <a:latin typeface="+mn-lt"/>
                <a:ea typeface="+mn-ea"/>
                <a:cs typeface="+mn-cs"/>
              </a:rPr>
              <a:t>Once you have created a custom processing relationship, the new custom processing operation will need to be enabled by a member of the </a:t>
            </a:r>
            <a:r>
              <a:rPr lang="en-US" sz="1200" b="0" i="0" u="none" strike="noStrike" kern="1200" dirty="0" err="1">
                <a:solidFill>
                  <a:schemeClr val="tx1"/>
                </a:solidFill>
                <a:effectLst/>
                <a:latin typeface="+mn-lt"/>
                <a:ea typeface="+mn-ea"/>
                <a:cs typeface="+mn-cs"/>
              </a:rPr>
              <a:t>eLandings</a:t>
            </a:r>
            <a:r>
              <a:rPr lang="en-US" sz="1200" b="0" i="0" u="none" strike="noStrike" kern="1200" dirty="0">
                <a:solidFill>
                  <a:schemeClr val="tx1"/>
                </a:solidFill>
                <a:effectLst/>
                <a:latin typeface="+mn-lt"/>
                <a:ea typeface="+mn-ea"/>
                <a:cs typeface="+mn-cs"/>
              </a:rPr>
              <a:t> Staff. If you do not hear from them please email the </a:t>
            </a:r>
            <a:r>
              <a:rPr lang="en-US" sz="1200" b="0" i="0" u="none" strike="noStrike" kern="1200" dirty="0" err="1">
                <a:solidFill>
                  <a:schemeClr val="tx1"/>
                </a:solidFill>
                <a:effectLst/>
                <a:latin typeface="+mn-lt"/>
                <a:ea typeface="+mn-ea"/>
                <a:cs typeface="+mn-cs"/>
              </a:rPr>
              <a:t>eLandings</a:t>
            </a:r>
            <a:r>
              <a:rPr lang="en-US" sz="1200" b="0" i="0" u="none" strike="noStrike" kern="1200" dirty="0">
                <a:solidFill>
                  <a:schemeClr val="tx1"/>
                </a:solidFill>
                <a:effectLst/>
                <a:latin typeface="+mn-lt"/>
                <a:ea typeface="+mn-ea"/>
                <a:cs typeface="+mn-cs"/>
              </a:rPr>
              <a:t> staff at </a:t>
            </a:r>
            <a:r>
              <a:rPr lang="en-US" sz="1200" b="0" i="0" u="none" strike="noStrike" kern="1200" dirty="0">
                <a:solidFill>
                  <a:schemeClr val="tx1"/>
                </a:solidFill>
                <a:effectLst/>
                <a:latin typeface="+mn-lt"/>
                <a:ea typeface="+mn-ea"/>
                <a:cs typeface="+mn-cs"/>
                <a:hlinkClick r:id="rId4"/>
              </a:rPr>
              <a:t>eLandings@alaska.gov.</a:t>
            </a:r>
            <a:endParaRPr lang="en-US" dirty="0">
              <a:effectLst/>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5132E27-2C63-485A-93FC-4F85BD366544}" type="slidenum">
              <a:rPr lang="en-US" smtClean="0"/>
              <a:t>37</a:t>
            </a:fld>
            <a:endParaRPr lang="en-US" dirty="0"/>
          </a:p>
        </p:txBody>
      </p:sp>
    </p:spTree>
    <p:extLst>
      <p:ext uri="{BB962C8B-B14F-4D97-AF65-F5344CB8AC3E}">
        <p14:creationId xmlns:p14="http://schemas.microsoft.com/office/powerpoint/2010/main" val="83988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5"/>
          </p:nvPr>
        </p:nvSpPr>
        <p:spPr/>
        <p:txBody>
          <a:bodyPr/>
          <a:lstStyle/>
          <a:p>
            <a:fld id="{E5132E27-2C63-485A-93FC-4F85BD366544}" type="slidenum">
              <a:rPr lang="en-US" smtClean="0"/>
              <a:t>38</a:t>
            </a:fld>
            <a:endParaRPr lang="en-US" dirty="0"/>
          </a:p>
        </p:txBody>
      </p:sp>
    </p:spTree>
    <p:extLst>
      <p:ext uri="{BB962C8B-B14F-4D97-AF65-F5344CB8AC3E}">
        <p14:creationId xmlns:p14="http://schemas.microsoft.com/office/powerpoint/2010/main" val="456866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39</a:t>
            </a:fld>
            <a:endParaRPr lang="en-US" dirty="0"/>
          </a:p>
        </p:txBody>
      </p:sp>
    </p:spTree>
    <p:extLst>
      <p:ext uri="{BB962C8B-B14F-4D97-AF65-F5344CB8AC3E}">
        <p14:creationId xmlns:p14="http://schemas.microsoft.com/office/powerpoint/2010/main" val="3998487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40</a:t>
            </a:fld>
            <a:endParaRPr lang="en-US" dirty="0"/>
          </a:p>
        </p:txBody>
      </p:sp>
    </p:spTree>
    <p:extLst>
      <p:ext uri="{BB962C8B-B14F-4D97-AF65-F5344CB8AC3E}">
        <p14:creationId xmlns:p14="http://schemas.microsoft.com/office/powerpoint/2010/main" val="3998487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42</a:t>
            </a:fld>
            <a:endParaRPr lang="en-US" dirty="0"/>
          </a:p>
        </p:txBody>
      </p:sp>
    </p:spTree>
    <p:extLst>
      <p:ext uri="{BB962C8B-B14F-4D97-AF65-F5344CB8AC3E}">
        <p14:creationId xmlns:p14="http://schemas.microsoft.com/office/powerpoint/2010/main" val="1650632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https://elandings.atlassian.net/wiki/spaces/doc/pages/140087157/Processor+Tender+Interface+PTI+and+tLandings+for+Salmon+and+Groundfish </a:t>
            </a:r>
          </a:p>
          <a:p>
            <a:endParaRPr lang="en-US" dirty="0"/>
          </a:p>
          <a:p>
            <a:r>
              <a:rPr lang="en-US" dirty="0"/>
              <a:t>In PTI- Help tab – Help Index that will bring you to this one stop shop resource.</a:t>
            </a:r>
          </a:p>
        </p:txBody>
      </p:sp>
      <p:sp>
        <p:nvSpPr>
          <p:cNvPr id="4" name="Slide Number Placeholder 3"/>
          <p:cNvSpPr>
            <a:spLocks noGrp="1"/>
          </p:cNvSpPr>
          <p:nvPr>
            <p:ph type="sldNum" sz="quarter" idx="10"/>
          </p:nvPr>
        </p:nvSpPr>
        <p:spPr/>
        <p:txBody>
          <a:bodyPr/>
          <a:lstStyle/>
          <a:p>
            <a:fld id="{E5132E27-2C63-485A-93FC-4F85BD366544}" type="slidenum">
              <a:rPr lang="en-US" smtClean="0"/>
              <a:t>43</a:t>
            </a:fld>
            <a:endParaRPr lang="en-US" dirty="0"/>
          </a:p>
        </p:txBody>
      </p:sp>
    </p:spTree>
    <p:extLst>
      <p:ext uri="{BB962C8B-B14F-4D97-AF65-F5344CB8AC3E}">
        <p14:creationId xmlns:p14="http://schemas.microsoft.com/office/powerpoint/2010/main" val="1261622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the scan</a:t>
            </a:r>
          </a:p>
        </p:txBody>
      </p:sp>
      <p:sp>
        <p:nvSpPr>
          <p:cNvPr id="4" name="Slide Number Placeholder 3"/>
          <p:cNvSpPr>
            <a:spLocks noGrp="1"/>
          </p:cNvSpPr>
          <p:nvPr>
            <p:ph type="sldNum" sz="quarter" idx="10"/>
          </p:nvPr>
        </p:nvSpPr>
        <p:spPr/>
        <p:txBody>
          <a:bodyPr/>
          <a:lstStyle/>
          <a:p>
            <a:fld id="{E5132E27-2C63-485A-93FC-4F85BD366544}" type="slidenum">
              <a:rPr lang="en-US" smtClean="0"/>
              <a:t>44</a:t>
            </a:fld>
            <a:endParaRPr lang="en-US" dirty="0"/>
          </a:p>
        </p:txBody>
      </p:sp>
    </p:spTree>
    <p:extLst>
      <p:ext uri="{BB962C8B-B14F-4D97-AF65-F5344CB8AC3E}">
        <p14:creationId xmlns:p14="http://schemas.microsoft.com/office/powerpoint/2010/main" val="1261622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45</a:t>
            </a:fld>
            <a:endParaRPr lang="en-US" dirty="0"/>
          </a:p>
        </p:txBody>
      </p:sp>
    </p:spTree>
    <p:extLst>
      <p:ext uri="{BB962C8B-B14F-4D97-AF65-F5344CB8AC3E}">
        <p14:creationId xmlns:p14="http://schemas.microsoft.com/office/powerpoint/2010/main" val="2261101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46</a:t>
            </a:fld>
            <a:endParaRPr lang="en-US" dirty="0"/>
          </a:p>
        </p:txBody>
      </p:sp>
    </p:spTree>
    <p:extLst>
      <p:ext uri="{BB962C8B-B14F-4D97-AF65-F5344CB8AC3E}">
        <p14:creationId xmlns:p14="http://schemas.microsoft.com/office/powerpoint/2010/main" val="30006559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Johnathan </a:t>
            </a:r>
          </a:p>
        </p:txBody>
      </p:sp>
      <p:sp>
        <p:nvSpPr>
          <p:cNvPr id="4" name="Slide Number Placeholder 3"/>
          <p:cNvSpPr>
            <a:spLocks noGrp="1"/>
          </p:cNvSpPr>
          <p:nvPr>
            <p:ph type="sldNum" sz="quarter" idx="10"/>
          </p:nvPr>
        </p:nvSpPr>
        <p:spPr/>
        <p:txBody>
          <a:bodyPr/>
          <a:lstStyle/>
          <a:p>
            <a:fld id="{E5132E27-2C63-485A-93FC-4F85BD366544}" type="slidenum">
              <a:rPr lang="en-US" smtClean="0"/>
              <a:t>47</a:t>
            </a:fld>
            <a:endParaRPr lang="en-US" dirty="0"/>
          </a:p>
        </p:txBody>
      </p:sp>
    </p:spTree>
    <p:extLst>
      <p:ext uri="{BB962C8B-B14F-4D97-AF65-F5344CB8AC3E}">
        <p14:creationId xmlns:p14="http://schemas.microsoft.com/office/powerpoint/2010/main" val="2926863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5</a:t>
            </a:fld>
            <a:endParaRPr lang="en-US" dirty="0"/>
          </a:p>
        </p:txBody>
      </p:sp>
    </p:spTree>
    <p:extLst>
      <p:ext uri="{BB962C8B-B14F-4D97-AF65-F5344CB8AC3E}">
        <p14:creationId xmlns:p14="http://schemas.microsoft.com/office/powerpoint/2010/main" val="214540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48</a:t>
            </a:fld>
            <a:endParaRPr lang="en-US" dirty="0"/>
          </a:p>
        </p:txBody>
      </p:sp>
    </p:spTree>
    <p:extLst>
      <p:ext uri="{BB962C8B-B14F-4D97-AF65-F5344CB8AC3E}">
        <p14:creationId xmlns:p14="http://schemas.microsoft.com/office/powerpoint/2010/main" val="1368772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49</a:t>
            </a:fld>
            <a:endParaRPr lang="en-US" dirty="0"/>
          </a:p>
        </p:txBody>
      </p:sp>
    </p:spTree>
    <p:extLst>
      <p:ext uri="{BB962C8B-B14F-4D97-AF65-F5344CB8AC3E}">
        <p14:creationId xmlns:p14="http://schemas.microsoft.com/office/powerpoint/2010/main" val="1368772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50</a:t>
            </a:fld>
            <a:endParaRPr lang="en-US" dirty="0"/>
          </a:p>
        </p:txBody>
      </p:sp>
    </p:spTree>
    <p:extLst>
      <p:ext uri="{BB962C8B-B14F-4D97-AF65-F5344CB8AC3E}">
        <p14:creationId xmlns:p14="http://schemas.microsoft.com/office/powerpoint/2010/main" val="29268632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51</a:t>
            </a:fld>
            <a:endParaRPr lang="en-US" dirty="0"/>
          </a:p>
        </p:txBody>
      </p:sp>
    </p:spTree>
    <p:extLst>
      <p:ext uri="{BB962C8B-B14F-4D97-AF65-F5344CB8AC3E}">
        <p14:creationId xmlns:p14="http://schemas.microsoft.com/office/powerpoint/2010/main" val="14352498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we have selected an operation and tender this will bring us to the Install </a:t>
            </a:r>
            <a:r>
              <a:rPr lang="en-US" dirty="0" err="1"/>
              <a:t>tLandings</a:t>
            </a:r>
            <a:r>
              <a:rPr lang="en-US" dirty="0"/>
              <a:t> on </a:t>
            </a:r>
            <a:r>
              <a:rPr lang="en-US" dirty="0" err="1"/>
              <a:t>Thurmbdrives</a:t>
            </a:r>
            <a:r>
              <a:rPr lang="en-US" dirty="0"/>
              <a:t> window. This gives us an overview of the operation, fishery, installation type, number of fish tickets, configuration, hidden fields, hidden columns, defaults. We can customize the installation if these are not what we want.</a:t>
            </a:r>
          </a:p>
        </p:txBody>
      </p:sp>
      <p:sp>
        <p:nvSpPr>
          <p:cNvPr id="4" name="Slide Number Placeholder 3"/>
          <p:cNvSpPr>
            <a:spLocks noGrp="1"/>
          </p:cNvSpPr>
          <p:nvPr>
            <p:ph type="sldNum" sz="quarter" idx="10"/>
          </p:nvPr>
        </p:nvSpPr>
        <p:spPr/>
        <p:txBody>
          <a:bodyPr/>
          <a:lstStyle/>
          <a:p>
            <a:fld id="{E5132E27-2C63-485A-93FC-4F85BD366544}" type="slidenum">
              <a:rPr lang="en-US" smtClean="0"/>
              <a:t>52</a:t>
            </a:fld>
            <a:endParaRPr lang="en-US" dirty="0"/>
          </a:p>
        </p:txBody>
      </p:sp>
    </p:spTree>
    <p:extLst>
      <p:ext uri="{BB962C8B-B14F-4D97-AF65-F5344CB8AC3E}">
        <p14:creationId xmlns:p14="http://schemas.microsoft.com/office/powerpoint/2010/main" val="2926863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select the Customize Install button to change the configuration.</a:t>
            </a:r>
          </a:p>
        </p:txBody>
      </p:sp>
      <p:sp>
        <p:nvSpPr>
          <p:cNvPr id="4" name="Slide Number Placeholder 3"/>
          <p:cNvSpPr>
            <a:spLocks noGrp="1"/>
          </p:cNvSpPr>
          <p:nvPr>
            <p:ph type="sldNum" sz="quarter" idx="5"/>
          </p:nvPr>
        </p:nvSpPr>
        <p:spPr/>
        <p:txBody>
          <a:bodyPr/>
          <a:lstStyle/>
          <a:p>
            <a:fld id="{E5132E27-2C63-485A-93FC-4F85BD366544}" type="slidenum">
              <a:rPr lang="en-US" smtClean="0"/>
              <a:t>53</a:t>
            </a:fld>
            <a:endParaRPr lang="en-US" dirty="0"/>
          </a:p>
        </p:txBody>
      </p:sp>
    </p:spTree>
    <p:extLst>
      <p:ext uri="{BB962C8B-B14F-4D97-AF65-F5344CB8AC3E}">
        <p14:creationId xmlns:p14="http://schemas.microsoft.com/office/powerpoint/2010/main" val="34096389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54</a:t>
            </a:fld>
            <a:endParaRPr lang="en-US" dirty="0"/>
          </a:p>
        </p:txBody>
      </p:sp>
    </p:spTree>
    <p:extLst>
      <p:ext uri="{BB962C8B-B14F-4D97-AF65-F5344CB8AC3E}">
        <p14:creationId xmlns:p14="http://schemas.microsoft.com/office/powerpoint/2010/main" val="4136568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55</a:t>
            </a:fld>
            <a:endParaRPr lang="en-US" dirty="0"/>
          </a:p>
        </p:txBody>
      </p:sp>
    </p:spTree>
    <p:extLst>
      <p:ext uri="{BB962C8B-B14F-4D97-AF65-F5344CB8AC3E}">
        <p14:creationId xmlns:p14="http://schemas.microsoft.com/office/powerpoint/2010/main" val="3720258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Johnathan </a:t>
            </a:r>
          </a:p>
        </p:txBody>
      </p:sp>
      <p:sp>
        <p:nvSpPr>
          <p:cNvPr id="4" name="Slide Number Placeholder 3"/>
          <p:cNvSpPr>
            <a:spLocks noGrp="1"/>
          </p:cNvSpPr>
          <p:nvPr>
            <p:ph type="sldNum" sz="quarter" idx="5"/>
          </p:nvPr>
        </p:nvSpPr>
        <p:spPr/>
        <p:txBody>
          <a:bodyPr/>
          <a:lstStyle/>
          <a:p>
            <a:fld id="{E5132E27-2C63-485A-93FC-4F85BD366544}" type="slidenum">
              <a:rPr lang="en-US" smtClean="0"/>
              <a:t>57</a:t>
            </a:fld>
            <a:endParaRPr lang="en-US" dirty="0"/>
          </a:p>
        </p:txBody>
      </p:sp>
    </p:spTree>
    <p:extLst>
      <p:ext uri="{BB962C8B-B14F-4D97-AF65-F5344CB8AC3E}">
        <p14:creationId xmlns:p14="http://schemas.microsoft.com/office/powerpoint/2010/main" val="4695046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58</a:t>
            </a:fld>
            <a:endParaRPr lang="en-US" dirty="0"/>
          </a:p>
        </p:txBody>
      </p:sp>
    </p:spTree>
    <p:extLst>
      <p:ext uri="{BB962C8B-B14F-4D97-AF65-F5344CB8AC3E}">
        <p14:creationId xmlns:p14="http://schemas.microsoft.com/office/powerpoint/2010/main" val="934489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6</a:t>
            </a:fld>
            <a:endParaRPr lang="en-US" dirty="0"/>
          </a:p>
        </p:txBody>
      </p:sp>
    </p:spTree>
    <p:extLst>
      <p:ext uri="{BB962C8B-B14F-4D97-AF65-F5344CB8AC3E}">
        <p14:creationId xmlns:p14="http://schemas.microsoft.com/office/powerpoint/2010/main" val="25171339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59</a:t>
            </a:fld>
            <a:endParaRPr lang="en-US" dirty="0"/>
          </a:p>
        </p:txBody>
      </p:sp>
    </p:spTree>
    <p:extLst>
      <p:ext uri="{BB962C8B-B14F-4D97-AF65-F5344CB8AC3E}">
        <p14:creationId xmlns:p14="http://schemas.microsoft.com/office/powerpoint/2010/main" val="37202580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60</a:t>
            </a:fld>
            <a:endParaRPr lang="en-US" dirty="0"/>
          </a:p>
        </p:txBody>
      </p:sp>
    </p:spTree>
    <p:extLst>
      <p:ext uri="{BB962C8B-B14F-4D97-AF65-F5344CB8AC3E}">
        <p14:creationId xmlns:p14="http://schemas.microsoft.com/office/powerpoint/2010/main" val="37202580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61</a:t>
            </a:fld>
            <a:endParaRPr lang="en-US" dirty="0"/>
          </a:p>
        </p:txBody>
      </p:sp>
    </p:spTree>
    <p:extLst>
      <p:ext uri="{BB962C8B-B14F-4D97-AF65-F5344CB8AC3E}">
        <p14:creationId xmlns:p14="http://schemas.microsoft.com/office/powerpoint/2010/main" val="37202580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62</a:t>
            </a:fld>
            <a:endParaRPr lang="en-US" dirty="0"/>
          </a:p>
        </p:txBody>
      </p:sp>
    </p:spTree>
    <p:extLst>
      <p:ext uri="{BB962C8B-B14F-4D97-AF65-F5344CB8AC3E}">
        <p14:creationId xmlns:p14="http://schemas.microsoft.com/office/powerpoint/2010/main" val="37202580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63</a:t>
            </a:fld>
            <a:endParaRPr lang="en-US" dirty="0"/>
          </a:p>
        </p:txBody>
      </p:sp>
    </p:spTree>
    <p:extLst>
      <p:ext uri="{BB962C8B-B14F-4D97-AF65-F5344CB8AC3E}">
        <p14:creationId xmlns:p14="http://schemas.microsoft.com/office/powerpoint/2010/main" val="37202580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64</a:t>
            </a:fld>
            <a:endParaRPr lang="en-US" dirty="0"/>
          </a:p>
        </p:txBody>
      </p:sp>
    </p:spTree>
    <p:extLst>
      <p:ext uri="{BB962C8B-B14F-4D97-AF65-F5344CB8AC3E}">
        <p14:creationId xmlns:p14="http://schemas.microsoft.com/office/powerpoint/2010/main" val="37202580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65</a:t>
            </a:fld>
            <a:endParaRPr lang="en-US" dirty="0"/>
          </a:p>
        </p:txBody>
      </p:sp>
    </p:spTree>
    <p:extLst>
      <p:ext uri="{BB962C8B-B14F-4D97-AF65-F5344CB8AC3E}">
        <p14:creationId xmlns:p14="http://schemas.microsoft.com/office/powerpoint/2010/main" val="21175701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enter nearest bay or headland for troll at request of AMB</a:t>
            </a:r>
          </a:p>
        </p:txBody>
      </p:sp>
      <p:sp>
        <p:nvSpPr>
          <p:cNvPr id="4" name="Slide Number Placeholder 3"/>
          <p:cNvSpPr>
            <a:spLocks noGrp="1"/>
          </p:cNvSpPr>
          <p:nvPr>
            <p:ph type="sldNum" sz="quarter" idx="10"/>
          </p:nvPr>
        </p:nvSpPr>
        <p:spPr/>
        <p:txBody>
          <a:bodyPr/>
          <a:lstStyle/>
          <a:p>
            <a:fld id="{E5132E27-2C63-485A-93FC-4F85BD366544}" type="slidenum">
              <a:rPr lang="en-US" smtClean="0"/>
              <a:t>66</a:t>
            </a:fld>
            <a:endParaRPr lang="en-US" dirty="0"/>
          </a:p>
        </p:txBody>
      </p:sp>
    </p:spTree>
    <p:extLst>
      <p:ext uri="{BB962C8B-B14F-4D97-AF65-F5344CB8AC3E}">
        <p14:creationId xmlns:p14="http://schemas.microsoft.com/office/powerpoint/2010/main" val="21522278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67</a:t>
            </a:fld>
            <a:endParaRPr lang="en-US" dirty="0"/>
          </a:p>
        </p:txBody>
      </p:sp>
    </p:spTree>
    <p:extLst>
      <p:ext uri="{BB962C8B-B14F-4D97-AF65-F5344CB8AC3E}">
        <p14:creationId xmlns:p14="http://schemas.microsoft.com/office/powerpoint/2010/main" val="25435406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a:t>
            </a:r>
          </a:p>
        </p:txBody>
      </p:sp>
      <p:sp>
        <p:nvSpPr>
          <p:cNvPr id="4" name="Slide Number Placeholder 3"/>
          <p:cNvSpPr>
            <a:spLocks noGrp="1"/>
          </p:cNvSpPr>
          <p:nvPr>
            <p:ph type="sldNum" sz="quarter" idx="10"/>
          </p:nvPr>
        </p:nvSpPr>
        <p:spPr/>
        <p:txBody>
          <a:bodyPr/>
          <a:lstStyle/>
          <a:p>
            <a:fld id="{E5132E27-2C63-485A-93FC-4F85BD366544}" type="slidenum">
              <a:rPr lang="en-US" smtClean="0"/>
              <a:t>69</a:t>
            </a:fld>
            <a:endParaRPr lang="en-US" dirty="0"/>
          </a:p>
        </p:txBody>
      </p:sp>
    </p:spTree>
    <p:extLst>
      <p:ext uri="{BB962C8B-B14F-4D97-AF65-F5344CB8AC3E}">
        <p14:creationId xmlns:p14="http://schemas.microsoft.com/office/powerpoint/2010/main" val="2328472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7</a:t>
            </a:fld>
            <a:endParaRPr lang="en-US" dirty="0"/>
          </a:p>
        </p:txBody>
      </p:sp>
    </p:spTree>
    <p:extLst>
      <p:ext uri="{BB962C8B-B14F-4D97-AF65-F5344CB8AC3E}">
        <p14:creationId xmlns:p14="http://schemas.microsoft.com/office/powerpoint/2010/main" val="500765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70</a:t>
            </a:fld>
            <a:endParaRPr lang="en-US" dirty="0"/>
          </a:p>
        </p:txBody>
      </p:sp>
    </p:spTree>
    <p:extLst>
      <p:ext uri="{BB962C8B-B14F-4D97-AF65-F5344CB8AC3E}">
        <p14:creationId xmlns:p14="http://schemas.microsoft.com/office/powerpoint/2010/main" val="13446999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71</a:t>
            </a:fld>
            <a:endParaRPr lang="en-US" dirty="0"/>
          </a:p>
        </p:txBody>
      </p:sp>
    </p:spTree>
    <p:extLst>
      <p:ext uri="{BB962C8B-B14F-4D97-AF65-F5344CB8AC3E}">
        <p14:creationId xmlns:p14="http://schemas.microsoft.com/office/powerpoint/2010/main" val="11118518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receive feedback that users would like customization of the Tender Log report – and we will consider that for development for the 2020 season.</a:t>
            </a:r>
          </a:p>
        </p:txBody>
      </p:sp>
      <p:sp>
        <p:nvSpPr>
          <p:cNvPr id="4" name="Slide Number Placeholder 3"/>
          <p:cNvSpPr>
            <a:spLocks noGrp="1"/>
          </p:cNvSpPr>
          <p:nvPr>
            <p:ph type="sldNum" sz="quarter" idx="10"/>
          </p:nvPr>
        </p:nvSpPr>
        <p:spPr/>
        <p:txBody>
          <a:bodyPr/>
          <a:lstStyle/>
          <a:p>
            <a:fld id="{E5132E27-2C63-485A-93FC-4F85BD366544}" type="slidenum">
              <a:rPr lang="en-US" smtClean="0"/>
              <a:t>72</a:t>
            </a:fld>
            <a:endParaRPr lang="en-US" dirty="0"/>
          </a:p>
        </p:txBody>
      </p:sp>
    </p:spTree>
    <p:extLst>
      <p:ext uri="{BB962C8B-B14F-4D97-AF65-F5344CB8AC3E}">
        <p14:creationId xmlns:p14="http://schemas.microsoft.com/office/powerpoint/2010/main" val="36562942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73</a:t>
            </a:fld>
            <a:endParaRPr lang="en-US" dirty="0"/>
          </a:p>
        </p:txBody>
      </p:sp>
    </p:spTree>
    <p:extLst>
      <p:ext uri="{BB962C8B-B14F-4D97-AF65-F5344CB8AC3E}">
        <p14:creationId xmlns:p14="http://schemas.microsoft.com/office/powerpoint/2010/main" val="6438852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Johnathan </a:t>
            </a:r>
          </a:p>
        </p:txBody>
      </p:sp>
      <p:sp>
        <p:nvSpPr>
          <p:cNvPr id="4" name="Slide Number Placeholder 3"/>
          <p:cNvSpPr>
            <a:spLocks noGrp="1"/>
          </p:cNvSpPr>
          <p:nvPr>
            <p:ph type="sldNum" sz="quarter" idx="5"/>
          </p:nvPr>
        </p:nvSpPr>
        <p:spPr/>
        <p:txBody>
          <a:bodyPr/>
          <a:lstStyle/>
          <a:p>
            <a:fld id="{E5132E27-2C63-485A-93FC-4F85BD366544}" type="slidenum">
              <a:rPr lang="en-US" smtClean="0"/>
              <a:t>75</a:t>
            </a:fld>
            <a:endParaRPr lang="en-US" dirty="0"/>
          </a:p>
        </p:txBody>
      </p:sp>
    </p:spTree>
    <p:extLst>
      <p:ext uri="{BB962C8B-B14F-4D97-AF65-F5344CB8AC3E}">
        <p14:creationId xmlns:p14="http://schemas.microsoft.com/office/powerpoint/2010/main" val="12068141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76</a:t>
            </a:fld>
            <a:endParaRPr lang="en-US" dirty="0"/>
          </a:p>
        </p:txBody>
      </p:sp>
    </p:spTree>
    <p:extLst>
      <p:ext uri="{BB962C8B-B14F-4D97-AF65-F5344CB8AC3E}">
        <p14:creationId xmlns:p14="http://schemas.microsoft.com/office/powerpoint/2010/main" val="37093058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79</a:t>
            </a:fld>
            <a:endParaRPr lang="en-US" dirty="0"/>
          </a:p>
        </p:txBody>
      </p:sp>
    </p:spTree>
    <p:extLst>
      <p:ext uri="{BB962C8B-B14F-4D97-AF65-F5344CB8AC3E}">
        <p14:creationId xmlns:p14="http://schemas.microsoft.com/office/powerpoint/2010/main" val="40871080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80</a:t>
            </a:fld>
            <a:endParaRPr lang="en-US" dirty="0"/>
          </a:p>
        </p:txBody>
      </p:sp>
    </p:spTree>
    <p:extLst>
      <p:ext uri="{BB962C8B-B14F-4D97-AF65-F5344CB8AC3E}">
        <p14:creationId xmlns:p14="http://schemas.microsoft.com/office/powerpoint/2010/main" val="1451895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81</a:t>
            </a:fld>
            <a:endParaRPr lang="en-US" dirty="0"/>
          </a:p>
        </p:txBody>
      </p:sp>
    </p:spTree>
    <p:extLst>
      <p:ext uri="{BB962C8B-B14F-4D97-AF65-F5344CB8AC3E}">
        <p14:creationId xmlns:p14="http://schemas.microsoft.com/office/powerpoint/2010/main" val="13603628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82</a:t>
            </a:fld>
            <a:endParaRPr lang="en-US" dirty="0"/>
          </a:p>
        </p:txBody>
      </p:sp>
    </p:spTree>
    <p:extLst>
      <p:ext uri="{BB962C8B-B14F-4D97-AF65-F5344CB8AC3E}">
        <p14:creationId xmlns:p14="http://schemas.microsoft.com/office/powerpoint/2010/main" val="1580972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8</a:t>
            </a:fld>
            <a:endParaRPr lang="en-US" dirty="0"/>
          </a:p>
        </p:txBody>
      </p:sp>
    </p:spTree>
    <p:extLst>
      <p:ext uri="{BB962C8B-B14F-4D97-AF65-F5344CB8AC3E}">
        <p14:creationId xmlns:p14="http://schemas.microsoft.com/office/powerpoint/2010/main" val="28450223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83</a:t>
            </a:fld>
            <a:endParaRPr lang="en-US" dirty="0"/>
          </a:p>
        </p:txBody>
      </p:sp>
    </p:spTree>
    <p:extLst>
      <p:ext uri="{BB962C8B-B14F-4D97-AF65-F5344CB8AC3E}">
        <p14:creationId xmlns:p14="http://schemas.microsoft.com/office/powerpoint/2010/main" val="2336857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84</a:t>
            </a:fld>
            <a:endParaRPr lang="en-US" dirty="0"/>
          </a:p>
        </p:txBody>
      </p:sp>
    </p:spTree>
    <p:extLst>
      <p:ext uri="{BB962C8B-B14F-4D97-AF65-F5344CB8AC3E}">
        <p14:creationId xmlns:p14="http://schemas.microsoft.com/office/powerpoint/2010/main" val="23507300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87</a:t>
            </a:fld>
            <a:endParaRPr lang="en-US" dirty="0"/>
          </a:p>
        </p:txBody>
      </p:sp>
    </p:spTree>
    <p:extLst>
      <p:ext uri="{BB962C8B-B14F-4D97-AF65-F5344CB8AC3E}">
        <p14:creationId xmlns:p14="http://schemas.microsoft.com/office/powerpoint/2010/main" val="22365890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88</a:t>
            </a:fld>
            <a:endParaRPr lang="en-US" dirty="0"/>
          </a:p>
        </p:txBody>
      </p:sp>
    </p:spTree>
    <p:extLst>
      <p:ext uri="{BB962C8B-B14F-4D97-AF65-F5344CB8AC3E}">
        <p14:creationId xmlns:p14="http://schemas.microsoft.com/office/powerpoint/2010/main" val="20637163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89</a:t>
            </a:fld>
            <a:endParaRPr lang="en-US" dirty="0"/>
          </a:p>
        </p:txBody>
      </p:sp>
    </p:spTree>
    <p:extLst>
      <p:ext uri="{BB962C8B-B14F-4D97-AF65-F5344CB8AC3E}">
        <p14:creationId xmlns:p14="http://schemas.microsoft.com/office/powerpoint/2010/main" val="30831399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90</a:t>
            </a:fld>
            <a:endParaRPr lang="en-US" dirty="0"/>
          </a:p>
        </p:txBody>
      </p:sp>
    </p:spTree>
    <p:extLst>
      <p:ext uri="{BB962C8B-B14F-4D97-AF65-F5344CB8AC3E}">
        <p14:creationId xmlns:p14="http://schemas.microsoft.com/office/powerpoint/2010/main" val="2264359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91</a:t>
            </a:fld>
            <a:endParaRPr lang="en-US" dirty="0"/>
          </a:p>
        </p:txBody>
      </p:sp>
    </p:spTree>
    <p:extLst>
      <p:ext uri="{BB962C8B-B14F-4D97-AF65-F5344CB8AC3E}">
        <p14:creationId xmlns:p14="http://schemas.microsoft.com/office/powerpoint/2010/main" val="18294615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92</a:t>
            </a:fld>
            <a:endParaRPr lang="en-US" dirty="0"/>
          </a:p>
        </p:txBody>
      </p:sp>
    </p:spTree>
    <p:extLst>
      <p:ext uri="{BB962C8B-B14F-4D97-AF65-F5344CB8AC3E}">
        <p14:creationId xmlns:p14="http://schemas.microsoft.com/office/powerpoint/2010/main" val="28533151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https://elandings.atlassian.net/wiki/spaces/doc/pages/430571690/tLandings+Tender+Equipment+and+Preparation </a:t>
            </a:r>
          </a:p>
        </p:txBody>
      </p:sp>
      <p:sp>
        <p:nvSpPr>
          <p:cNvPr id="4" name="Slide Number Placeholder 3"/>
          <p:cNvSpPr>
            <a:spLocks noGrp="1"/>
          </p:cNvSpPr>
          <p:nvPr>
            <p:ph type="sldNum" sz="quarter" idx="10"/>
          </p:nvPr>
        </p:nvSpPr>
        <p:spPr/>
        <p:txBody>
          <a:bodyPr/>
          <a:lstStyle/>
          <a:p>
            <a:fld id="{E5132E27-2C63-485A-93FC-4F85BD366544}" type="slidenum">
              <a:rPr lang="en-US" smtClean="0"/>
              <a:t>93</a:t>
            </a:fld>
            <a:endParaRPr lang="en-US" dirty="0"/>
          </a:p>
        </p:txBody>
      </p:sp>
    </p:spTree>
    <p:extLst>
      <p:ext uri="{BB962C8B-B14F-4D97-AF65-F5344CB8AC3E}">
        <p14:creationId xmlns:p14="http://schemas.microsoft.com/office/powerpoint/2010/main" val="35145954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95</a:t>
            </a:fld>
            <a:endParaRPr lang="en-US" dirty="0"/>
          </a:p>
        </p:txBody>
      </p:sp>
    </p:spTree>
    <p:extLst>
      <p:ext uri="{BB962C8B-B14F-4D97-AF65-F5344CB8AC3E}">
        <p14:creationId xmlns:p14="http://schemas.microsoft.com/office/powerpoint/2010/main" val="1697727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9</a:t>
            </a:fld>
            <a:endParaRPr lang="en-US" dirty="0"/>
          </a:p>
        </p:txBody>
      </p:sp>
    </p:spTree>
    <p:extLst>
      <p:ext uri="{BB962C8B-B14F-4D97-AF65-F5344CB8AC3E}">
        <p14:creationId xmlns:p14="http://schemas.microsoft.com/office/powerpoint/2010/main" val="30967631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fld id="{E5132E27-2C63-485A-93FC-4F85BD366544}" type="slidenum">
              <a:rPr lang="en-US" smtClean="0"/>
              <a:t>96</a:t>
            </a:fld>
            <a:endParaRPr lang="en-US" dirty="0"/>
          </a:p>
        </p:txBody>
      </p:sp>
    </p:spTree>
    <p:extLst>
      <p:ext uri="{BB962C8B-B14F-4D97-AF65-F5344CB8AC3E}">
        <p14:creationId xmlns:p14="http://schemas.microsoft.com/office/powerpoint/2010/main" val="1650158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98</a:t>
            </a:fld>
            <a:endParaRPr lang="en-US" dirty="0"/>
          </a:p>
        </p:txBody>
      </p:sp>
    </p:spTree>
    <p:extLst>
      <p:ext uri="{BB962C8B-B14F-4D97-AF65-F5344CB8AC3E}">
        <p14:creationId xmlns:p14="http://schemas.microsoft.com/office/powerpoint/2010/main" val="29448186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p>
        </p:txBody>
      </p:sp>
      <p:sp>
        <p:nvSpPr>
          <p:cNvPr id="4" name="Slide Number Placeholder 3"/>
          <p:cNvSpPr>
            <a:spLocks noGrp="1"/>
          </p:cNvSpPr>
          <p:nvPr>
            <p:ph type="sldNum" sz="quarter" idx="10"/>
          </p:nvPr>
        </p:nvSpPr>
        <p:spPr/>
        <p:txBody>
          <a:bodyPr/>
          <a:lstStyle/>
          <a:p>
            <a:fld id="{E5132E27-2C63-485A-93FC-4F85BD366544}" type="slidenum">
              <a:rPr lang="en-US" smtClean="0"/>
              <a:t>102</a:t>
            </a:fld>
            <a:endParaRPr lang="en-US" dirty="0"/>
          </a:p>
        </p:txBody>
      </p:sp>
    </p:spTree>
    <p:extLst>
      <p:ext uri="{BB962C8B-B14F-4D97-AF65-F5344CB8AC3E}">
        <p14:creationId xmlns:p14="http://schemas.microsoft.com/office/powerpoint/2010/main" val="31437925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103</a:t>
            </a:fld>
            <a:endParaRPr lang="en-US" dirty="0"/>
          </a:p>
        </p:txBody>
      </p:sp>
    </p:spTree>
    <p:extLst>
      <p:ext uri="{BB962C8B-B14F-4D97-AF65-F5344CB8AC3E}">
        <p14:creationId xmlns:p14="http://schemas.microsoft.com/office/powerpoint/2010/main" val="141471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ask who’s used the tablet this year in production?</a:t>
            </a:r>
          </a:p>
        </p:txBody>
      </p:sp>
      <p:sp>
        <p:nvSpPr>
          <p:cNvPr id="4" name="Slide Number Placeholder 3"/>
          <p:cNvSpPr>
            <a:spLocks noGrp="1"/>
          </p:cNvSpPr>
          <p:nvPr>
            <p:ph type="sldNum" sz="quarter" idx="5"/>
          </p:nvPr>
        </p:nvSpPr>
        <p:spPr/>
        <p:txBody>
          <a:bodyPr/>
          <a:lstStyle/>
          <a:p>
            <a:fld id="{E5132E27-2C63-485A-93FC-4F85BD366544}" type="slidenum">
              <a:rPr lang="en-US" smtClean="0"/>
              <a:t>12</a:t>
            </a:fld>
            <a:endParaRPr lang="en-US" dirty="0"/>
          </a:p>
        </p:txBody>
      </p:sp>
    </p:spTree>
    <p:extLst>
      <p:ext uri="{BB962C8B-B14F-4D97-AF65-F5344CB8AC3E}">
        <p14:creationId xmlns:p14="http://schemas.microsoft.com/office/powerpoint/2010/main" val="1829211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33B1887-623A-4767-82C5-710B618985C8}" type="datetimeFigureOut">
              <a:rPr lang="en-US" smtClean="0"/>
              <a:t>11/14/2018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361853194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3B1887-623A-4767-82C5-710B618985C8}" type="datetimeFigureOut">
              <a:rPr lang="en-US" smtClean="0"/>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4127121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3B1887-623A-4767-82C5-710B618985C8}" type="datetimeFigureOut">
              <a:rPr lang="en-US" smtClean="0"/>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8795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3B1887-623A-4767-82C5-710B618985C8}" type="datetimeFigureOut">
              <a:rPr lang="en-US" smtClean="0"/>
              <a:t>11/14/2018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2097868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B33B1887-623A-4767-82C5-710B618985C8}" type="datetimeFigureOut">
              <a:rPr lang="en-US" smtClean="0"/>
              <a:t>11/14/2018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142581603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33B1887-623A-4767-82C5-710B618985C8}" type="datetimeFigureOut">
              <a:rPr lang="en-US" smtClean="0"/>
              <a:t>11/14/2018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2256404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B33B1887-623A-4767-82C5-710B618985C8}" type="datetimeFigureOut">
              <a:rPr lang="en-US" smtClean="0"/>
              <a:t>11/14/2018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F7D7E8-34B2-4C71-8447-3916C8C98ED2}"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78491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3B1887-623A-4767-82C5-710B618985C8}" type="datetimeFigureOut">
              <a:rPr lang="en-US" smtClean="0"/>
              <a:t>11/14/2018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423382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3B1887-623A-4767-82C5-710B618985C8}" type="datetimeFigureOut">
              <a:rPr lang="en-US" smtClean="0"/>
              <a:t>11/14/2018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326460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B33B1887-623A-4767-82C5-710B618985C8}" type="datetimeFigureOut">
              <a:rPr lang="en-US" smtClean="0"/>
              <a:t>11/14/2018</a:t>
            </a:fld>
            <a:endParaRPr lang="en-US" dirty="0"/>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134909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33B1887-623A-4767-82C5-710B618985C8}" type="datetimeFigureOut">
              <a:rPr lang="en-US" smtClean="0"/>
              <a:t>11/14/2018</a:t>
            </a:fld>
            <a:endParaRPr 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1398003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B33B1887-623A-4767-82C5-710B618985C8}" type="datetimeFigureOut">
              <a:rPr lang="en-US" smtClean="0"/>
              <a:t>11/14/2018</a:t>
            </a:fld>
            <a:endParaRPr 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3AF7D7E8-34B2-4C71-8447-3916C8C98ED2}" type="slidenum">
              <a:rPr lang="en-US" smtClean="0"/>
              <a:t>‹#›</a:t>
            </a:fld>
            <a:endParaRPr lang="en-US" dirty="0"/>
          </a:p>
        </p:txBody>
      </p:sp>
    </p:spTree>
    <p:extLst>
      <p:ext uri="{BB962C8B-B14F-4D97-AF65-F5344CB8AC3E}">
        <p14:creationId xmlns:p14="http://schemas.microsoft.com/office/powerpoint/2010/main" val="236393317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4.xml.rels><?xml version="1.0" encoding="UTF-8" standalone="yes"?>
<Relationships xmlns="http://schemas.openxmlformats.org/package/2006/relationships"><Relationship Id="rId3" Type="http://schemas.openxmlformats.org/officeDocument/2006/relationships/hyperlink" Target="https://elandings.atlassian.net/wiki/display/ifdoc/Public+Web+Service+Documentation"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elandings.atlassian.net/wiki/display/ifdoc/Schema+Version+History" TargetMode="External"/><Relationship Id="rId2" Type="http://schemas.openxmlformats.org/officeDocument/2006/relationships/hyperlink" Target="https://elandings.atlassian.net/wiki/display/doc/Release+Notes"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www.adfg.alaska.gov/index.cfm?adfg=fishlicense.coar"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9144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200150" y="4269282"/>
            <a:ext cx="6743700" cy="1264762"/>
          </a:xfrm>
        </p:spPr>
        <p:txBody>
          <a:bodyPr>
            <a:normAutofit fontScale="90000"/>
          </a:bodyPr>
          <a:lstStyle/>
          <a:p>
            <a:r>
              <a:rPr lang="en-US" sz="2800" b="1" dirty="0">
                <a:effectLst>
                  <a:outerShdw blurRad="38100" dist="38100" dir="2700000" algn="tl">
                    <a:srgbClr val="000000">
                      <a:alpha val="43137"/>
                    </a:srgbClr>
                  </a:outerShdw>
                </a:effectLst>
              </a:rPr>
              <a:t>tLandings </a:t>
            </a:r>
            <a:r>
              <a:rPr lang="en-US" sz="2800" b="1">
                <a:effectLst>
                  <a:outerShdw blurRad="38100" dist="38100" dir="2700000" algn="tl">
                    <a:srgbClr val="000000">
                      <a:alpha val="43137"/>
                    </a:srgbClr>
                  </a:outerShdw>
                </a:effectLst>
              </a:rPr>
              <a:t>for Groundfish and Salmon</a:t>
            </a:r>
            <a:br>
              <a:rPr lang="en-US" sz="28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2019</a:t>
            </a:r>
          </a:p>
        </p:txBody>
      </p:sp>
      <p:sp>
        <p:nvSpPr>
          <p:cNvPr id="3" name="Subtitle 2"/>
          <p:cNvSpPr>
            <a:spLocks noGrp="1"/>
          </p:cNvSpPr>
          <p:nvPr>
            <p:ph type="subTitle" idx="1"/>
          </p:nvPr>
        </p:nvSpPr>
        <p:spPr>
          <a:xfrm>
            <a:off x="609601" y="5688535"/>
            <a:ext cx="7924800" cy="1017065"/>
          </a:xfrm>
        </p:spPr>
        <p:txBody>
          <a:bodyPr>
            <a:normAutofit fontScale="85000" lnSpcReduction="20000"/>
          </a:bodyPr>
          <a:lstStyle/>
          <a:p>
            <a:pPr>
              <a:lnSpc>
                <a:spcPct val="90000"/>
              </a:lnSpc>
            </a:pPr>
            <a:r>
              <a:rPr lang="en-US" sz="1400" b="1" dirty="0">
                <a:solidFill>
                  <a:srgbClr val="FFFFFF"/>
                </a:solidFill>
                <a:effectLst>
                  <a:outerShdw blurRad="38100" dist="38100" dir="2700000" algn="tl">
                    <a:srgbClr val="000000">
                      <a:alpha val="43137"/>
                    </a:srgbClr>
                  </a:outerShdw>
                </a:effectLst>
              </a:rPr>
              <a:t>Elaine Brewer, ADF&amp;G</a:t>
            </a:r>
          </a:p>
          <a:p>
            <a:pPr>
              <a:lnSpc>
                <a:spcPct val="90000"/>
              </a:lnSpc>
            </a:pPr>
            <a:r>
              <a:rPr lang="en-US" sz="1400" b="1" dirty="0">
                <a:solidFill>
                  <a:srgbClr val="FFFFFF"/>
                </a:solidFill>
                <a:effectLst>
                  <a:outerShdw blurRad="38100" dist="38100" dir="2700000" algn="tl">
                    <a:srgbClr val="000000">
                      <a:alpha val="43137"/>
                    </a:srgbClr>
                  </a:outerShdw>
                </a:effectLst>
              </a:rPr>
              <a:t>Johnathan Fultz, ADF&amp;G</a:t>
            </a:r>
          </a:p>
          <a:p>
            <a:pPr>
              <a:lnSpc>
                <a:spcPct val="90000"/>
              </a:lnSpc>
            </a:pPr>
            <a:r>
              <a:rPr lang="en-US" sz="1400" b="1" dirty="0">
                <a:solidFill>
                  <a:srgbClr val="FFFFFF"/>
                </a:solidFill>
                <a:effectLst>
                  <a:outerShdw blurRad="38100" dist="38100" dir="2700000" algn="tl">
                    <a:srgbClr val="000000">
                      <a:alpha val="43137"/>
                    </a:srgbClr>
                  </a:outerShdw>
                </a:effectLst>
              </a:rPr>
              <a:t>Jennifer Womack, </a:t>
            </a:r>
            <a:r>
              <a:rPr lang="en-US" sz="1400" b="1" dirty="0" err="1">
                <a:solidFill>
                  <a:srgbClr val="FFFFFF"/>
                </a:solidFill>
                <a:effectLst>
                  <a:outerShdw blurRad="38100" dist="38100" dir="2700000" algn="tl">
                    <a:srgbClr val="000000">
                      <a:alpha val="43137"/>
                    </a:srgbClr>
                  </a:outerShdw>
                </a:effectLst>
              </a:rPr>
              <a:t>eLandings</a:t>
            </a:r>
            <a:r>
              <a:rPr lang="en-US" sz="1400" b="1" dirty="0">
                <a:solidFill>
                  <a:srgbClr val="FFFFFF"/>
                </a:solidFill>
                <a:effectLst>
                  <a:outerShdw blurRad="38100" dist="38100" dir="2700000" algn="tl">
                    <a:srgbClr val="000000">
                      <a:alpha val="43137"/>
                    </a:srgbClr>
                  </a:outerShdw>
                </a:effectLst>
              </a:rPr>
              <a:t> Support </a:t>
            </a:r>
          </a:p>
          <a:p>
            <a:pPr>
              <a:lnSpc>
                <a:spcPct val="90000"/>
              </a:lnSpc>
            </a:pPr>
            <a:r>
              <a:rPr lang="en-US" sz="1400" b="1" dirty="0" err="1">
                <a:solidFill>
                  <a:srgbClr val="FFFFFF"/>
                </a:solidFill>
                <a:effectLst>
                  <a:outerShdw blurRad="38100" dist="38100" dir="2700000" algn="tl">
                    <a:srgbClr val="000000">
                      <a:alpha val="43137"/>
                    </a:srgbClr>
                  </a:outerShdw>
                </a:effectLst>
              </a:rPr>
              <a:t>Wostmann</a:t>
            </a:r>
            <a:r>
              <a:rPr lang="en-US" sz="1400" b="1" dirty="0">
                <a:solidFill>
                  <a:srgbClr val="FFFFFF"/>
                </a:solidFill>
                <a:effectLst>
                  <a:outerShdw blurRad="38100" dist="38100" dir="2700000" algn="tl">
                    <a:srgbClr val="000000">
                      <a:alpha val="43137"/>
                    </a:srgbClr>
                  </a:outerShdw>
                </a:effectLst>
              </a:rPr>
              <a:t> and Associates</a:t>
            </a:r>
            <a:endParaRPr lang="en-US" sz="1400" dirty="0">
              <a:solidFill>
                <a:srgbClr val="FFFFFF"/>
              </a:solidFill>
            </a:endParaRPr>
          </a:p>
        </p:txBody>
      </p:sp>
      <p:pic>
        <p:nvPicPr>
          <p:cNvPr id="1029" name="Picture 5" descr="C:\Users\pgsmith\AppData\Local\Microsoft\Windows\Temporary Internet Files\Content.IE5\Y040373U\tribal_salmon_by_neodragonarts-d4xiqb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8943" y="640078"/>
            <a:ext cx="2806112" cy="330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24463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8"/>
            <a:ext cx="8229600" cy="1003712"/>
          </a:xfrm>
        </p:spPr>
        <p:txBody>
          <a:bodyPr>
            <a:normAutofit fontScale="90000"/>
          </a:bodyPr>
          <a:lstStyle/>
          <a:p>
            <a:r>
              <a:rPr lang="en-US" dirty="0"/>
              <a:t>Customized Display</a:t>
            </a:r>
            <a:br>
              <a:rPr lang="en-US" dirty="0"/>
            </a:br>
            <a:r>
              <a:rPr lang="en-US" sz="2700" dirty="0"/>
              <a:t>Standard Default</a:t>
            </a:r>
          </a:p>
        </p:txBody>
      </p:sp>
      <p:sp>
        <p:nvSpPr>
          <p:cNvPr id="2" name="Content Placeholder 1"/>
          <p:cNvSpPr>
            <a:spLocks noGrp="1"/>
          </p:cNvSpPr>
          <p:nvPr>
            <p:ph idx="1"/>
          </p:nvPr>
        </p:nvSpPr>
        <p:spPr/>
        <p:txBody>
          <a:bodyPr/>
          <a:lstStyle/>
          <a:p>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447800"/>
            <a:ext cx="8426975" cy="520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32094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81E6A2-4656-4CFE-9BF4-39D81EE2C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solidFill>
            <a:srgbClr val="806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Title 2"/>
          <p:cNvSpPr>
            <a:spLocks noGrp="1"/>
          </p:cNvSpPr>
          <p:nvPr>
            <p:ph type="title"/>
          </p:nvPr>
        </p:nvSpPr>
        <p:spPr>
          <a:xfrm>
            <a:off x="603504" y="2594153"/>
            <a:ext cx="3364992" cy="1231106"/>
          </a:xfrm>
          <a:noFill/>
          <a:ln>
            <a:solidFill>
              <a:schemeClr val="tx1"/>
            </a:solidFill>
          </a:ln>
        </p:spPr>
        <p:txBody>
          <a:bodyPr vert="horz" lIns="274320" tIns="182880" rIns="274320" bIns="182880" rtlCol="0" anchor="ctr" anchorCtr="1">
            <a:normAutofit/>
          </a:bodyPr>
          <a:lstStyle/>
          <a:p>
            <a:r>
              <a:rPr lang="en-US" sz="1800">
                <a:solidFill>
                  <a:schemeClr val="tx1"/>
                </a:solidFill>
              </a:rPr>
              <a:t>eTablet Equipment Recommendations</a:t>
            </a:r>
          </a:p>
        </p:txBody>
      </p:sp>
      <p:pic>
        <p:nvPicPr>
          <p:cNvPr id="7" name="Content Placeholder 3">
            <a:extLst>
              <a:ext uri="{FF2B5EF4-FFF2-40B4-BE49-F238E27FC236}">
                <a16:creationId xmlns:a16="http://schemas.microsoft.com/office/drawing/2014/main" id="{684E661F-40B2-4C70-925D-DB7960CD1937}"/>
              </a:ext>
            </a:extLst>
          </p:cNvPr>
          <p:cNvPicPr>
            <a:picLocks noGrp="1" noChangeAspect="1"/>
          </p:cNvPicPr>
          <p:nvPr>
            <p:ph idx="1"/>
          </p:nvPr>
        </p:nvPicPr>
        <p:blipFill rotWithShape="1">
          <a:blip r:embed="rId2"/>
          <a:srcRect l="731" r="14072"/>
          <a:stretch/>
        </p:blipFill>
        <p:spPr>
          <a:xfrm>
            <a:off x="4572000" y="10"/>
            <a:ext cx="4571999" cy="6857990"/>
          </a:xfrm>
          <a:prstGeom prst="rect">
            <a:avLst/>
          </a:prstGeom>
        </p:spPr>
      </p:pic>
    </p:spTree>
    <p:extLst>
      <p:ext uri="{BB962C8B-B14F-4D97-AF65-F5344CB8AC3E}">
        <p14:creationId xmlns:p14="http://schemas.microsoft.com/office/powerpoint/2010/main" val="3203725991"/>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232C-2881-4B20-A6EF-C5A57464B7B1}"/>
              </a:ext>
            </a:extLst>
          </p:cNvPr>
          <p:cNvSpPr>
            <a:spLocks noGrp="1"/>
          </p:cNvSpPr>
          <p:nvPr>
            <p:ph type="title"/>
          </p:nvPr>
        </p:nvSpPr>
        <p:spPr/>
        <p:txBody>
          <a:bodyPr/>
          <a:lstStyle/>
          <a:p>
            <a:r>
              <a:rPr lang="en-US" dirty="0"/>
              <a:t>Feedback from processors</a:t>
            </a:r>
          </a:p>
        </p:txBody>
      </p:sp>
      <p:sp>
        <p:nvSpPr>
          <p:cNvPr id="3" name="Content Placeholder 2">
            <a:extLst>
              <a:ext uri="{FF2B5EF4-FFF2-40B4-BE49-F238E27FC236}">
                <a16:creationId xmlns:a16="http://schemas.microsoft.com/office/drawing/2014/main" id="{FCEC00BC-5078-43D4-965C-B68B2B200EFC}"/>
              </a:ext>
            </a:extLst>
          </p:cNvPr>
          <p:cNvSpPr>
            <a:spLocks noGrp="1"/>
          </p:cNvSpPr>
          <p:nvPr>
            <p:ph idx="1"/>
          </p:nvPr>
        </p:nvSpPr>
        <p:spPr/>
        <p:txBody>
          <a:bodyPr/>
          <a:lstStyle/>
          <a:p>
            <a:r>
              <a:rPr lang="en-US" dirty="0"/>
              <a:t>Does anyone use the color print capability for fish ticket printing?</a:t>
            </a:r>
          </a:p>
          <a:p>
            <a:r>
              <a:rPr lang="en-US" dirty="0"/>
              <a:t>IFQ reporting feedback?</a:t>
            </a:r>
          </a:p>
          <a:p>
            <a:r>
              <a:rPr lang="en-US" dirty="0" err="1"/>
              <a:t>eTablet</a:t>
            </a:r>
            <a:r>
              <a:rPr lang="en-US" dirty="0"/>
              <a:t> feedback?</a:t>
            </a:r>
          </a:p>
          <a:p>
            <a:r>
              <a:rPr lang="en-US" dirty="0"/>
              <a:t>tLandings feedback?</a:t>
            </a:r>
          </a:p>
        </p:txBody>
      </p:sp>
    </p:spTree>
    <p:extLst>
      <p:ext uri="{BB962C8B-B14F-4D97-AF65-F5344CB8AC3E}">
        <p14:creationId xmlns:p14="http://schemas.microsoft.com/office/powerpoint/2010/main" val="18441076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a:t>
            </a:r>
          </a:p>
        </p:txBody>
      </p:sp>
      <p:pic>
        <p:nvPicPr>
          <p:cNvPr id="15362" name="Picture 2" descr="C:\Users\pgsmith\AppData\Local\Microsoft\Windows\Temporary Internet Files\Content.IE5\7RER998E\question_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pgsmith\AppData\Local\Microsoft\Windows\Temporary Internet Files\Content.IE5\VLAOYK7L\4771917_xxl[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5072"/>
            <a:ext cx="9144000" cy="660785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pgsmith\AppData\Local\Microsoft\Windows\Temporary Internet Files\Content.IE5\VLAOYK7L\4771917_xxl[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5072"/>
            <a:ext cx="9144000" cy="6607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2000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tLandings for Groundfish</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579" y="2590800"/>
            <a:ext cx="6858000" cy="3895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885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030800"/>
          </a:xfrm>
        </p:spPr>
        <p:txBody>
          <a:bodyPr>
            <a:normAutofit fontScale="90000"/>
          </a:bodyPr>
          <a:lstStyle/>
          <a:p>
            <a:r>
              <a:rPr lang="en-US" dirty="0"/>
              <a:t>Custom Display</a:t>
            </a:r>
            <a:br>
              <a:rPr lang="en-US" dirty="0"/>
            </a:br>
            <a:r>
              <a:rPr lang="en-US" sz="2700" dirty="0"/>
              <a:t>Standard Default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59400"/>
            <a:ext cx="8991600" cy="552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6274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304800"/>
            <a:ext cx="5937755" cy="1188720"/>
          </a:xfrm>
        </p:spPr>
        <p:txBody>
          <a:bodyPr>
            <a:normAutofit/>
          </a:bodyPr>
          <a:lstStyle/>
          <a:p>
            <a:r>
              <a:rPr lang="en-US" dirty="0"/>
              <a:t>eTablet Display</a:t>
            </a:r>
            <a:br>
              <a:rPr lang="en-US" dirty="0"/>
            </a:br>
            <a:r>
              <a:rPr lang="en-US" sz="2400" dirty="0"/>
              <a:t>Vessel page</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752600"/>
            <a:ext cx="9144000" cy="445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6186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304800"/>
            <a:ext cx="5937755" cy="1188720"/>
          </a:xfrm>
        </p:spPr>
        <p:txBody>
          <a:bodyPr>
            <a:normAutofit/>
          </a:bodyPr>
          <a:lstStyle/>
          <a:p>
            <a:r>
              <a:rPr lang="en-US" dirty="0"/>
              <a:t>eTablet Display</a:t>
            </a:r>
            <a:br>
              <a:rPr lang="en-US" dirty="0"/>
            </a:br>
            <a:r>
              <a:rPr lang="en-US" sz="2400" dirty="0"/>
              <a:t>Tally page</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4" y="2057400"/>
            <a:ext cx="9025703" cy="4099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2158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228600"/>
            <a:ext cx="5937755" cy="1188720"/>
          </a:xfrm>
        </p:spPr>
        <p:txBody>
          <a:bodyPr>
            <a:normAutofit/>
          </a:bodyPr>
          <a:lstStyle/>
          <a:p>
            <a:r>
              <a:rPr lang="en-US" dirty="0"/>
              <a:t>Configuration Profiles</a:t>
            </a:r>
            <a:br>
              <a:rPr lang="en-US" dirty="0"/>
            </a:br>
            <a:r>
              <a:rPr lang="en-US" sz="2400" dirty="0"/>
              <a:t>Stored and Selectable</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74" y="1600200"/>
            <a:ext cx="8903313" cy="498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658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eTablet</a:t>
            </a:r>
          </a:p>
        </p:txBody>
      </p:sp>
      <p:sp>
        <p:nvSpPr>
          <p:cNvPr id="2" name="Content Placeholder 1"/>
          <p:cNvSpPr>
            <a:spLocks noGrp="1"/>
          </p:cNvSpPr>
          <p:nvPr>
            <p:ph idx="1"/>
          </p:nvPr>
        </p:nvSpPr>
        <p:spPr/>
        <p:txBody>
          <a:bodyPr/>
          <a:lstStyle/>
          <a:p>
            <a:pPr marL="0" indent="0">
              <a:buNone/>
            </a:pPr>
            <a:r>
              <a:rPr lang="en-US" dirty="0"/>
              <a:t>Designed to facilitate electronic reporting for beach-based deliveries ~ set net sites</a:t>
            </a:r>
          </a:p>
          <a:p>
            <a:pPr marL="0" indent="0">
              <a:buNone/>
            </a:pPr>
            <a:endParaRPr lang="en-US" dirty="0"/>
          </a:p>
          <a:p>
            <a:pPr marL="0" indent="0">
              <a:buNone/>
            </a:pPr>
            <a:r>
              <a:rPr lang="en-US" dirty="0"/>
              <a:t>Successful use in production 2018 season</a:t>
            </a:r>
          </a:p>
        </p:txBody>
      </p:sp>
      <p:pic>
        <p:nvPicPr>
          <p:cNvPr id="13314" name="Picture 2" descr="C:\Users\pgsmith\AppData\Local\Microsoft\Windows\Temporary Internet Files\Content.IE5\B67ABWXZ\asus_eee_pad_transformer_prime_android_tablet_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4456386"/>
            <a:ext cx="3121152" cy="234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956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304800"/>
            <a:ext cx="5937755" cy="1188720"/>
          </a:xfrm>
        </p:spPr>
        <p:txBody>
          <a:bodyPr>
            <a:normAutofit fontScale="90000"/>
          </a:bodyPr>
          <a:lstStyle/>
          <a:p>
            <a:r>
              <a:rPr lang="en-US" dirty="0"/>
              <a:t>ADF&amp;G Reporting Requirements and Expectations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600200"/>
            <a:ext cx="8686800" cy="5105400"/>
          </a:xfrm>
          <a:prstGeom prst="rect">
            <a:avLst/>
          </a:prstGeom>
        </p:spPr>
      </p:pic>
    </p:spTree>
    <p:extLst>
      <p:ext uri="{BB962C8B-B14F-4D97-AF65-F5344CB8AC3E}">
        <p14:creationId xmlns:p14="http://schemas.microsoft.com/office/powerpoint/2010/main" val="606557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ADF&amp;G Reporting Requirements</a:t>
            </a:r>
          </a:p>
        </p:txBody>
      </p:sp>
      <p:sp>
        <p:nvSpPr>
          <p:cNvPr id="2" name="Content Placeholder 1"/>
          <p:cNvSpPr>
            <a:spLocks noGrp="1"/>
          </p:cNvSpPr>
          <p:nvPr>
            <p:ph idx="1"/>
          </p:nvPr>
        </p:nvSpPr>
        <p:spPr>
          <a:xfrm>
            <a:off x="533400" y="2438400"/>
            <a:ext cx="8305799" cy="4191000"/>
          </a:xfrm>
        </p:spPr>
        <p:txBody>
          <a:bodyPr>
            <a:normAutofit/>
          </a:bodyPr>
          <a:lstStyle/>
          <a:p>
            <a:pPr marL="0" indent="0">
              <a:buNone/>
            </a:pPr>
            <a:r>
              <a:rPr lang="en-US" dirty="0"/>
              <a:t>Commercial Fisheries reporting requirements are located in each regulatory book:</a:t>
            </a:r>
          </a:p>
          <a:p>
            <a:pPr marL="0" indent="0">
              <a:buNone/>
            </a:pPr>
            <a:r>
              <a:rPr lang="en-US" dirty="0"/>
              <a:t>	General Provisions - 5 AAC 39.130</a:t>
            </a:r>
          </a:p>
          <a:p>
            <a:pPr>
              <a:buFont typeface="Arial" panose="020B0604020202020204" pitchFamily="34" charset="0"/>
              <a:buChar char="•"/>
            </a:pPr>
            <a:r>
              <a:rPr lang="en-US" dirty="0"/>
              <a:t>Fishers and processing staff must be familiar with this regulation, including seasonal staff, to assure compliance.</a:t>
            </a:r>
          </a:p>
          <a:p>
            <a:pPr>
              <a:buFont typeface="Arial" panose="020B0604020202020204" pitchFamily="34" charset="0"/>
              <a:buChar char="•"/>
            </a:pPr>
            <a:r>
              <a:rPr lang="en-US" dirty="0"/>
              <a:t>Each delivery must be recorded on a fish ticket.</a:t>
            </a:r>
          </a:p>
          <a:p>
            <a:pPr>
              <a:buFont typeface="Arial" panose="020B0604020202020204" pitchFamily="34" charset="0"/>
              <a:buChar char="•"/>
            </a:pPr>
            <a:r>
              <a:rPr lang="en-US" dirty="0"/>
              <a:t>Each fish ticket must be signed by the fisher or fishers if dual fishery.</a:t>
            </a:r>
          </a:p>
          <a:p>
            <a:pPr>
              <a:buFont typeface="Arial" panose="020B0604020202020204" pitchFamily="34" charset="0"/>
              <a:buChar char="•"/>
            </a:pPr>
            <a:r>
              <a:rPr lang="en-US" dirty="0"/>
              <a:t>Signed copies of each completed fish ticket must be submitted to ADF&amp;G within 7 days.</a:t>
            </a:r>
          </a:p>
          <a:p>
            <a:pPr>
              <a:buFont typeface="Arial" panose="020B0604020202020204" pitchFamily="34" charset="0"/>
              <a:buChar char="•"/>
            </a:pPr>
            <a:r>
              <a:rPr lang="en-US" dirty="0"/>
              <a:t>Bristol Bay processors must update mixed salmon species to unique species prior to the submission of the Bristol Bay Weekly Report.</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26242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229600" cy="1252728"/>
          </a:xfrm>
        </p:spPr>
        <p:txBody>
          <a:bodyPr>
            <a:normAutofit/>
          </a:bodyPr>
          <a:lstStyle/>
          <a:p>
            <a:r>
              <a:rPr lang="en-US" dirty="0"/>
              <a:t>Additional Requirements from Area Management Biologists (</a:t>
            </a:r>
            <a:r>
              <a:rPr lang="en-US" dirty="0" err="1"/>
              <a:t>AMB</a:t>
            </a:r>
            <a:r>
              <a:rPr lang="en-US" dirty="0"/>
              <a:t>)</a:t>
            </a:r>
          </a:p>
        </p:txBody>
      </p:sp>
      <p:sp>
        <p:nvSpPr>
          <p:cNvPr id="2" name="Content Placeholder 1"/>
          <p:cNvSpPr>
            <a:spLocks noGrp="1"/>
          </p:cNvSpPr>
          <p:nvPr>
            <p:ph idx="1"/>
          </p:nvPr>
        </p:nvSpPr>
        <p:spPr>
          <a:xfrm>
            <a:off x="872067" y="2133600"/>
            <a:ext cx="7408333" cy="3992563"/>
          </a:xfrm>
        </p:spPr>
        <p:txBody>
          <a:bodyPr>
            <a:normAutofit lnSpcReduction="10000"/>
          </a:bodyPr>
          <a:lstStyle/>
          <a:p>
            <a:pPr marL="0" indent="0">
              <a:buNone/>
            </a:pPr>
            <a:r>
              <a:rPr lang="en-US" dirty="0"/>
              <a:t>Check with your local area office they will have specific reporting requirements for that area</a:t>
            </a:r>
          </a:p>
          <a:p>
            <a:pPr marL="0" indent="0">
              <a:buNone/>
            </a:pPr>
            <a:r>
              <a:rPr lang="en-US" b="1" dirty="0"/>
              <a:t>BRISTOL BAY</a:t>
            </a:r>
          </a:p>
          <a:p>
            <a:r>
              <a:rPr lang="en-US" dirty="0"/>
              <a:t>Both permit holder signatures on fish tickets for dual drift operations.</a:t>
            </a:r>
          </a:p>
          <a:p>
            <a:r>
              <a:rPr lang="en-US" dirty="0"/>
              <a:t>All kings either sold or personal use shall be reported on a fish ticket.</a:t>
            </a:r>
          </a:p>
          <a:p>
            <a:r>
              <a:rPr lang="en-US" dirty="0"/>
              <a:t>Apply chum percentages prior to uploading to tLandings on the Eastside.</a:t>
            </a:r>
          </a:p>
          <a:p>
            <a:r>
              <a:rPr lang="en-US" dirty="0"/>
              <a:t>Coho to must be reported on fish tickets as well and chum percentages should be applied for the Westside </a:t>
            </a:r>
          </a:p>
          <a:p>
            <a:r>
              <a:rPr lang="en-US" dirty="0"/>
              <a:t>Use correct stat areas (we provide maps).</a:t>
            </a:r>
          </a:p>
          <a:p>
            <a:r>
              <a:rPr lang="en-US" dirty="0"/>
              <a:t>Fish tickets shall be submitted within 7 days.</a:t>
            </a:r>
          </a:p>
          <a:p>
            <a:r>
              <a:rPr lang="en-US" dirty="0"/>
              <a:t>Include the copy of the B ticket if they are entered into tLandings.</a:t>
            </a:r>
          </a:p>
          <a:p>
            <a:endParaRPr lang="en-US" dirty="0"/>
          </a:p>
        </p:txBody>
      </p:sp>
    </p:spTree>
    <p:extLst>
      <p:ext uri="{BB962C8B-B14F-4D97-AF65-F5344CB8AC3E}">
        <p14:creationId xmlns:p14="http://schemas.microsoft.com/office/powerpoint/2010/main" val="4157585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533400"/>
            <a:ext cx="5937755" cy="1188720"/>
          </a:xfrm>
        </p:spPr>
        <p:txBody>
          <a:bodyPr/>
          <a:lstStyle/>
          <a:p>
            <a:r>
              <a:rPr lang="en-US" dirty="0"/>
              <a:t>Upper Cook Inlet</a:t>
            </a:r>
          </a:p>
        </p:txBody>
      </p:sp>
      <p:sp>
        <p:nvSpPr>
          <p:cNvPr id="2" name="Content Placeholder 1"/>
          <p:cNvSpPr>
            <a:spLocks noGrp="1"/>
          </p:cNvSpPr>
          <p:nvPr>
            <p:ph idx="1"/>
          </p:nvPr>
        </p:nvSpPr>
        <p:spPr>
          <a:xfrm>
            <a:off x="872067" y="2133600"/>
            <a:ext cx="7408333" cy="3992563"/>
          </a:xfrm>
        </p:spPr>
        <p:txBody>
          <a:bodyPr>
            <a:normAutofit/>
          </a:bodyPr>
          <a:lstStyle/>
          <a:p>
            <a:r>
              <a:rPr lang="en-US" dirty="0"/>
              <a:t>For those e-tickets that were created from a yellow paper ticket, especially when the paper ticket has the fisherman’s signature, please remember to attach the paper ticket with the e-ticket when submitting these to the ADF&amp;G office. </a:t>
            </a:r>
          </a:p>
          <a:p>
            <a:r>
              <a:rPr lang="en-US" dirty="0"/>
              <a:t> It also would be very helpful for processors to attach a copy of the tender log (lists all tickets) to tickets being submitted to ADF&amp;G.</a:t>
            </a:r>
          </a:p>
          <a:p>
            <a:r>
              <a:rPr lang="en-US" dirty="0"/>
              <a:t>Make sure you are buying fish from the permit card holder and it is the permit card holder signing the fish ticket.</a:t>
            </a:r>
          </a:p>
          <a:p>
            <a:endParaRPr lang="en-US" dirty="0"/>
          </a:p>
        </p:txBody>
      </p:sp>
    </p:spTree>
    <p:extLst>
      <p:ext uri="{BB962C8B-B14F-4D97-AF65-F5344CB8AC3E}">
        <p14:creationId xmlns:p14="http://schemas.microsoft.com/office/powerpoint/2010/main" val="1707598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4680D4-DEE2-49EE-AF90-EFEAF50AE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515770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03503" y="1290025"/>
            <a:ext cx="3968495" cy="1188720"/>
          </a:xfrm>
          <a:solidFill>
            <a:srgbClr val="FFFFFF"/>
          </a:solidFill>
          <a:ln>
            <a:solidFill>
              <a:srgbClr val="404040"/>
            </a:solidFill>
          </a:ln>
        </p:spPr>
        <p:txBody>
          <a:bodyPr>
            <a:normAutofit/>
          </a:bodyPr>
          <a:lstStyle/>
          <a:p>
            <a:r>
              <a:rPr lang="en-US" dirty="0"/>
              <a:t>Welcome</a:t>
            </a:r>
          </a:p>
        </p:txBody>
      </p:sp>
      <p:sp>
        <p:nvSpPr>
          <p:cNvPr id="2" name="Content Placeholder 1"/>
          <p:cNvSpPr>
            <a:spLocks noGrp="1"/>
          </p:cNvSpPr>
          <p:nvPr>
            <p:ph idx="1"/>
          </p:nvPr>
        </p:nvSpPr>
        <p:spPr>
          <a:xfrm>
            <a:off x="603503" y="2858703"/>
            <a:ext cx="3964343" cy="3042547"/>
          </a:xfrm>
        </p:spPr>
        <p:txBody>
          <a:bodyPr>
            <a:normAutofit/>
          </a:bodyPr>
          <a:lstStyle/>
          <a:p>
            <a:pPr>
              <a:lnSpc>
                <a:spcPct val="90000"/>
              </a:lnSpc>
            </a:pPr>
            <a:r>
              <a:rPr lang="en-US" sz="1500" b="1" dirty="0">
                <a:solidFill>
                  <a:srgbClr val="FFFFFF"/>
                </a:solidFill>
              </a:rPr>
              <a:t>Housekeeping</a:t>
            </a:r>
          </a:p>
          <a:p>
            <a:pPr>
              <a:lnSpc>
                <a:spcPct val="90000"/>
              </a:lnSpc>
            </a:pPr>
            <a:r>
              <a:rPr lang="en-US" sz="1500" b="1" dirty="0">
                <a:solidFill>
                  <a:srgbClr val="FFFFFF"/>
                </a:solidFill>
              </a:rPr>
              <a:t>Breaks and snacks</a:t>
            </a:r>
          </a:p>
          <a:p>
            <a:pPr>
              <a:lnSpc>
                <a:spcPct val="90000"/>
              </a:lnSpc>
            </a:pPr>
            <a:r>
              <a:rPr lang="en-US" sz="1500" b="1" dirty="0">
                <a:solidFill>
                  <a:srgbClr val="FFFFFF"/>
                </a:solidFill>
              </a:rPr>
              <a:t>Agenda review</a:t>
            </a:r>
          </a:p>
          <a:p>
            <a:pPr>
              <a:lnSpc>
                <a:spcPct val="90000"/>
              </a:lnSpc>
            </a:pPr>
            <a:r>
              <a:rPr lang="en-US" sz="1500" b="1" dirty="0">
                <a:solidFill>
                  <a:srgbClr val="FFFFFF"/>
                </a:solidFill>
              </a:rPr>
              <a:t>We plan to present this information quickly and provide time after the formal workshop to review again</a:t>
            </a:r>
          </a:p>
          <a:p>
            <a:pPr>
              <a:lnSpc>
                <a:spcPct val="90000"/>
              </a:lnSpc>
            </a:pPr>
            <a:r>
              <a:rPr lang="en-US" sz="1500" b="1" dirty="0">
                <a:solidFill>
                  <a:srgbClr val="FFFFFF"/>
                </a:solidFill>
              </a:rPr>
              <a:t>Questions – ask if you do not 	understand!</a:t>
            </a:r>
          </a:p>
          <a:p>
            <a:pPr>
              <a:lnSpc>
                <a:spcPct val="90000"/>
              </a:lnSpc>
            </a:pPr>
            <a:r>
              <a:rPr lang="en-US" sz="1500" b="1" dirty="0">
                <a:solidFill>
                  <a:srgbClr val="FFFFFF"/>
                </a:solidFill>
              </a:rPr>
              <a:t>Handouts</a:t>
            </a:r>
          </a:p>
        </p:txBody>
      </p:sp>
      <p:sp>
        <p:nvSpPr>
          <p:cNvPr id="11" name="Rectangle 10">
            <a:extLst>
              <a:ext uri="{FF2B5EF4-FFF2-40B4-BE49-F238E27FC236}">
                <a16:creationId xmlns:a16="http://schemas.microsoft.com/office/drawing/2014/main" id="{50C52EE1-5085-4960-AD29-A926E62E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640080"/>
            <a:ext cx="301294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D15AA94-C237-4412-B37B-EB317D2B0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5579" y="806357"/>
            <a:ext cx="2763774" cy="4928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Users\pgsmith\AppData\Local\Microsoft\Windows\Temporary Internet Files\Content.IE5\32FMDK9X\large-Happy-fish-0-9684[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9023" y="2326833"/>
            <a:ext cx="2516886" cy="188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558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Commercial Operator’s Annual Report (COAR) Reporting</a:t>
            </a:r>
          </a:p>
        </p:txBody>
      </p:sp>
      <p:sp>
        <p:nvSpPr>
          <p:cNvPr id="2" name="Content Placeholder 1"/>
          <p:cNvSpPr>
            <a:spLocks noGrp="1"/>
          </p:cNvSpPr>
          <p:nvPr>
            <p:ph idx="1"/>
          </p:nvPr>
        </p:nvSpPr>
        <p:spPr/>
        <p:txBody>
          <a:bodyPr/>
          <a:lstStyle/>
          <a:p>
            <a:r>
              <a:rPr lang="en-US" dirty="0"/>
              <a:t>Due April 1, 2019</a:t>
            </a:r>
          </a:p>
          <a:p>
            <a:r>
              <a:rPr lang="en-US" dirty="0"/>
              <a:t>Very important data collection that is used for evaluating the total exvessel and wholesale value of Alaska Seafood.</a:t>
            </a:r>
          </a:p>
          <a:p>
            <a:r>
              <a:rPr lang="en-US" dirty="0"/>
              <a:t>Electronic submission is available.</a:t>
            </a:r>
          </a:p>
          <a:p>
            <a:r>
              <a:rPr lang="en-US" dirty="0"/>
              <a:t>Operations will receive an email in January.</a:t>
            </a:r>
          </a:p>
          <a:p>
            <a:r>
              <a:rPr lang="en-US" dirty="0"/>
              <a:t>No longer sending paper report out.</a:t>
            </a:r>
          </a:p>
          <a:p>
            <a:endParaRPr lang="en-US" dirty="0"/>
          </a:p>
        </p:txBody>
      </p:sp>
    </p:spTree>
    <p:extLst>
      <p:ext uri="{BB962C8B-B14F-4D97-AF65-F5344CB8AC3E}">
        <p14:creationId xmlns:p14="http://schemas.microsoft.com/office/powerpoint/2010/main" val="1850189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eLandings COAR</a:t>
            </a:r>
          </a:p>
        </p:txBody>
      </p:sp>
      <p:sp>
        <p:nvSpPr>
          <p:cNvPr id="2" name="Content Placeholder 1"/>
          <p:cNvSpPr>
            <a:spLocks noGrp="1"/>
          </p:cNvSpPr>
          <p:nvPr>
            <p:ph idx="1"/>
          </p:nvPr>
        </p:nvSpPr>
        <p:spPr/>
        <p:txBody>
          <a:bodyPr/>
          <a:lstStyle/>
          <a:p>
            <a:r>
              <a:rPr lang="en-US" dirty="0"/>
              <a:t>Call Sabrina Larsen (907-465-6133) </a:t>
            </a:r>
          </a:p>
          <a:p>
            <a:r>
              <a:rPr lang="en-US" dirty="0"/>
              <a:t>We will set up authorized users and provide step by step instructions</a:t>
            </a:r>
          </a:p>
          <a:p>
            <a:r>
              <a:rPr lang="en-US" dirty="0"/>
              <a:t>Download report in excel format</a:t>
            </a:r>
          </a:p>
          <a:p>
            <a:r>
              <a:rPr lang="en-US" dirty="0"/>
              <a:t>Fill in and upload!</a:t>
            </a:r>
          </a:p>
          <a:p>
            <a:r>
              <a:rPr lang="en-US" dirty="0"/>
              <a:t>We have grant money for improvements to the system, so if you have feedback, let us know!</a:t>
            </a:r>
          </a:p>
        </p:txBody>
      </p:sp>
    </p:spTree>
    <p:extLst>
      <p:ext uri="{BB962C8B-B14F-4D97-AF65-F5344CB8AC3E}">
        <p14:creationId xmlns:p14="http://schemas.microsoft.com/office/powerpoint/2010/main" val="2261282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609600"/>
            <a:ext cx="5937755" cy="1188720"/>
          </a:xfrm>
        </p:spPr>
        <p:txBody>
          <a:bodyPr/>
          <a:lstStyle/>
          <a:p>
            <a:r>
              <a:rPr lang="en-US" dirty="0"/>
              <a:t>Average Weight of Salmon</a:t>
            </a:r>
          </a:p>
        </p:txBody>
      </p:sp>
      <p:sp>
        <p:nvSpPr>
          <p:cNvPr id="2" name="Content Placeholder 1"/>
          <p:cNvSpPr>
            <a:spLocks noGrp="1"/>
          </p:cNvSpPr>
          <p:nvPr>
            <p:ph idx="1"/>
          </p:nvPr>
        </p:nvSpPr>
        <p:spPr>
          <a:xfrm>
            <a:off x="872067" y="2063692"/>
            <a:ext cx="7408333" cy="4184708"/>
          </a:xfrm>
        </p:spPr>
        <p:txBody>
          <a:bodyPr>
            <a:normAutofit/>
          </a:bodyPr>
          <a:lstStyle/>
          <a:p>
            <a:pPr>
              <a:buFont typeface="Arial" panose="020B0604020202020204" pitchFamily="34" charset="0"/>
              <a:buChar char="•"/>
            </a:pPr>
            <a:r>
              <a:rPr lang="en-US" b="1" dirty="0"/>
              <a:t>By salmon species</a:t>
            </a:r>
          </a:p>
          <a:p>
            <a:pPr>
              <a:buFont typeface="Arial" panose="020B0604020202020204" pitchFamily="34" charset="0"/>
              <a:buChar char="•"/>
            </a:pPr>
            <a:r>
              <a:rPr lang="en-US" b="1" dirty="0"/>
              <a:t>By location</a:t>
            </a:r>
          </a:p>
          <a:p>
            <a:pPr>
              <a:buFont typeface="Arial" panose="020B0604020202020204" pitchFamily="34" charset="0"/>
              <a:buChar char="•"/>
            </a:pPr>
            <a:r>
              <a:rPr lang="en-US" b="1" dirty="0"/>
              <a:t>By time</a:t>
            </a:r>
          </a:p>
          <a:p>
            <a:endParaRPr lang="en-US" dirty="0"/>
          </a:p>
          <a:p>
            <a:r>
              <a:rPr lang="en-US" dirty="0"/>
              <a:t>The average weight of salmon species vary significantly by location and time.</a:t>
            </a:r>
          </a:p>
          <a:p>
            <a:r>
              <a:rPr lang="en-US" dirty="0"/>
              <a:t>ADF&amp;G manage salmon fisheries by number of fish – not pounds</a:t>
            </a:r>
          </a:p>
          <a:p>
            <a:r>
              <a:rPr lang="en-US" dirty="0"/>
              <a:t>Accurate documentation of average weight is crucial to good fisheries management </a:t>
            </a:r>
          </a:p>
        </p:txBody>
      </p:sp>
    </p:spTree>
    <p:extLst>
      <p:ext uri="{BB962C8B-B14F-4D97-AF65-F5344CB8AC3E}">
        <p14:creationId xmlns:p14="http://schemas.microsoft.com/office/powerpoint/2010/main" val="3258028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762000"/>
          </a:xfrm>
        </p:spPr>
        <p:txBody>
          <a:bodyPr>
            <a:normAutofit fontScale="90000"/>
          </a:bodyPr>
          <a:lstStyle/>
          <a:p>
            <a:r>
              <a:rPr lang="en-US" sz="3200" dirty="0"/>
              <a:t>Automatic calculation of number of fish</a:t>
            </a:r>
          </a:p>
        </p:txBody>
      </p:sp>
      <p:sp>
        <p:nvSpPr>
          <p:cNvPr id="2" name="Content Placeholder 1"/>
          <p:cNvSpPr>
            <a:spLocks noGrp="1"/>
          </p:cNvSpPr>
          <p:nvPr>
            <p:ph idx="1"/>
          </p:nvPr>
        </p:nvSpPr>
        <p:spPr/>
        <p:txBody>
          <a:bodyPr/>
          <a:lstStyle/>
          <a:p>
            <a:pPr marL="0" indent="0">
              <a:buNone/>
            </a:pP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55" y="1117972"/>
            <a:ext cx="8552407" cy="5464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180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Average Weights</a:t>
            </a:r>
          </a:p>
        </p:txBody>
      </p:sp>
      <p:sp>
        <p:nvSpPr>
          <p:cNvPr id="2" name="Content Placeholder 1"/>
          <p:cNvSpPr>
            <a:spLocks noGrp="1"/>
          </p:cNvSpPr>
          <p:nvPr>
            <p:ph idx="1"/>
          </p:nvPr>
        </p:nvSpPr>
        <p:spPr>
          <a:xfrm>
            <a:off x="872067" y="3276599"/>
            <a:ext cx="7408333" cy="2849563"/>
          </a:xfrm>
        </p:spPr>
        <p:txBody>
          <a:bodyPr/>
          <a:lstStyle/>
          <a:p>
            <a:pPr>
              <a:buFont typeface="Arial" panose="020B0604020202020204" pitchFamily="34" charset="0"/>
              <a:buChar char="•"/>
            </a:pPr>
            <a:r>
              <a:rPr lang="en-US" dirty="0"/>
              <a:t>Please contact your Area ADFG office for their scheduled procedure to calculate average weight. Ask them:</a:t>
            </a:r>
          </a:p>
          <a:p>
            <a:pPr lvl="1"/>
            <a:r>
              <a:rPr lang="en-US" b="1" dirty="0"/>
              <a:t>When</a:t>
            </a:r>
            <a:r>
              <a:rPr lang="en-US" dirty="0"/>
              <a:t> to calculate average weight?</a:t>
            </a:r>
          </a:p>
          <a:p>
            <a:pPr lvl="1"/>
            <a:r>
              <a:rPr lang="en-US" b="1" dirty="0"/>
              <a:t>How</a:t>
            </a:r>
            <a:r>
              <a:rPr lang="en-US" dirty="0"/>
              <a:t> to calculate average weight?</a:t>
            </a:r>
          </a:p>
        </p:txBody>
      </p:sp>
    </p:spTree>
    <p:extLst>
      <p:ext uri="{BB962C8B-B14F-4D97-AF65-F5344CB8AC3E}">
        <p14:creationId xmlns:p14="http://schemas.microsoft.com/office/powerpoint/2010/main" val="306395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381000"/>
            <a:ext cx="5937755" cy="1188720"/>
          </a:xfrm>
        </p:spPr>
        <p:txBody>
          <a:bodyPr>
            <a:normAutofit/>
          </a:bodyPr>
          <a:lstStyle/>
          <a:p>
            <a:r>
              <a:rPr lang="en-US" dirty="0"/>
              <a:t>eLandings System</a:t>
            </a:r>
            <a:br>
              <a:rPr lang="en-US" dirty="0"/>
            </a:br>
            <a:r>
              <a:rPr lang="en-US" sz="3100" dirty="0"/>
              <a:t>Reporting Process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11249943"/>
              </p:ext>
            </p:extLst>
          </p:nvPr>
        </p:nvGraphicFramePr>
        <p:xfrm>
          <a:off x="381000" y="1752600"/>
          <a:ext cx="84582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5712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372555"/>
            <a:ext cx="5937755" cy="1188720"/>
          </a:xfrm>
        </p:spPr>
        <p:txBody>
          <a:bodyPr/>
          <a:lstStyle/>
          <a:p>
            <a:r>
              <a:rPr lang="en-US" dirty="0"/>
              <a:t>eLandings System</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3048000"/>
            <a:ext cx="4384688" cy="3440112"/>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3048000"/>
            <a:ext cx="3657600" cy="3505200"/>
          </a:xfrm>
          <a:prstGeom prst="rect">
            <a:avLst/>
          </a:prstGeom>
        </p:spPr>
      </p:pic>
      <p:sp>
        <p:nvSpPr>
          <p:cNvPr id="6" name="TextBox 5"/>
          <p:cNvSpPr txBox="1"/>
          <p:nvPr/>
        </p:nvSpPr>
        <p:spPr>
          <a:xfrm>
            <a:off x="228600" y="1847671"/>
            <a:ext cx="3657600" cy="1200329"/>
          </a:xfrm>
          <a:prstGeom prst="rect">
            <a:avLst/>
          </a:prstGeom>
          <a:noFill/>
        </p:spPr>
        <p:txBody>
          <a:bodyPr wrap="square" rtlCol="0">
            <a:spAutoFit/>
          </a:bodyPr>
          <a:lstStyle/>
          <a:p>
            <a:r>
              <a:rPr lang="en-US" sz="2400" b="1" dirty="0"/>
              <a:t>Record landings – salmon or groundfish in tLandings</a:t>
            </a:r>
          </a:p>
        </p:txBody>
      </p:sp>
    </p:spTree>
    <p:extLst>
      <p:ext uri="{BB962C8B-B14F-4D97-AF65-F5344CB8AC3E}">
        <p14:creationId xmlns:p14="http://schemas.microsoft.com/office/powerpoint/2010/main" val="2071347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1F52-9C85-4AD3-89A3-DD4CADAE011F}"/>
              </a:ext>
            </a:extLst>
          </p:cNvPr>
          <p:cNvSpPr>
            <a:spLocks noGrp="1"/>
          </p:cNvSpPr>
          <p:nvPr>
            <p:ph type="title"/>
          </p:nvPr>
        </p:nvSpPr>
        <p:spPr>
          <a:xfrm>
            <a:off x="1603122" y="555835"/>
            <a:ext cx="5937755" cy="1188720"/>
          </a:xfrm>
        </p:spPr>
        <p:txBody>
          <a:bodyPr/>
          <a:lstStyle/>
          <a:p>
            <a:r>
              <a:rPr lang="en-US" dirty="0" err="1"/>
              <a:t>tLandings</a:t>
            </a:r>
            <a:endParaRPr lang="en-US" dirty="0"/>
          </a:p>
        </p:txBody>
      </p:sp>
      <p:pic>
        <p:nvPicPr>
          <p:cNvPr id="3" name="Content Placeholder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95401" y="2185451"/>
            <a:ext cx="6400800" cy="410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9416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eLandings System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12283929"/>
              </p:ext>
            </p:extLst>
          </p:nvPr>
        </p:nvGraphicFramePr>
        <p:xfrm>
          <a:off x="228600" y="3048000"/>
          <a:ext cx="8686800"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5103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eLandings System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16855547"/>
              </p:ext>
            </p:extLst>
          </p:nvPr>
        </p:nvGraphicFramePr>
        <p:xfrm>
          <a:off x="824736" y="2743200"/>
          <a:ext cx="6566664"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4307" y="3886200"/>
            <a:ext cx="1158935" cy="111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713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08930-B232-4767-BE27-80C031B2F29D}"/>
              </a:ext>
            </a:extLst>
          </p:cNvPr>
          <p:cNvSpPr>
            <a:spLocks noGrp="1"/>
          </p:cNvSpPr>
          <p:nvPr>
            <p:ph type="title"/>
          </p:nvPr>
        </p:nvSpPr>
        <p:spPr/>
        <p:txBody>
          <a:bodyPr>
            <a:normAutofit fontScale="90000"/>
          </a:bodyPr>
          <a:lstStyle/>
          <a:p>
            <a:r>
              <a:rPr lang="en-US" dirty="0"/>
              <a:t>32 Bit laptops will not be supported beginning January 1, 2020</a:t>
            </a:r>
          </a:p>
        </p:txBody>
      </p:sp>
      <p:sp>
        <p:nvSpPr>
          <p:cNvPr id="3" name="Text Placeholder 2">
            <a:extLst>
              <a:ext uri="{FF2B5EF4-FFF2-40B4-BE49-F238E27FC236}">
                <a16:creationId xmlns:a16="http://schemas.microsoft.com/office/drawing/2014/main" id="{C8B15108-79EA-4C6A-9D2D-4835B5EE744D}"/>
              </a:ext>
            </a:extLst>
          </p:cNvPr>
          <p:cNvSpPr>
            <a:spLocks noGrp="1"/>
          </p:cNvSpPr>
          <p:nvPr>
            <p:ph type="body" idx="1"/>
          </p:nvPr>
        </p:nvSpPr>
        <p:spPr/>
        <p:txBody>
          <a:bodyPr/>
          <a:lstStyle/>
          <a:p>
            <a:r>
              <a:rPr lang="en-US" dirty="0"/>
              <a:t>Please review your hardware and plan accordingly.</a:t>
            </a:r>
          </a:p>
        </p:txBody>
      </p:sp>
    </p:spTree>
    <p:extLst>
      <p:ext uri="{BB962C8B-B14F-4D97-AF65-F5344CB8AC3E}">
        <p14:creationId xmlns:p14="http://schemas.microsoft.com/office/powerpoint/2010/main" val="333924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381000"/>
            <a:ext cx="5937755" cy="1188720"/>
          </a:xfrm>
        </p:spPr>
        <p:txBody>
          <a:bodyPr>
            <a:normAutofit/>
          </a:bodyPr>
          <a:lstStyle/>
          <a:p>
            <a:r>
              <a:rPr lang="en-US" dirty="0"/>
              <a:t>Operations and User Accounts</a:t>
            </a:r>
          </a:p>
        </p:txBody>
      </p:sp>
      <p:sp>
        <p:nvSpPr>
          <p:cNvPr id="2" name="Content Placeholder 1"/>
          <p:cNvSpPr>
            <a:spLocks noGrp="1"/>
          </p:cNvSpPr>
          <p:nvPr>
            <p:ph idx="1"/>
          </p:nvPr>
        </p:nvSpPr>
        <p:spPr>
          <a:xfrm>
            <a:off x="872067" y="2133600"/>
            <a:ext cx="7408333" cy="3992563"/>
          </a:xfrm>
        </p:spPr>
        <p:txBody>
          <a:bodyPr/>
          <a:lstStyle/>
          <a:p>
            <a:pPr marL="0" indent="0">
              <a:buNone/>
            </a:pPr>
            <a:r>
              <a:rPr lang="en-US" b="1" dirty="0"/>
              <a:t>INTERNET BASED REPORTING </a:t>
            </a:r>
          </a:p>
          <a:p>
            <a:pPr>
              <a:buFont typeface="Arial" panose="020B0604020202020204" pitchFamily="34" charset="0"/>
              <a:buChar char="•"/>
            </a:pPr>
            <a:r>
              <a:rPr lang="en-US" sz="2000" b="1" dirty="0"/>
              <a:t>Obligates both agencies staff and industry users to be sensitive to the confidential nature of the information.</a:t>
            </a:r>
          </a:p>
          <a:p>
            <a:pPr>
              <a:buFont typeface="Arial" panose="020B0604020202020204" pitchFamily="34" charset="0"/>
              <a:buChar char="•"/>
            </a:pPr>
            <a:r>
              <a:rPr lang="en-US" sz="2000" b="1" dirty="0"/>
              <a:t>Allows authorized users to enter landing reports documenting your company’s licenses and permits.</a:t>
            </a:r>
          </a:p>
          <a:p>
            <a:pPr>
              <a:buFont typeface="Arial" panose="020B0604020202020204" pitchFamily="34" charset="0"/>
              <a:buChar char="•"/>
            </a:pPr>
            <a:r>
              <a:rPr lang="en-US" sz="2000" b="1" dirty="0"/>
              <a:t>The operation structure allows us properly display your company’s data to authorized users.</a:t>
            </a:r>
          </a:p>
        </p:txBody>
      </p:sp>
      <p:pic>
        <p:nvPicPr>
          <p:cNvPr id="4098" name="Picture 2" descr="F:\Peter Pan Dillingham 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4757933"/>
            <a:ext cx="4495800" cy="2100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00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Operations</a:t>
            </a:r>
          </a:p>
        </p:txBody>
      </p:sp>
      <p:sp>
        <p:nvSpPr>
          <p:cNvPr id="2" name="Content Placeholder 1"/>
          <p:cNvSpPr>
            <a:spLocks noGrp="1"/>
          </p:cNvSpPr>
          <p:nvPr>
            <p:ph idx="1"/>
          </p:nvPr>
        </p:nvSpPr>
        <p:spPr>
          <a:xfrm>
            <a:off x="872067" y="2209800"/>
            <a:ext cx="7408333" cy="3916363"/>
          </a:xfrm>
        </p:spPr>
        <p:txBody>
          <a:bodyPr>
            <a:normAutofit/>
          </a:bodyPr>
          <a:lstStyle/>
          <a:p>
            <a:pPr>
              <a:buFont typeface="Arial" panose="020B0604020202020204" pitchFamily="34" charset="0"/>
              <a:buChar char="•"/>
            </a:pPr>
            <a:r>
              <a:rPr lang="en-US" dirty="0"/>
              <a:t>An operation is defined by:</a:t>
            </a:r>
          </a:p>
          <a:p>
            <a:pPr lvl="1">
              <a:buFont typeface="Arial" panose="020B0604020202020204" pitchFamily="34" charset="0"/>
              <a:buChar char="•"/>
            </a:pPr>
            <a:r>
              <a:rPr lang="en-US" dirty="0"/>
              <a:t>Processor Code</a:t>
            </a:r>
          </a:p>
          <a:p>
            <a:pPr lvl="1">
              <a:buFont typeface="Arial" panose="020B0604020202020204" pitchFamily="34" charset="0"/>
              <a:buChar char="•"/>
            </a:pPr>
            <a:r>
              <a:rPr lang="en-US" dirty="0"/>
              <a:t>Fed Proc Code</a:t>
            </a:r>
          </a:p>
          <a:p>
            <a:pPr lvl="1">
              <a:buFont typeface="Arial" panose="020B0604020202020204" pitchFamily="34" charset="0"/>
              <a:buChar char="•"/>
            </a:pPr>
            <a:r>
              <a:rPr lang="en-US" dirty="0"/>
              <a:t>Registered Buyer Number</a:t>
            </a:r>
          </a:p>
          <a:p>
            <a:pPr lvl="1">
              <a:buFont typeface="Arial" panose="020B0604020202020204" pitchFamily="34" charset="0"/>
              <a:buChar char="•"/>
            </a:pPr>
            <a:r>
              <a:rPr lang="en-US" dirty="0"/>
              <a:t>Registered Crab Receiver Number</a:t>
            </a:r>
          </a:p>
          <a:p>
            <a:pPr lvl="1">
              <a:buFont typeface="Arial" panose="020B0604020202020204" pitchFamily="34" charset="0"/>
              <a:buChar char="•"/>
            </a:pPr>
            <a:r>
              <a:rPr lang="en-US" dirty="0"/>
              <a:t>Port of Landing</a:t>
            </a:r>
          </a:p>
          <a:p>
            <a:pPr>
              <a:buFont typeface="Arial" panose="020B0604020202020204" pitchFamily="34" charset="0"/>
              <a:buChar char="•"/>
            </a:pPr>
            <a:r>
              <a:rPr lang="en-US" dirty="0"/>
              <a:t>eLandings now stores an operation_id on every landing report</a:t>
            </a:r>
          </a:p>
          <a:p>
            <a:pPr>
              <a:buFont typeface="Arial" panose="020B0604020202020204" pitchFamily="34" charset="0"/>
              <a:buChar char="•"/>
            </a:pPr>
            <a:r>
              <a:rPr lang="en-US" dirty="0"/>
              <a:t>User authorization is tied to opertion_id’s </a:t>
            </a:r>
          </a:p>
        </p:txBody>
      </p:sp>
    </p:spTree>
    <p:extLst>
      <p:ext uri="{BB962C8B-B14F-4D97-AF65-F5344CB8AC3E}">
        <p14:creationId xmlns:p14="http://schemas.microsoft.com/office/powerpoint/2010/main" val="1661020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3639EEE-02C7-456C-8ED9-1425DF7DDC02}"/>
              </a:ext>
            </a:extLst>
          </p:cNvPr>
          <p:cNvSpPr>
            <a:spLocks noGrp="1"/>
          </p:cNvSpPr>
          <p:nvPr>
            <p:ph type="title"/>
          </p:nvPr>
        </p:nvSpPr>
        <p:spPr>
          <a:xfrm>
            <a:off x="603504" y="2133600"/>
            <a:ext cx="2283714" cy="1898904"/>
          </a:xfrm>
        </p:spPr>
        <p:txBody>
          <a:bodyPr vert="horz" lIns="274320" tIns="182880" rIns="274320" bIns="182880" rtlCol="0" anchor="ctr" anchorCtr="1">
            <a:normAutofit/>
          </a:bodyPr>
          <a:lstStyle/>
          <a:p>
            <a:r>
              <a:rPr lang="en-US" sz="2400" dirty="0"/>
              <a:t>legacy</a:t>
            </a:r>
          </a:p>
        </p:txBody>
      </p:sp>
      <p:sp>
        <p:nvSpPr>
          <p:cNvPr id="73" name="Rectangle 72">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640080"/>
            <a:ext cx="5173218"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5309" y="802767"/>
            <a:ext cx="4924044"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5339" y="1132980"/>
            <a:ext cx="4443984" cy="42773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7986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B073EA-9A6D-4244-81D3-E19D1F7A537E}"/>
              </a:ext>
            </a:extLst>
          </p:cNvPr>
          <p:cNvSpPr>
            <a:spLocks noGrp="1"/>
          </p:cNvSpPr>
          <p:nvPr>
            <p:ph type="title"/>
          </p:nvPr>
        </p:nvSpPr>
        <p:spPr>
          <a:xfrm>
            <a:off x="1603122" y="533400"/>
            <a:ext cx="5937755" cy="1188720"/>
          </a:xfrm>
        </p:spPr>
        <p:txBody>
          <a:bodyPr>
            <a:normAutofit/>
          </a:bodyPr>
          <a:lstStyle/>
          <a:p>
            <a:r>
              <a:rPr lang="en-US" dirty="0"/>
              <a:t>New Processor Web</a:t>
            </a:r>
            <a:br>
              <a:rPr lang="en-US" dirty="0"/>
            </a:br>
            <a:r>
              <a:rPr lang="en-US" dirty="0"/>
              <a:t>Administering Operations</a:t>
            </a:r>
          </a:p>
        </p:txBody>
      </p:sp>
      <p:pic>
        <p:nvPicPr>
          <p:cNvPr id="1026" name="Picture 2" descr="https://elandings.atlassian.net/wiki/download/thumbnails/433782907/1.%20Logging%20into%20the%20Processor%20Portal.png?version=1&amp;modificationDate=1534955885020&amp;cacheVersion=1&amp;api=v2&amp;height=400">
            <a:extLst>
              <a:ext uri="{FF2B5EF4-FFF2-40B4-BE49-F238E27FC236}">
                <a16:creationId xmlns:a16="http://schemas.microsoft.com/office/drawing/2014/main" id="{DF0600C7-1070-48FA-BDA3-A54A59168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2133600"/>
            <a:ext cx="80581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091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108B-2CB2-4499-8368-27085EDE37DA}"/>
              </a:ext>
            </a:extLst>
          </p:cNvPr>
          <p:cNvSpPr>
            <a:spLocks noGrp="1"/>
          </p:cNvSpPr>
          <p:nvPr>
            <p:ph type="title"/>
          </p:nvPr>
        </p:nvSpPr>
        <p:spPr/>
        <p:txBody>
          <a:bodyPr/>
          <a:lstStyle/>
          <a:p>
            <a:r>
              <a:rPr lang="en-US" dirty="0"/>
              <a:t>Processor Web Home Screen</a:t>
            </a:r>
          </a:p>
        </p:txBody>
      </p:sp>
      <p:pic>
        <p:nvPicPr>
          <p:cNvPr id="2050" name="Picture 2" descr="https://elandings.atlassian.net/wiki/download/thumbnails/433782907/3.%20Homescreen.png?version=1&amp;modificationDate=1534956116659&amp;cacheVersion=1&amp;api=v2&amp;height=400">
            <a:extLst>
              <a:ext uri="{FF2B5EF4-FFF2-40B4-BE49-F238E27FC236}">
                <a16:creationId xmlns:a16="http://schemas.microsoft.com/office/drawing/2014/main" id="{E1F9514A-8761-4ED3-B006-4CDA9B70C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86677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102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FEB6-79CC-4412-B36D-88E09650CD0D}"/>
              </a:ext>
            </a:extLst>
          </p:cNvPr>
          <p:cNvSpPr>
            <a:spLocks noGrp="1"/>
          </p:cNvSpPr>
          <p:nvPr>
            <p:ph type="title"/>
          </p:nvPr>
        </p:nvSpPr>
        <p:spPr/>
        <p:txBody>
          <a:bodyPr/>
          <a:lstStyle/>
          <a:p>
            <a:r>
              <a:rPr lang="en-US" dirty="0"/>
              <a:t>Navigate to Operations</a:t>
            </a:r>
          </a:p>
        </p:txBody>
      </p:sp>
      <p:pic>
        <p:nvPicPr>
          <p:cNvPr id="3074" name="Picture 2" descr="https://elandings.atlassian.net/wiki/download/thumbnails/433782907/4.%20Operations.png?version=1&amp;modificationDate=1534956265185&amp;cacheVersion=1&amp;api=v2&amp;height=250">
            <a:extLst>
              <a:ext uri="{FF2B5EF4-FFF2-40B4-BE49-F238E27FC236}">
                <a16:creationId xmlns:a16="http://schemas.microsoft.com/office/drawing/2014/main" id="{8BFF00E1-1753-49B6-BBEE-DBD147FE6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895600"/>
            <a:ext cx="47053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345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B0A3F-9BC5-4829-92E0-3BCFB1F059D2}"/>
              </a:ext>
            </a:extLst>
          </p:cNvPr>
          <p:cNvSpPr>
            <a:spLocks noGrp="1"/>
          </p:cNvSpPr>
          <p:nvPr>
            <p:ph type="title"/>
          </p:nvPr>
        </p:nvSpPr>
        <p:spPr>
          <a:xfrm>
            <a:off x="1371600" y="304800"/>
            <a:ext cx="5937755" cy="1188720"/>
          </a:xfrm>
        </p:spPr>
        <p:txBody>
          <a:bodyPr/>
          <a:lstStyle/>
          <a:p>
            <a:r>
              <a:rPr lang="en-US" dirty="0"/>
              <a:t>Administer Operations</a:t>
            </a:r>
          </a:p>
        </p:txBody>
      </p:sp>
      <p:pic>
        <p:nvPicPr>
          <p:cNvPr id="4098" name="Picture 2" descr="https://elandings.atlassian.net/wiki/download/attachments/433782907/5.%20Operations%20and%20Users.png?version=1&amp;modificationDate=1534956339413&amp;cacheVersion=1&amp;api=v2">
            <a:extLst>
              <a:ext uri="{FF2B5EF4-FFF2-40B4-BE49-F238E27FC236}">
                <a16:creationId xmlns:a16="http://schemas.microsoft.com/office/drawing/2014/main" id="{08054D21-D543-4C99-8B50-FCB2A648E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8289670" cy="4929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700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FCBE8-6298-49A6-9111-E1E7A3EDB89F}"/>
              </a:ext>
            </a:extLst>
          </p:cNvPr>
          <p:cNvSpPr>
            <a:spLocks noGrp="1"/>
          </p:cNvSpPr>
          <p:nvPr>
            <p:ph type="title"/>
          </p:nvPr>
        </p:nvSpPr>
        <p:spPr>
          <a:xfrm>
            <a:off x="1603122" y="182880"/>
            <a:ext cx="5937755" cy="1188720"/>
          </a:xfrm>
        </p:spPr>
        <p:txBody>
          <a:bodyPr>
            <a:normAutofit/>
          </a:bodyPr>
          <a:lstStyle/>
          <a:p>
            <a:r>
              <a:rPr lang="en-US" dirty="0"/>
              <a:t>Add Custom Processing Operation</a:t>
            </a:r>
          </a:p>
        </p:txBody>
      </p:sp>
      <p:pic>
        <p:nvPicPr>
          <p:cNvPr id="5122" name="Picture 2" descr="https://elandings.atlassian.net/wiki/download/thumbnails/433782907/6.%20Add%20Custom%20Processing%20Operation%20Window.png?version=1&amp;modificationDate=1534956419655&amp;cacheVersion=1&amp;api=v2&amp;width=524">
            <a:extLst>
              <a:ext uri="{FF2B5EF4-FFF2-40B4-BE49-F238E27FC236}">
                <a16:creationId xmlns:a16="http://schemas.microsoft.com/office/drawing/2014/main" id="{AE7A92CC-FA15-4B51-A690-78DE7AD00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49911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elandings.atlassian.net/wiki/download/thumbnails/433782907/7.%20.png?version=1&amp;modificationDate=1534956471090&amp;cacheVersion=1&amp;api=v2&amp;height=400">
            <a:extLst>
              <a:ext uri="{FF2B5EF4-FFF2-40B4-BE49-F238E27FC236}">
                <a16:creationId xmlns:a16="http://schemas.microsoft.com/office/drawing/2014/main" id="{08F6809A-C3E0-4566-B52C-9E1B900A6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828800"/>
            <a:ext cx="40767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65F31F3-B048-4DD1-BB3D-2BCF1FDC6499}"/>
              </a:ext>
            </a:extLst>
          </p:cNvPr>
          <p:cNvPicPr>
            <a:picLocks noChangeAspect="1"/>
          </p:cNvPicPr>
          <p:nvPr/>
        </p:nvPicPr>
        <p:blipFill>
          <a:blip r:embed="rId5"/>
          <a:stretch>
            <a:fillRect/>
          </a:stretch>
        </p:blipFill>
        <p:spPr>
          <a:xfrm>
            <a:off x="0" y="5638800"/>
            <a:ext cx="9144000" cy="942203"/>
          </a:xfrm>
          <a:prstGeom prst="rect">
            <a:avLst/>
          </a:prstGeom>
        </p:spPr>
      </p:pic>
    </p:spTree>
    <p:extLst>
      <p:ext uri="{BB962C8B-B14F-4D97-AF65-F5344CB8AC3E}">
        <p14:creationId xmlns:p14="http://schemas.microsoft.com/office/powerpoint/2010/main" val="2216675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317183"/>
            <a:ext cx="5937755" cy="1188720"/>
          </a:xfrm>
        </p:spPr>
        <p:txBody>
          <a:bodyPr>
            <a:normAutofit/>
          </a:bodyPr>
          <a:lstStyle/>
          <a:p>
            <a:r>
              <a:rPr lang="en-US" dirty="0"/>
              <a:t>Tender and Buying Station Accounts</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819400" y="2895600"/>
            <a:ext cx="5644460" cy="310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0200"/>
            <a:ext cx="41529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708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228600"/>
            <a:ext cx="5937755" cy="1188720"/>
          </a:xfrm>
        </p:spPr>
        <p:txBody>
          <a:bodyPr/>
          <a:lstStyle/>
          <a:p>
            <a:r>
              <a:rPr lang="en-US" dirty="0"/>
              <a:t>Tender Operations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28" y="1524000"/>
            <a:ext cx="8686800"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3807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eLandings</a:t>
            </a:r>
            <a:br>
              <a:rPr lang="en-US" dirty="0"/>
            </a:br>
            <a:r>
              <a:rPr lang="en-US" sz="3600" dirty="0"/>
              <a:t>Quick Overview</a:t>
            </a:r>
          </a:p>
        </p:txBody>
      </p:sp>
      <p:sp>
        <p:nvSpPr>
          <p:cNvPr id="2" name="Content Placeholder 1"/>
          <p:cNvSpPr>
            <a:spLocks noGrp="1"/>
          </p:cNvSpPr>
          <p:nvPr>
            <p:ph idx="1"/>
          </p:nvPr>
        </p:nvSpPr>
        <p:spPr>
          <a:xfrm>
            <a:off x="873475" y="2240222"/>
            <a:ext cx="7408333" cy="3450696"/>
          </a:xfrm>
        </p:spPr>
        <p:txBody>
          <a:bodyPr/>
          <a:lstStyle/>
          <a:p>
            <a:pPr marL="0" indent="0">
              <a:buNone/>
            </a:pPr>
            <a:r>
              <a:rPr lang="en-US" sz="3600" b="1" i="1" dirty="0"/>
              <a:t>eLandings</a:t>
            </a:r>
            <a:r>
              <a:rPr lang="en-US" dirty="0"/>
              <a:t> = </a:t>
            </a:r>
          </a:p>
          <a:p>
            <a:pPr marL="0" indent="0">
              <a:buNone/>
            </a:pPr>
            <a:r>
              <a:rPr lang="en-US" b="1" dirty="0"/>
              <a:t>Interagency Electronic Reporting System (IERS)</a:t>
            </a:r>
          </a:p>
          <a:p>
            <a:pPr marL="0" indent="0">
              <a:buNone/>
            </a:pPr>
            <a:endParaRPr lang="en-US" b="1" dirty="0"/>
          </a:p>
          <a:p>
            <a:pPr marL="0" indent="0">
              <a:buNone/>
            </a:pP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432007" y="3429000"/>
            <a:ext cx="8322803" cy="1219200"/>
          </a:xfrm>
          <a:prstGeom prst="rect">
            <a:avLst/>
          </a:prstGeom>
          <a:noFill/>
          <a:ln w="9525">
            <a:noFill/>
            <a:miter lim="800000"/>
            <a:headEnd/>
            <a:tailEnd/>
          </a:ln>
        </p:spPr>
      </p:pic>
      <p:sp>
        <p:nvSpPr>
          <p:cNvPr id="5" name="TextBox 4"/>
          <p:cNvSpPr txBox="1"/>
          <p:nvPr/>
        </p:nvSpPr>
        <p:spPr>
          <a:xfrm>
            <a:off x="935808" y="4876800"/>
            <a:ext cx="7315200" cy="1323439"/>
          </a:xfrm>
          <a:prstGeom prst="rect">
            <a:avLst/>
          </a:prstGeom>
          <a:noFill/>
        </p:spPr>
        <p:txBody>
          <a:bodyPr wrap="square" rtlCol="0">
            <a:spAutoFit/>
          </a:bodyPr>
          <a:lstStyle/>
          <a:p>
            <a:r>
              <a:rPr lang="en-US" sz="3200" b="1" i="1" dirty="0">
                <a:solidFill>
                  <a:schemeClr val="bg2">
                    <a:lumMod val="25000"/>
                  </a:schemeClr>
                </a:solidFill>
              </a:rPr>
              <a:t>tLandings</a:t>
            </a:r>
            <a:r>
              <a:rPr lang="en-US" sz="2400" b="1" dirty="0">
                <a:solidFill>
                  <a:schemeClr val="bg2">
                    <a:lumMod val="25000"/>
                  </a:schemeClr>
                </a:solidFill>
              </a:rPr>
              <a:t> </a:t>
            </a:r>
            <a:r>
              <a:rPr lang="en-US" sz="2400" dirty="0">
                <a:solidFill>
                  <a:schemeClr val="bg2">
                    <a:lumMod val="25000"/>
                  </a:schemeClr>
                </a:solidFill>
              </a:rPr>
              <a:t>=</a:t>
            </a:r>
            <a:r>
              <a:rPr lang="en-US" sz="2400" b="1" dirty="0">
                <a:solidFill>
                  <a:schemeClr val="bg2">
                    <a:lumMod val="25000"/>
                  </a:schemeClr>
                </a:solidFill>
              </a:rPr>
              <a:t> </a:t>
            </a:r>
          </a:p>
          <a:p>
            <a:r>
              <a:rPr lang="en-US" sz="2400" b="1" dirty="0">
                <a:solidFill>
                  <a:schemeClr val="bg2">
                    <a:lumMod val="25000"/>
                  </a:schemeClr>
                </a:solidFill>
              </a:rPr>
              <a:t>Electronic reporting application for tenders and buying stations without internet service</a:t>
            </a:r>
          </a:p>
        </p:txBody>
      </p:sp>
    </p:spTree>
    <p:extLst>
      <p:ext uri="{BB962C8B-B14F-4D97-AF65-F5344CB8AC3E}">
        <p14:creationId xmlns:p14="http://schemas.microsoft.com/office/powerpoint/2010/main" val="2545781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62114" y="507972"/>
            <a:ext cx="5937755" cy="1188720"/>
          </a:xfrm>
        </p:spPr>
        <p:txBody>
          <a:bodyPr/>
          <a:lstStyle/>
          <a:p>
            <a:r>
              <a:rPr lang="en-US" dirty="0"/>
              <a:t>Tender Operations</a:t>
            </a:r>
          </a:p>
        </p:txBody>
      </p:sp>
      <p:sp>
        <p:nvSpPr>
          <p:cNvPr id="6" name="Content Placeholder 1"/>
          <p:cNvSpPr>
            <a:spLocks noGrp="1"/>
          </p:cNvSpPr>
          <p:nvPr>
            <p:ph idx="1"/>
          </p:nvPr>
        </p:nvSpPr>
        <p:spPr>
          <a:xfrm>
            <a:off x="533400" y="1905000"/>
            <a:ext cx="8534400" cy="4343400"/>
          </a:xfrm>
        </p:spPr>
        <p:txBody>
          <a:bodyPr>
            <a:normAutofit fontScale="70000" lnSpcReduction="20000"/>
          </a:bodyPr>
          <a:lstStyle/>
          <a:p>
            <a:pPr marL="0" indent="0">
              <a:buNone/>
            </a:pPr>
            <a:r>
              <a:rPr lang="en-US" sz="2600" dirty="0"/>
              <a:t>Who can see/edit tender operations and passwords?</a:t>
            </a:r>
          </a:p>
          <a:p>
            <a:pPr lvl="1">
              <a:buFont typeface="Arial" panose="020B0604020202020204" pitchFamily="34" charset="0"/>
              <a:buChar char="•"/>
            </a:pPr>
            <a:r>
              <a:rPr lang="en-US" sz="1800" dirty="0"/>
              <a:t>Normal and Admin users</a:t>
            </a:r>
          </a:p>
          <a:p>
            <a:pPr marL="0" indent="0">
              <a:buNone/>
            </a:pPr>
            <a:r>
              <a:rPr lang="en-US" sz="2600" dirty="0"/>
              <a:t>Who can run reports in the elandings web?</a:t>
            </a:r>
          </a:p>
          <a:p>
            <a:pPr lvl="1">
              <a:buFont typeface="Arial" panose="020B0604020202020204" pitchFamily="34" charset="0"/>
              <a:buChar char="•"/>
            </a:pPr>
            <a:r>
              <a:rPr lang="en-US" sz="1800" dirty="0"/>
              <a:t>Normal and Admin users</a:t>
            </a:r>
          </a:p>
          <a:p>
            <a:pPr marL="0" indent="0">
              <a:buNone/>
            </a:pPr>
            <a:r>
              <a:rPr lang="en-US" sz="2600" dirty="0"/>
              <a:t>Who can correct or modify, and even void a landing report while still on a thumb drive?</a:t>
            </a:r>
          </a:p>
          <a:p>
            <a:pPr lvl="1">
              <a:buFont typeface="Arial" panose="020B0604020202020204" pitchFamily="34" charset="0"/>
              <a:buChar char="•"/>
            </a:pPr>
            <a:r>
              <a:rPr lang="en-US" sz="1800" dirty="0"/>
              <a:t>The tender operator and authorized users to access the thumb drive.</a:t>
            </a:r>
          </a:p>
          <a:p>
            <a:pPr marL="0" indent="0">
              <a:buNone/>
            </a:pPr>
            <a:r>
              <a:rPr lang="en-US" sz="2600" dirty="0"/>
              <a:t>Who can correct or modify a landing report uploaded to the eLandings database?</a:t>
            </a:r>
          </a:p>
          <a:p>
            <a:pPr lvl="1">
              <a:buFont typeface="Arial" panose="020B0604020202020204" pitchFamily="34" charset="0"/>
              <a:buChar char="•"/>
            </a:pPr>
            <a:r>
              <a:rPr lang="en-US" sz="1900" dirty="0"/>
              <a:t>Normal and Admin users.</a:t>
            </a:r>
          </a:p>
          <a:p>
            <a:pPr lvl="1">
              <a:buFont typeface="Arial" panose="020B0604020202020204" pitchFamily="34" charset="0"/>
              <a:buChar char="•"/>
            </a:pPr>
            <a:r>
              <a:rPr lang="en-US" sz="1900" dirty="0"/>
              <a:t>You can request to have a landing report voided by contacting elandings.alaska.gov  (include explanation)</a:t>
            </a:r>
          </a:p>
          <a:p>
            <a:pPr lvl="1">
              <a:buFont typeface="Arial" panose="020B0604020202020204" pitchFamily="34" charset="0"/>
              <a:buChar char="•"/>
            </a:pPr>
            <a:r>
              <a:rPr lang="en-US" sz="1900" dirty="0"/>
              <a:t>All landing reports are locked 90 days after date of creation.  You can request a report be opened for editing by contacting eLandings.alaska.gov</a:t>
            </a:r>
          </a:p>
          <a:p>
            <a:pPr marL="301943" lvl="1" indent="0">
              <a:buNone/>
            </a:pPr>
            <a:r>
              <a:rPr lang="en-US" sz="1900" dirty="0"/>
              <a:t> </a:t>
            </a:r>
          </a:p>
          <a:p>
            <a:pPr lvl="1">
              <a:buFont typeface="Arial" panose="020B0604020202020204" pitchFamily="34" charset="0"/>
              <a:buChar char="•"/>
            </a:pPr>
            <a:endParaRPr lang="en-US" dirty="0"/>
          </a:p>
          <a:p>
            <a:pPr>
              <a:buFont typeface="Arial" panose="020B0604020202020204" pitchFamily="34" charset="0"/>
              <a:buChar char="•"/>
            </a:pPr>
            <a:endParaRPr lang="en-US" dirty="0"/>
          </a:p>
          <a:p>
            <a:pPr lvl="1">
              <a:buFont typeface="Arial" panose="020B0604020202020204" pitchFamily="34" charset="0"/>
              <a:buChar char="•"/>
            </a:pPr>
            <a:endParaRPr lang="en-US" dirty="0"/>
          </a:p>
        </p:txBody>
      </p:sp>
    </p:spTree>
    <p:extLst>
      <p:ext uri="{BB962C8B-B14F-4D97-AF65-F5344CB8AC3E}">
        <p14:creationId xmlns:p14="http://schemas.microsoft.com/office/powerpoint/2010/main" val="2156052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8"/>
            <a:ext cx="8229600" cy="728472"/>
          </a:xfrm>
        </p:spPr>
        <p:txBody>
          <a:bodyPr>
            <a:normAutofit/>
          </a:bodyPr>
          <a:lstStyle/>
          <a:p>
            <a:r>
              <a:rPr lang="en-US" dirty="0"/>
              <a:t>Processor Tender Interface</a:t>
            </a:r>
          </a:p>
        </p:txBody>
      </p:sp>
      <p:sp>
        <p:nvSpPr>
          <p:cNvPr id="2" name="Content Placeholder 1"/>
          <p:cNvSpPr>
            <a:spLocks noGrp="1"/>
          </p:cNvSpPr>
          <p:nvPr>
            <p:ph idx="1"/>
          </p:nvPr>
        </p:nvSpPr>
        <p:spPr/>
        <p:txBody>
          <a:bodyPr/>
          <a:lstStyle/>
          <a:p>
            <a:endParaRPr lang="en-US" dirty="0"/>
          </a:p>
        </p:txBody>
      </p:sp>
      <p:pic>
        <p:nvPicPr>
          <p:cNvPr id="6146" name="Picture 2" descr="F:\Ekuk Bea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19200"/>
            <a:ext cx="8686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604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301942"/>
            <a:ext cx="5937755" cy="1188720"/>
          </a:xfrm>
        </p:spPr>
        <p:txBody>
          <a:bodyPr/>
          <a:lstStyle/>
          <a:p>
            <a:r>
              <a:rPr lang="en-US" dirty="0"/>
              <a:t>Processor Tender Interface</a:t>
            </a:r>
          </a:p>
        </p:txBody>
      </p:sp>
      <p:sp>
        <p:nvSpPr>
          <p:cNvPr id="5" name="TextBox 4"/>
          <p:cNvSpPr txBox="1"/>
          <p:nvPr/>
        </p:nvSpPr>
        <p:spPr>
          <a:xfrm>
            <a:off x="1257300" y="2971800"/>
            <a:ext cx="6629400" cy="3139321"/>
          </a:xfrm>
          <a:prstGeom prst="rect">
            <a:avLst/>
          </a:prstGeom>
          <a:noFill/>
        </p:spPr>
        <p:txBody>
          <a:bodyPr wrap="square" rtlCol="0">
            <a:spAutoFit/>
          </a:bodyPr>
          <a:lstStyle/>
          <a:p>
            <a:r>
              <a:rPr lang="en-US" dirty="0"/>
              <a:t>The PTI is downloaded from our eLandings WIKI </a:t>
            </a:r>
            <a:r>
              <a:rPr lang="en-US" b="1" dirty="0"/>
              <a:t>annually. </a:t>
            </a:r>
          </a:p>
          <a:p>
            <a:endParaRPr lang="en-US" b="1" dirty="0"/>
          </a:p>
          <a:p>
            <a:r>
              <a:rPr lang="en-US" b="1" dirty="0"/>
              <a:t>Why:  </a:t>
            </a:r>
            <a:r>
              <a:rPr lang="en-US" dirty="0"/>
              <a:t>to obtain the most recent version with all updates, new features and enhancements to both the PTI and tLandings. </a:t>
            </a:r>
          </a:p>
          <a:p>
            <a:endParaRPr lang="en-US" b="1" dirty="0"/>
          </a:p>
          <a:p>
            <a:r>
              <a:rPr lang="en-US" dirty="0"/>
              <a:t>Each tender should have </a:t>
            </a:r>
            <a:r>
              <a:rPr lang="en-US" b="1" dirty="0"/>
              <a:t>at least 3-4 thumb </a:t>
            </a:r>
            <a:r>
              <a:rPr lang="en-US" dirty="0"/>
              <a:t>drives on the boat.  With the PTI, you can configure as many as 10 thumb drives at once for a single tender, at the beginning of the season.</a:t>
            </a:r>
          </a:p>
          <a:p>
            <a:endParaRPr lang="en-US" dirty="0"/>
          </a:p>
          <a:p>
            <a:r>
              <a:rPr lang="en-US" dirty="0"/>
              <a:t>A note about unpowered USB hubs - Don’t use them!</a:t>
            </a:r>
          </a:p>
          <a:p>
            <a:endParaRPr lang="en-US" b="1" dirty="0"/>
          </a:p>
        </p:txBody>
      </p:sp>
      <p:pic>
        <p:nvPicPr>
          <p:cNvPr id="6" name="Picture 5">
            <a:extLst>
              <a:ext uri="{FF2B5EF4-FFF2-40B4-BE49-F238E27FC236}">
                <a16:creationId xmlns:a16="http://schemas.microsoft.com/office/drawing/2014/main" id="{F24CE58A-9CCE-49D9-A8E4-8FE48AD1FE8F}"/>
              </a:ext>
            </a:extLst>
          </p:cNvPr>
          <p:cNvPicPr>
            <a:picLocks noChangeAspect="1"/>
          </p:cNvPicPr>
          <p:nvPr/>
        </p:nvPicPr>
        <p:blipFill>
          <a:blip r:embed="rId3"/>
          <a:stretch>
            <a:fillRect/>
          </a:stretch>
        </p:blipFill>
        <p:spPr>
          <a:xfrm>
            <a:off x="4219574" y="1835943"/>
            <a:ext cx="704850" cy="790575"/>
          </a:xfrm>
          <a:prstGeom prst="rect">
            <a:avLst/>
          </a:prstGeom>
        </p:spPr>
      </p:pic>
    </p:spTree>
    <p:extLst>
      <p:ext uri="{BB962C8B-B14F-4D97-AF65-F5344CB8AC3E}">
        <p14:creationId xmlns:p14="http://schemas.microsoft.com/office/powerpoint/2010/main" val="667504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1" y="381000"/>
            <a:ext cx="5937755" cy="1188720"/>
          </a:xfrm>
        </p:spPr>
        <p:txBody>
          <a:bodyPr/>
          <a:lstStyle/>
          <a:p>
            <a:r>
              <a:rPr lang="en-US" dirty="0"/>
              <a:t>PTI/</a:t>
            </a:r>
            <a:r>
              <a:rPr lang="en-US" dirty="0" err="1"/>
              <a:t>tlandings</a:t>
            </a:r>
            <a:r>
              <a:rPr lang="en-US" dirty="0"/>
              <a:t> Documentation</a:t>
            </a:r>
          </a:p>
        </p:txBody>
      </p:sp>
      <p:pic>
        <p:nvPicPr>
          <p:cNvPr id="2" name="Picture 1">
            <a:extLst>
              <a:ext uri="{FF2B5EF4-FFF2-40B4-BE49-F238E27FC236}">
                <a16:creationId xmlns:a16="http://schemas.microsoft.com/office/drawing/2014/main" id="{3A928E0B-F94F-4F68-B4DE-F68386E2541B}"/>
              </a:ext>
            </a:extLst>
          </p:cNvPr>
          <p:cNvPicPr>
            <a:picLocks noChangeAspect="1"/>
          </p:cNvPicPr>
          <p:nvPr/>
        </p:nvPicPr>
        <p:blipFill>
          <a:blip r:embed="rId3"/>
          <a:stretch>
            <a:fillRect/>
          </a:stretch>
        </p:blipFill>
        <p:spPr>
          <a:xfrm>
            <a:off x="187251" y="2209800"/>
            <a:ext cx="8769497" cy="4139164"/>
          </a:xfrm>
          <a:prstGeom prst="rect">
            <a:avLst/>
          </a:prstGeom>
        </p:spPr>
      </p:pic>
    </p:spTree>
    <p:extLst>
      <p:ext uri="{BB962C8B-B14F-4D97-AF65-F5344CB8AC3E}">
        <p14:creationId xmlns:p14="http://schemas.microsoft.com/office/powerpoint/2010/main" val="758860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2600" y="157622"/>
            <a:ext cx="5937755" cy="1188720"/>
          </a:xfrm>
        </p:spPr>
        <p:txBody>
          <a:bodyPr>
            <a:normAutofit/>
          </a:bodyPr>
          <a:lstStyle/>
          <a:p>
            <a:r>
              <a:rPr lang="en-US" dirty="0"/>
              <a:t>Installing the Processor Tender Interface</a:t>
            </a:r>
          </a:p>
        </p:txBody>
      </p:sp>
      <p:pic>
        <p:nvPicPr>
          <p:cNvPr id="19458" name="Picture 2" descr="C:\Users\pgsmith\AppData\Local\Temp\SNAGHTML113e078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6343650" cy="366712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Users\pgsmith\AppData\Local\Temp\SNAGHTML113ec6f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068036"/>
            <a:ext cx="6343650" cy="366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50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Processor Tender Interface</a:t>
            </a:r>
          </a:p>
        </p:txBody>
      </p:sp>
      <p:sp>
        <p:nvSpPr>
          <p:cNvPr id="2" name="Content Placeholder 1"/>
          <p:cNvSpPr>
            <a:spLocks noGrp="1"/>
          </p:cNvSpPr>
          <p:nvPr>
            <p:ph idx="1"/>
          </p:nvPr>
        </p:nvSpPr>
        <p:spPr>
          <a:xfrm>
            <a:off x="1295400" y="2514600"/>
            <a:ext cx="7010400" cy="3992563"/>
          </a:xfrm>
        </p:spPr>
        <p:txBody>
          <a:bodyPr/>
          <a:lstStyle/>
          <a:p>
            <a:pPr marL="0" indent="0" algn="ctr">
              <a:buNone/>
            </a:pPr>
            <a:r>
              <a:rPr lang="en-US" b="1" dirty="0"/>
              <a:t>The PTI </a:t>
            </a:r>
            <a:r>
              <a:rPr lang="en-US" b="1" dirty="0">
                <a:solidFill>
                  <a:srgbClr val="FF0000"/>
                </a:solidFill>
              </a:rPr>
              <a:t>configures</a:t>
            </a:r>
            <a:r>
              <a:rPr lang="en-US" b="1" dirty="0"/>
              <a:t> thumb drives and </a:t>
            </a:r>
            <a:r>
              <a:rPr lang="en-US" b="1" dirty="0">
                <a:solidFill>
                  <a:srgbClr val="FF0000"/>
                </a:solidFill>
              </a:rPr>
              <a:t>uploads</a:t>
            </a:r>
            <a:r>
              <a:rPr lang="en-US" b="1" dirty="0"/>
              <a:t> landing reports</a:t>
            </a:r>
          </a:p>
          <a:p>
            <a:pPr marL="0" indent="0" algn="ctr">
              <a:buNone/>
            </a:pPr>
            <a:endParaRPr lang="en-US" b="1" dirty="0"/>
          </a:p>
          <a:p>
            <a:pPr marL="0" indent="0">
              <a:buNone/>
            </a:pPr>
            <a:r>
              <a:rPr lang="en-US" b="1" dirty="0"/>
              <a:t>Let’s start with ‘configures’ ~ </a:t>
            </a:r>
          </a:p>
          <a:p>
            <a:pPr marL="0" indent="0">
              <a:buNone/>
            </a:pPr>
            <a:endParaRPr lang="en-US" b="1" dirty="0"/>
          </a:p>
          <a:p>
            <a:pPr marL="0" indent="0" algn="ctr">
              <a:buNone/>
            </a:pPr>
            <a:r>
              <a:rPr lang="en-US" b="1" dirty="0"/>
              <a:t>that means it customizes the thumb drive to your company specifications</a:t>
            </a:r>
            <a:endParaRPr lang="en-US" dirty="0"/>
          </a:p>
        </p:txBody>
      </p:sp>
    </p:spTree>
    <p:extLst>
      <p:ext uri="{BB962C8B-B14F-4D97-AF65-F5344CB8AC3E}">
        <p14:creationId xmlns:p14="http://schemas.microsoft.com/office/powerpoint/2010/main" val="11073523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Preparing thumb drives</a:t>
            </a:r>
          </a:p>
        </p:txBody>
      </p:sp>
      <p:sp>
        <p:nvSpPr>
          <p:cNvPr id="2" name="Content Placeholder 1"/>
          <p:cNvSpPr>
            <a:spLocks noGrp="1"/>
          </p:cNvSpPr>
          <p:nvPr>
            <p:ph idx="1"/>
          </p:nvPr>
        </p:nvSpPr>
        <p:spPr/>
        <p:txBody>
          <a:bodyPr/>
          <a:lstStyle/>
          <a:p>
            <a:r>
              <a:rPr lang="en-US" dirty="0"/>
              <a:t>Be sure to </a:t>
            </a:r>
            <a:r>
              <a:rPr lang="en-US" b="1" dirty="0">
                <a:solidFill>
                  <a:srgbClr val="FF0000"/>
                </a:solidFill>
              </a:rPr>
              <a:t>delete old installs </a:t>
            </a:r>
            <a:r>
              <a:rPr lang="en-US" dirty="0"/>
              <a:t>of tLandings on your thumb drives before installing 2019 tLandings!</a:t>
            </a:r>
          </a:p>
        </p:txBody>
      </p:sp>
      <p:sp>
        <p:nvSpPr>
          <p:cNvPr id="4" name="AutoShape 2" descr="Image result for thumbdrive"/>
          <p:cNvSpPr>
            <a:spLocks noChangeAspect="1" noChangeArrowheads="1"/>
          </p:cNvSpPr>
          <p:nvPr/>
        </p:nvSpPr>
        <p:spPr bwMode="auto">
          <a:xfrm>
            <a:off x="155575" y="-3017838"/>
            <a:ext cx="8201025" cy="62960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3810000"/>
            <a:ext cx="3505200" cy="2690242"/>
          </a:xfrm>
          <a:prstGeom prst="rect">
            <a:avLst/>
          </a:prstGeom>
        </p:spPr>
      </p:pic>
    </p:spTree>
    <p:extLst>
      <p:ext uri="{BB962C8B-B14F-4D97-AF65-F5344CB8AC3E}">
        <p14:creationId xmlns:p14="http://schemas.microsoft.com/office/powerpoint/2010/main" val="4270203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6045" y="300610"/>
            <a:ext cx="5937755" cy="1188720"/>
          </a:xfrm>
        </p:spPr>
        <p:txBody>
          <a:bodyPr>
            <a:normAutofit fontScale="90000"/>
          </a:bodyPr>
          <a:lstStyle/>
          <a:p>
            <a:r>
              <a:rPr lang="en-US" dirty="0"/>
              <a:t>Processor Tender Interface Demo</a:t>
            </a:r>
            <a:br>
              <a:rPr lang="en-US" dirty="0"/>
            </a:br>
            <a:r>
              <a:rPr lang="en-US" dirty="0"/>
              <a:t>Configuration</a:t>
            </a:r>
          </a:p>
        </p:txBody>
      </p:sp>
      <p:sp>
        <p:nvSpPr>
          <p:cNvPr id="2" name="Content Placeholder 1"/>
          <p:cNvSpPr>
            <a:spLocks noGrp="1"/>
          </p:cNvSpPr>
          <p:nvPr>
            <p:ph idx="1"/>
          </p:nvPr>
        </p:nvSpPr>
        <p:spPr/>
        <p:txBody>
          <a:bodyPr/>
          <a:lstStyle/>
          <a:p>
            <a:pPr marL="0" indent="0">
              <a:buNone/>
            </a:pPr>
            <a:endParaRPr lang="en-US" dirty="0"/>
          </a:p>
        </p:txBody>
      </p:sp>
      <p:pic>
        <p:nvPicPr>
          <p:cNvPr id="1026" name="Picture 2" descr="C:\Users\pgsmith\Desktop\Landings before the stor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059" y="1600200"/>
            <a:ext cx="8695341" cy="5085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66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Processor Tender Interface</a:t>
            </a:r>
          </a:p>
        </p:txBody>
      </p:sp>
      <p:sp>
        <p:nvSpPr>
          <p:cNvPr id="2" name="Content Placeholder 1"/>
          <p:cNvSpPr>
            <a:spLocks noGrp="1"/>
          </p:cNvSpPr>
          <p:nvPr>
            <p:ph idx="1"/>
          </p:nvPr>
        </p:nvSpPr>
        <p:spPr>
          <a:xfrm>
            <a:off x="872067" y="2438400"/>
            <a:ext cx="7408333" cy="4038600"/>
          </a:xfrm>
        </p:spPr>
        <p:txBody>
          <a:bodyPr>
            <a:normAutofit lnSpcReduction="10000"/>
          </a:bodyPr>
          <a:lstStyle/>
          <a:p>
            <a:pPr marL="0" indent="0">
              <a:buNone/>
            </a:pPr>
            <a:r>
              <a:rPr lang="en-US" b="1" dirty="0"/>
              <a:t>The PTI loads the following on the thumb drive:</a:t>
            </a:r>
          </a:p>
          <a:p>
            <a:pPr marL="0" indent="0">
              <a:buNone/>
            </a:pPr>
            <a:endParaRPr lang="en-US" b="1" dirty="0"/>
          </a:p>
          <a:p>
            <a:pPr marL="0" indent="0">
              <a:buNone/>
            </a:pPr>
            <a:r>
              <a:rPr lang="en-US" dirty="0"/>
              <a:t>The tLandings application</a:t>
            </a:r>
            <a:endParaRPr lang="en-US" sz="2000" dirty="0"/>
          </a:p>
          <a:p>
            <a:pPr>
              <a:buFont typeface="Arial" panose="020B0604020202020204" pitchFamily="34" charset="0"/>
              <a:buChar char="•"/>
            </a:pPr>
            <a:r>
              <a:rPr lang="en-US" dirty="0"/>
              <a:t>A list of eLandings users authorized to login to the tLandings application</a:t>
            </a:r>
            <a:endParaRPr lang="en-US" sz="2000" dirty="0"/>
          </a:p>
          <a:p>
            <a:pPr>
              <a:buFont typeface="Arial" panose="020B0604020202020204" pitchFamily="34" charset="0"/>
              <a:buChar char="•"/>
            </a:pPr>
            <a:r>
              <a:rPr lang="en-US" dirty="0"/>
              <a:t>Your office staff and the tender operator</a:t>
            </a:r>
          </a:p>
          <a:p>
            <a:pPr>
              <a:buFont typeface="Arial" panose="020B0604020202020204" pitchFamily="34" charset="0"/>
              <a:buChar char="•"/>
            </a:pPr>
            <a:r>
              <a:rPr lang="en-US" dirty="0"/>
              <a:t>Your company’s licenses and the tender vessel’s name and ADF&amp;G vessel number</a:t>
            </a:r>
            <a:endParaRPr lang="en-US" sz="2000" dirty="0"/>
          </a:p>
          <a:p>
            <a:pPr>
              <a:buFont typeface="Arial" panose="020B0604020202020204" pitchFamily="34" charset="0"/>
              <a:buChar char="•"/>
            </a:pPr>
            <a:r>
              <a:rPr lang="en-US" dirty="0"/>
              <a:t>A list of species that will be delivering to the tender</a:t>
            </a:r>
            <a:endParaRPr lang="en-US" sz="2000" dirty="0"/>
          </a:p>
          <a:p>
            <a:pPr>
              <a:buFont typeface="Arial" panose="020B0604020202020204" pitchFamily="34" charset="0"/>
              <a:buChar char="•"/>
            </a:pPr>
            <a:r>
              <a:rPr lang="en-US" dirty="0"/>
              <a:t>A unique set of fish ticket numbers that will be assigned to each landing report </a:t>
            </a:r>
            <a:endParaRPr lang="en-US" sz="2000" dirty="0"/>
          </a:p>
          <a:p>
            <a:pPr>
              <a:buFont typeface="Arial" panose="020B0604020202020204" pitchFamily="34" charset="0"/>
              <a:buChar char="•"/>
            </a:pPr>
            <a:r>
              <a:rPr lang="en-US" dirty="0"/>
              <a:t>Your special defaults – like delivery limit threshold</a:t>
            </a:r>
            <a:endParaRPr lang="en-US" sz="2000" dirty="0"/>
          </a:p>
          <a:p>
            <a:pPr marL="0" indent="0">
              <a:buNone/>
            </a:pPr>
            <a:endParaRPr lang="en-US" b="1" dirty="0"/>
          </a:p>
        </p:txBody>
      </p:sp>
    </p:spTree>
    <p:extLst>
      <p:ext uri="{BB962C8B-B14F-4D97-AF65-F5344CB8AC3E}">
        <p14:creationId xmlns:p14="http://schemas.microsoft.com/office/powerpoint/2010/main" val="2183001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Processor Tender Interface</a:t>
            </a:r>
          </a:p>
        </p:txBody>
      </p:sp>
      <p:sp>
        <p:nvSpPr>
          <p:cNvPr id="2" name="Content Placeholder 1"/>
          <p:cNvSpPr>
            <a:spLocks noGrp="1"/>
          </p:cNvSpPr>
          <p:nvPr>
            <p:ph idx="1"/>
          </p:nvPr>
        </p:nvSpPr>
        <p:spPr>
          <a:xfrm>
            <a:off x="872067" y="2438400"/>
            <a:ext cx="7408333" cy="4038600"/>
          </a:xfrm>
        </p:spPr>
        <p:txBody>
          <a:bodyPr>
            <a:normAutofit/>
          </a:bodyPr>
          <a:lstStyle/>
          <a:p>
            <a:pPr marL="0" indent="0">
              <a:buNone/>
            </a:pPr>
            <a:r>
              <a:rPr lang="en-US" b="1" dirty="0"/>
              <a:t>When preparing a tLandings thumb drive</a:t>
            </a:r>
          </a:p>
          <a:p>
            <a:pPr marL="0" indent="0">
              <a:buNone/>
            </a:pPr>
            <a:endParaRPr lang="en-US" b="1" dirty="0"/>
          </a:p>
          <a:p>
            <a:pPr>
              <a:buFont typeface="Arial" panose="020B0604020202020204" pitchFamily="34" charset="0"/>
              <a:buChar char="•"/>
            </a:pPr>
            <a:r>
              <a:rPr lang="en-US" dirty="0"/>
              <a:t>You can select an operation and a tender associated with that operation.</a:t>
            </a:r>
          </a:p>
          <a:p>
            <a:pPr>
              <a:buFont typeface="Arial" panose="020B0604020202020204" pitchFamily="34" charset="0"/>
              <a:buChar char="•"/>
            </a:pPr>
            <a:r>
              <a:rPr lang="en-US" dirty="0"/>
              <a:t>You can add or remove tender vessels on operations easily</a:t>
            </a:r>
          </a:p>
          <a:p>
            <a:pPr>
              <a:buFont typeface="Arial" panose="020B0604020202020204" pitchFamily="34" charset="0"/>
              <a:buChar char="•"/>
            </a:pPr>
            <a:r>
              <a:rPr lang="en-US" dirty="0"/>
              <a:t>You can select the configuration profile for the tender, the buying station or the truck if using a tablet</a:t>
            </a:r>
          </a:p>
          <a:p>
            <a:pPr marL="0" indent="0">
              <a:buNone/>
            </a:pPr>
            <a:endParaRPr lang="en-US" b="1" dirty="0"/>
          </a:p>
        </p:txBody>
      </p:sp>
    </p:spTree>
    <p:extLst>
      <p:ext uri="{BB962C8B-B14F-4D97-AF65-F5344CB8AC3E}">
        <p14:creationId xmlns:p14="http://schemas.microsoft.com/office/powerpoint/2010/main" val="1322738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9"/>
          <p:cNvSpPr txBox="1">
            <a:spLocks noChangeArrowheads="1"/>
          </p:cNvSpPr>
          <p:nvPr/>
        </p:nvSpPr>
        <p:spPr bwMode="auto">
          <a:xfrm>
            <a:off x="43137" y="4144505"/>
            <a:ext cx="3895487" cy="800219"/>
          </a:xfrm>
          <a:prstGeom prst="rect">
            <a:avLst/>
          </a:prstGeom>
          <a:noFill/>
          <a:ln w="12700">
            <a:noFill/>
            <a:miter lim="800000"/>
            <a:headEnd type="none" w="sm" len="sm"/>
            <a:tailEnd type="none" w="sm" len="sm"/>
          </a:ln>
        </p:spPr>
        <p:txBody>
          <a:bodyPr wrap="square">
            <a:spAutoFit/>
          </a:bodyPr>
          <a:lstStyle/>
          <a:p>
            <a:pPr>
              <a:spcBef>
                <a:spcPts val="0"/>
              </a:spcBef>
            </a:pPr>
            <a:r>
              <a:rPr lang="en-US" b="1" i="1" dirty="0">
                <a:latin typeface="Candara" pitchFamily="34" charset="0"/>
              </a:rPr>
              <a:t>eLandings </a:t>
            </a:r>
          </a:p>
          <a:p>
            <a:pPr>
              <a:spcBef>
                <a:spcPts val="0"/>
              </a:spcBef>
            </a:pPr>
            <a:r>
              <a:rPr lang="en-US" sz="1400" b="1" dirty="0">
                <a:latin typeface="Candara" pitchFamily="34" charset="0"/>
              </a:rPr>
              <a:t>Web-based reporting of landings</a:t>
            </a:r>
          </a:p>
          <a:p>
            <a:pPr>
              <a:spcBef>
                <a:spcPts val="0"/>
              </a:spcBef>
            </a:pPr>
            <a:endParaRPr lang="en-US" sz="1400" b="1" dirty="0">
              <a:latin typeface="Candara" pitchFamily="34" charset="0"/>
            </a:endParaRPr>
          </a:p>
        </p:txBody>
      </p:sp>
      <p:sp>
        <p:nvSpPr>
          <p:cNvPr id="20487" name="Line 12"/>
          <p:cNvSpPr>
            <a:spLocks noChangeShapeType="1"/>
          </p:cNvSpPr>
          <p:nvPr/>
        </p:nvSpPr>
        <p:spPr bwMode="auto">
          <a:xfrm>
            <a:off x="2265833" y="4114799"/>
            <a:ext cx="1848966" cy="734167"/>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txBody>
          <a:bodyPr/>
          <a:lstStyle/>
          <a:p>
            <a:endParaRPr lang="en-US" dirty="0"/>
          </a:p>
        </p:txBody>
      </p:sp>
      <p:sp>
        <p:nvSpPr>
          <p:cNvPr id="20491" name="Text Box 16"/>
          <p:cNvSpPr txBox="1">
            <a:spLocks noChangeArrowheads="1"/>
          </p:cNvSpPr>
          <p:nvPr/>
        </p:nvSpPr>
        <p:spPr bwMode="auto">
          <a:xfrm>
            <a:off x="3505201" y="6096000"/>
            <a:ext cx="1968816" cy="523220"/>
          </a:xfrm>
          <a:prstGeom prst="rect">
            <a:avLst/>
          </a:prstGeom>
          <a:noFill/>
          <a:ln w="12700">
            <a:noFill/>
            <a:miter lim="800000"/>
            <a:headEnd type="none" w="sm" len="sm"/>
            <a:tailEnd type="none" w="sm" len="sm"/>
          </a:ln>
        </p:spPr>
        <p:txBody>
          <a:bodyPr wrap="square">
            <a:spAutoFit/>
          </a:bodyPr>
          <a:lstStyle/>
          <a:p>
            <a:pPr algn="ctr">
              <a:spcBef>
                <a:spcPct val="50000"/>
              </a:spcBef>
            </a:pPr>
            <a:r>
              <a:rPr lang="en-US" sz="1400" b="1" dirty="0">
                <a:latin typeface="Candara" pitchFamily="34" charset="0"/>
              </a:rPr>
              <a:t>eLandings Repository Database</a:t>
            </a:r>
          </a:p>
        </p:txBody>
      </p:sp>
      <p:pic>
        <p:nvPicPr>
          <p:cNvPr id="20493" name="Picture 32" descr="MCTN00689_0000[1]"/>
          <p:cNvPicPr>
            <a:picLocks noChangeAspect="1" noChangeArrowheads="1"/>
          </p:cNvPicPr>
          <p:nvPr/>
        </p:nvPicPr>
        <p:blipFill>
          <a:blip r:embed="rId3" cstate="print"/>
          <a:srcRect/>
          <a:stretch>
            <a:fillRect/>
          </a:stretch>
        </p:blipFill>
        <p:spPr bwMode="auto">
          <a:xfrm>
            <a:off x="6857999" y="3703349"/>
            <a:ext cx="2124075" cy="1682533"/>
          </a:xfrm>
          <a:prstGeom prst="rect">
            <a:avLst/>
          </a:prstGeom>
          <a:noFill/>
          <a:ln w="9525">
            <a:noFill/>
            <a:miter lim="800000"/>
            <a:headEnd/>
            <a:tailEnd/>
          </a:ln>
        </p:spPr>
      </p:pic>
      <p:sp>
        <p:nvSpPr>
          <p:cNvPr id="20496" name="Text Box 19"/>
          <p:cNvSpPr txBox="1">
            <a:spLocks noChangeArrowheads="1"/>
          </p:cNvSpPr>
          <p:nvPr/>
        </p:nvSpPr>
        <p:spPr bwMode="auto">
          <a:xfrm>
            <a:off x="6010275" y="5534000"/>
            <a:ext cx="2971800" cy="892552"/>
          </a:xfrm>
          <a:prstGeom prst="rect">
            <a:avLst/>
          </a:prstGeom>
          <a:noFill/>
          <a:ln w="9525">
            <a:noFill/>
            <a:miter lim="800000"/>
            <a:headEnd/>
            <a:tailEnd/>
          </a:ln>
        </p:spPr>
        <p:txBody>
          <a:bodyPr wrap="square">
            <a:spAutoFit/>
          </a:bodyPr>
          <a:lstStyle/>
          <a:p>
            <a:pPr>
              <a:spcBef>
                <a:spcPts val="0"/>
              </a:spcBef>
            </a:pPr>
            <a:r>
              <a:rPr lang="en-US" b="1" i="1" dirty="0">
                <a:latin typeface="Candara" pitchFamily="34" charset="0"/>
              </a:rPr>
              <a:t>tLandings</a:t>
            </a:r>
            <a:r>
              <a:rPr lang="en-US" b="1" dirty="0">
                <a:latin typeface="Candara" pitchFamily="34" charset="0"/>
              </a:rPr>
              <a:t> </a:t>
            </a:r>
          </a:p>
          <a:p>
            <a:pPr>
              <a:spcBef>
                <a:spcPts val="0"/>
              </a:spcBef>
            </a:pPr>
            <a:r>
              <a:rPr lang="en-US" sz="1400" b="1" dirty="0">
                <a:latin typeface="Candara" pitchFamily="34" charset="0"/>
              </a:rPr>
              <a:t>Reporting from tender vessels via USB drive</a:t>
            </a:r>
            <a:endParaRPr lang="en-US" sz="1400" b="1" i="1" dirty="0">
              <a:latin typeface="Candara" pitchFamily="34" charset="0"/>
            </a:endParaRPr>
          </a:p>
        </p:txBody>
      </p:sp>
      <p:pic>
        <p:nvPicPr>
          <p:cNvPr id="20" name="Picture 8" descr="C:\Users\jennifer.mondragon\AppData\Local\Microsoft\Windows\Temporary Internet Files\Content.IE5\P8T7FT10\MC90043484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656136"/>
            <a:ext cx="1587817" cy="1587817"/>
          </a:xfrm>
          <a:prstGeom prst="rect">
            <a:avLst/>
          </a:prstGeom>
          <a:noFill/>
          <a:extLst>
            <a:ext uri="{909E8E84-426E-40DD-AFC4-6F175D3DCCD1}">
              <a14:hiddenFill xmlns:a14="http://schemas.microsoft.com/office/drawing/2010/main">
                <a:solidFill>
                  <a:srgbClr val="FFFFFF"/>
                </a:solidFill>
              </a14:hiddenFill>
            </a:ext>
          </a:extLst>
        </p:spPr>
      </p:pic>
      <p:sp>
        <p:nvSpPr>
          <p:cNvPr id="21" name="Line 13"/>
          <p:cNvSpPr>
            <a:spLocks noChangeShapeType="1"/>
          </p:cNvSpPr>
          <p:nvPr/>
        </p:nvSpPr>
        <p:spPr bwMode="auto">
          <a:xfrm flipH="1" flipV="1">
            <a:off x="6629398" y="3703349"/>
            <a:ext cx="533401" cy="517209"/>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txBody>
          <a:bodyPr/>
          <a:lstStyle/>
          <a:p>
            <a:endParaRPr lang="en-US" dirty="0"/>
          </a:p>
        </p:txBody>
      </p:sp>
      <p:pic>
        <p:nvPicPr>
          <p:cNvPr id="2051" name="Picture 3" descr="C:\Users\jennifer.mondragon\AppData\Local\Microsoft\Windows\Temporary Internet Files\Content.IE5\022DBR37\large-USB-pen-drive-flash-drive-33.3-9516[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7229" y="3262798"/>
            <a:ext cx="533400" cy="504063"/>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a:spLocks noGrp="1"/>
          </p:cNvSpPr>
          <p:nvPr>
            <p:ph type="title"/>
          </p:nvPr>
        </p:nvSpPr>
        <p:spPr>
          <a:xfrm>
            <a:off x="0" y="76200"/>
            <a:ext cx="9144000" cy="1143000"/>
          </a:xfrm>
        </p:spPr>
        <p:txBody>
          <a:bodyPr>
            <a:normAutofit fontScale="90000"/>
          </a:bodyPr>
          <a:lstStyle/>
          <a:p>
            <a:pPr marL="0" indent="0" algn="ctr" eaLnBrk="1" fontAlgn="auto" hangingPunct="1">
              <a:spcAft>
                <a:spcPts val="0"/>
              </a:spcAft>
              <a:buNone/>
              <a:defRPr/>
            </a:pPr>
            <a:r>
              <a:rPr lang="en-US" sz="3200" dirty="0">
                <a:solidFill>
                  <a:schemeClr val="tx1"/>
                </a:solidFill>
                <a:effectLst/>
                <a:latin typeface="Arial Rounded MT Bold" panose="020F0704030504030204" pitchFamily="34" charset="0"/>
              </a:rPr>
              <a:t>eLandings for Salmon Components</a:t>
            </a:r>
          </a:p>
        </p:txBody>
      </p:sp>
      <p:pic>
        <p:nvPicPr>
          <p:cNvPr id="2052" name="Picture 4" descr="C:\Users\jennifer.mondragon\AppData\Local\Microsoft\Windows\Temporary Internet Files\Content.IE5\9SMHNIL1\factory-vector[1].png"/>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9869" y="2609222"/>
            <a:ext cx="1731012" cy="905608"/>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5" descr="j0215022"/>
          <p:cNvPicPr>
            <a:picLocks noChangeAspect="1" noChangeArrowheads="1"/>
          </p:cNvPicPr>
          <p:nvPr/>
        </p:nvPicPr>
        <p:blipFill>
          <a:blip r:embed="rId7" cstate="print"/>
          <a:srcRect/>
          <a:stretch>
            <a:fillRect/>
          </a:stretch>
        </p:blipFill>
        <p:spPr bwMode="auto">
          <a:xfrm>
            <a:off x="1319525" y="3413149"/>
            <a:ext cx="946308" cy="807409"/>
          </a:xfrm>
          <a:prstGeom prst="rect">
            <a:avLst/>
          </a:prstGeom>
          <a:noFill/>
          <a:ln w="9525">
            <a:noFill/>
            <a:miter lim="800000"/>
            <a:headEnd/>
            <a:tailEnd/>
          </a:ln>
        </p:spPr>
      </p:pic>
      <p:cxnSp>
        <p:nvCxnSpPr>
          <p:cNvPr id="3" name="Straight Arrow Connector 2"/>
          <p:cNvCxnSpPr>
            <a:stCxn id="20482" idx="3"/>
          </p:cNvCxnSpPr>
          <p:nvPr/>
        </p:nvCxnSpPr>
        <p:spPr>
          <a:xfrm flipV="1">
            <a:off x="2265833" y="3563637"/>
            <a:ext cx="3744442" cy="25321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 name="Straight Arrow Connector 5"/>
          <p:cNvCxnSpPr/>
          <p:nvPr/>
        </p:nvCxnSpPr>
        <p:spPr>
          <a:xfrm flipH="1">
            <a:off x="5334000" y="4544615"/>
            <a:ext cx="914400" cy="30435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2366646" y="2286000"/>
            <a:ext cx="3195954" cy="1015663"/>
          </a:xfrm>
          <a:prstGeom prst="rect">
            <a:avLst/>
          </a:prstGeom>
          <a:noFill/>
        </p:spPr>
        <p:txBody>
          <a:bodyPr wrap="square" rtlCol="0">
            <a:spAutoFit/>
          </a:bodyPr>
          <a:lstStyle/>
          <a:p>
            <a:r>
              <a:rPr lang="en-US" b="1" i="1" dirty="0">
                <a:latin typeface="Candara" panose="020E0502030303020204" pitchFamily="34" charset="0"/>
              </a:rPr>
              <a:t>Processor-Tender Interface</a:t>
            </a:r>
          </a:p>
          <a:p>
            <a:r>
              <a:rPr lang="en-US" sz="1400" b="1" i="1" dirty="0">
                <a:latin typeface="Candara" panose="020E0502030303020204" pitchFamily="34" charset="0"/>
              </a:rPr>
              <a:t>Web-based application to configure thumb drives and upload landing reports</a:t>
            </a:r>
          </a:p>
        </p:txBody>
      </p:sp>
    </p:spTree>
    <p:extLst>
      <p:ext uri="{BB962C8B-B14F-4D97-AF65-F5344CB8AC3E}">
        <p14:creationId xmlns:p14="http://schemas.microsoft.com/office/powerpoint/2010/main" val="324487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182881"/>
            <a:ext cx="5937755" cy="1188720"/>
          </a:xfrm>
        </p:spPr>
        <p:txBody>
          <a:bodyPr/>
          <a:lstStyle/>
          <a:p>
            <a:r>
              <a:rPr lang="en-US" dirty="0"/>
              <a:t>Processor Tender Interface</a:t>
            </a:r>
          </a:p>
        </p:txBody>
      </p:sp>
      <p:sp>
        <p:nvSpPr>
          <p:cNvPr id="4" name="Content Placeholder 3"/>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76400"/>
            <a:ext cx="7309355" cy="4752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5754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Processor Tender Interface</a:t>
            </a:r>
          </a:p>
        </p:txBody>
      </p:sp>
      <p:sp>
        <p:nvSpPr>
          <p:cNvPr id="2" name="Content Placeholder 1"/>
          <p:cNvSpPr>
            <a:spLocks noGrp="1"/>
          </p:cNvSpPr>
          <p:nvPr>
            <p:ph idx="1"/>
          </p:nvPr>
        </p:nvSpPr>
        <p:spPr/>
        <p:txBody>
          <a:bodyPr/>
          <a:lstStyle/>
          <a:p>
            <a:pPr marL="0" indent="0">
              <a:buNone/>
            </a:pPr>
            <a:r>
              <a:rPr lang="en-US" dirty="0"/>
              <a:t>The PTI can be used to configure tLandings for:</a:t>
            </a:r>
          </a:p>
          <a:p>
            <a:pPr lvl="1">
              <a:buFont typeface="Arial" panose="020B0604020202020204" pitchFamily="34" charset="0"/>
              <a:buChar char="•"/>
            </a:pPr>
            <a:r>
              <a:rPr lang="en-US" dirty="0"/>
              <a:t>Salmon/Salmon Troll</a:t>
            </a:r>
          </a:p>
          <a:p>
            <a:pPr lvl="1">
              <a:buFont typeface="Arial" panose="020B0604020202020204" pitchFamily="34" charset="0"/>
              <a:buChar char="•"/>
            </a:pPr>
            <a:r>
              <a:rPr lang="en-US" dirty="0"/>
              <a:t>Groundfish</a:t>
            </a:r>
          </a:p>
          <a:p>
            <a:pPr marL="0" indent="0">
              <a:buNone/>
            </a:pPr>
            <a:endParaRPr lang="en-US" dirty="0"/>
          </a:p>
          <a:p>
            <a:pPr marL="0" indent="0">
              <a:buNone/>
            </a:pPr>
            <a:r>
              <a:rPr lang="en-US" dirty="0"/>
              <a:t>The tLandings application is </a:t>
            </a:r>
            <a:r>
              <a:rPr lang="en-US" b="1" dirty="0"/>
              <a:t>NOT</a:t>
            </a:r>
            <a:r>
              <a:rPr lang="en-US" dirty="0"/>
              <a:t> designed to document IFQ groundfish in the salmon troll or groundfish fisheries.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50889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Processor Tender Interface</a:t>
            </a:r>
          </a:p>
        </p:txBody>
      </p:sp>
      <p:pic>
        <p:nvPicPr>
          <p:cNvPr id="2" name="Picture 1">
            <a:extLst>
              <a:ext uri="{FF2B5EF4-FFF2-40B4-BE49-F238E27FC236}">
                <a16:creationId xmlns:a16="http://schemas.microsoft.com/office/drawing/2014/main" id="{324E83D1-AB3E-44E8-A023-32473D5227A3}"/>
              </a:ext>
            </a:extLst>
          </p:cNvPr>
          <p:cNvPicPr>
            <a:picLocks noChangeAspect="1"/>
          </p:cNvPicPr>
          <p:nvPr/>
        </p:nvPicPr>
        <p:blipFill>
          <a:blip r:embed="rId3"/>
          <a:stretch>
            <a:fillRect/>
          </a:stretch>
        </p:blipFill>
        <p:spPr>
          <a:xfrm>
            <a:off x="76200" y="152400"/>
            <a:ext cx="9144000" cy="6231193"/>
          </a:xfrm>
          <a:prstGeom prst="rect">
            <a:avLst/>
          </a:prstGeom>
        </p:spPr>
      </p:pic>
    </p:spTree>
    <p:extLst>
      <p:ext uri="{BB962C8B-B14F-4D97-AF65-F5344CB8AC3E}">
        <p14:creationId xmlns:p14="http://schemas.microsoft.com/office/powerpoint/2010/main" val="13603454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C03CFF-2B80-40B3-8C30-5583D30194FB}"/>
              </a:ext>
            </a:extLst>
          </p:cNvPr>
          <p:cNvPicPr>
            <a:picLocks noChangeAspect="1"/>
          </p:cNvPicPr>
          <p:nvPr/>
        </p:nvPicPr>
        <p:blipFill>
          <a:blip r:embed="rId3"/>
          <a:stretch>
            <a:fillRect/>
          </a:stretch>
        </p:blipFill>
        <p:spPr>
          <a:xfrm>
            <a:off x="19050" y="152400"/>
            <a:ext cx="9144000" cy="6126664"/>
          </a:xfrm>
          <a:prstGeom prst="rect">
            <a:avLst/>
          </a:prstGeom>
        </p:spPr>
      </p:pic>
    </p:spTree>
    <p:extLst>
      <p:ext uri="{BB962C8B-B14F-4D97-AF65-F5344CB8AC3E}">
        <p14:creationId xmlns:p14="http://schemas.microsoft.com/office/powerpoint/2010/main" val="29454417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Processor Tender Interface</a:t>
            </a:r>
          </a:p>
        </p:txBody>
      </p:sp>
      <p:sp>
        <p:nvSpPr>
          <p:cNvPr id="2" name="Content Placeholder 1"/>
          <p:cNvSpPr>
            <a:spLocks noGrp="1"/>
          </p:cNvSpPr>
          <p:nvPr>
            <p:ph idx="1"/>
          </p:nvPr>
        </p:nvSpPr>
        <p:spPr/>
        <p:txBody>
          <a:bodyPr/>
          <a:lstStyle/>
          <a:p>
            <a:pPr>
              <a:buFont typeface="Arial" panose="020B0604020202020204" pitchFamily="34" charset="0"/>
              <a:buChar char="•"/>
            </a:pPr>
            <a:r>
              <a:rPr lang="en-US" dirty="0"/>
              <a:t>You can create multiple species lists for distinct fisheries.</a:t>
            </a:r>
          </a:p>
          <a:p>
            <a:pPr>
              <a:buFont typeface="Arial" panose="020B0604020202020204" pitchFamily="34" charset="0"/>
              <a:buChar char="•"/>
            </a:pPr>
            <a:r>
              <a:rPr lang="en-US" dirty="0"/>
              <a:t>You can change prices within the PTI and tLandings.</a:t>
            </a:r>
          </a:p>
          <a:p>
            <a:pPr>
              <a:buFont typeface="Arial" panose="020B0604020202020204" pitchFamily="34" charset="0"/>
              <a:buChar char="•"/>
            </a:pPr>
            <a:r>
              <a:rPr lang="en-US" dirty="0"/>
              <a:t>We have eliminated the need for vessel lists, as this information is harvested from the CFEC permit card.</a:t>
            </a:r>
          </a:p>
        </p:txBody>
      </p:sp>
    </p:spTree>
    <p:extLst>
      <p:ext uri="{BB962C8B-B14F-4D97-AF65-F5344CB8AC3E}">
        <p14:creationId xmlns:p14="http://schemas.microsoft.com/office/powerpoint/2010/main" val="9231592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Processor Tender Interface</a:t>
            </a:r>
          </a:p>
        </p:txBody>
      </p:sp>
      <p:sp>
        <p:nvSpPr>
          <p:cNvPr id="2" name="Content Placeholder 1"/>
          <p:cNvSpPr>
            <a:spLocks noGrp="1"/>
          </p:cNvSpPr>
          <p:nvPr>
            <p:ph idx="1"/>
          </p:nvPr>
        </p:nvSpPr>
        <p:spPr/>
        <p:txBody>
          <a:bodyPr/>
          <a:lstStyle/>
          <a:p>
            <a:pPr marL="0" indent="0">
              <a:buNone/>
            </a:pPr>
            <a:r>
              <a:rPr lang="en-US" dirty="0"/>
              <a:t>Once configured the thumb drives contains three files:</a:t>
            </a:r>
          </a:p>
          <a:p>
            <a:pPr marL="0" indent="0">
              <a:buNone/>
            </a:pPr>
            <a:r>
              <a:rPr lang="en-US" dirty="0"/>
              <a:t>		  </a:t>
            </a:r>
          </a:p>
          <a:p>
            <a:pPr marL="0" indent="0">
              <a:buNone/>
            </a:pPr>
            <a:endParaRPr lang="en-US" dirty="0"/>
          </a:p>
          <a:p>
            <a:pPr marL="0" indent="0">
              <a:buNone/>
            </a:pPr>
            <a:endParaRPr lang="en-US" dirty="0"/>
          </a:p>
          <a:p>
            <a:pPr marL="0" indent="0">
              <a:buNone/>
            </a:pPr>
            <a:r>
              <a:rPr lang="en-US" dirty="0"/>
              <a:t>Note that this thumb drive is configured for the tender (TN) ROLLO.</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3124200"/>
            <a:ext cx="48577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6956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15 minute break</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647970" y="2638425"/>
            <a:ext cx="3854410" cy="310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2295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tLandings Demo</a:t>
            </a:r>
          </a:p>
        </p:txBody>
      </p:sp>
      <p:sp>
        <p:nvSpPr>
          <p:cNvPr id="2" name="Content Placeholder 1"/>
          <p:cNvSpPr>
            <a:spLocks noGrp="1"/>
          </p:cNvSpPr>
          <p:nvPr>
            <p:ph idx="1"/>
          </p:nvPr>
        </p:nvSpPr>
        <p:spPr/>
        <p:txBody>
          <a:bodyPr/>
          <a:lstStyle/>
          <a:p>
            <a:endParaRPr lang="en-US" dirty="0"/>
          </a:p>
        </p:txBody>
      </p:sp>
      <p:pic>
        <p:nvPicPr>
          <p:cNvPr id="8194" name="Picture 2" descr="C:\Users\pgsmith\Pictures\Desktop\Peter Pan Dock - Naknek Alaska - Gail Smith 2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514600"/>
            <a:ext cx="7924800" cy="3831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446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t>tLandings Demo</a:t>
            </a:r>
          </a:p>
        </p:txBody>
      </p:sp>
      <p:sp>
        <p:nvSpPr>
          <p:cNvPr id="2" name="Content Placeholder 1"/>
          <p:cNvSpPr>
            <a:spLocks noGrp="1"/>
          </p:cNvSpPr>
          <p:nvPr>
            <p:ph idx="1"/>
          </p:nvPr>
        </p:nvSpPr>
        <p:spPr>
          <a:xfrm>
            <a:off x="762001" y="2438400"/>
            <a:ext cx="7518400" cy="3687763"/>
          </a:xfrm>
        </p:spPr>
        <p:txBody>
          <a:bodyPr>
            <a:normAutofit/>
          </a:bodyPr>
          <a:lstStyle/>
          <a:p>
            <a:pPr marL="0" indent="0">
              <a:buNone/>
            </a:pPr>
            <a:r>
              <a:rPr lang="en-US" sz="2800" dirty="0"/>
              <a:t>Simple Salmon Report</a:t>
            </a:r>
          </a:p>
          <a:p>
            <a:pPr lvl="1">
              <a:buFont typeface="Arial" panose="020B0604020202020204" pitchFamily="34" charset="0"/>
              <a:buChar char="•"/>
            </a:pPr>
            <a:r>
              <a:rPr lang="en-US" sz="2800" dirty="0"/>
              <a:t>Record average weight</a:t>
            </a:r>
          </a:p>
          <a:p>
            <a:pPr lvl="1">
              <a:buFont typeface="Arial" panose="020B0604020202020204" pitchFamily="34" charset="0"/>
              <a:buChar char="•"/>
            </a:pPr>
            <a:r>
              <a:rPr lang="en-US" sz="2800" dirty="0"/>
              <a:t>Unique stat area on line item</a:t>
            </a:r>
          </a:p>
          <a:p>
            <a:pPr lvl="1">
              <a:buFont typeface="Arial" panose="020B0604020202020204" pitchFamily="34" charset="0"/>
              <a:buChar char="•"/>
            </a:pPr>
            <a:r>
              <a:rPr lang="en-US" sz="2800" dirty="0"/>
              <a:t>Record tare weight</a:t>
            </a:r>
          </a:p>
          <a:p>
            <a:pPr lvl="1">
              <a:buFont typeface="Arial" panose="020B0604020202020204" pitchFamily="34" charset="0"/>
              <a:buChar char="•"/>
            </a:pPr>
            <a:r>
              <a:rPr lang="en-US" sz="2800" dirty="0"/>
              <a:t>Total weight documentation</a:t>
            </a:r>
          </a:p>
          <a:p>
            <a:pPr lvl="1">
              <a:buFont typeface="Arial" panose="020B0604020202020204" pitchFamily="34" charset="0"/>
              <a:buChar char="•"/>
            </a:pPr>
            <a:r>
              <a:rPr lang="en-US" sz="2800" dirty="0"/>
              <a:t>Review of Tally Report</a:t>
            </a:r>
          </a:p>
        </p:txBody>
      </p:sp>
      <p:pic>
        <p:nvPicPr>
          <p:cNvPr id="2050" name="Picture 2" descr="C:\Users\pgsmith\Pictures\Desktop\Purse Se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2438400"/>
            <a:ext cx="2590800" cy="1545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6723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523612"/>
            <a:ext cx="5937755" cy="1188720"/>
          </a:xfrm>
        </p:spPr>
        <p:txBody>
          <a:bodyPr/>
          <a:lstStyle/>
          <a:p>
            <a:r>
              <a:rPr lang="en-US" dirty="0"/>
              <a:t>tLandings Display all Fields</a:t>
            </a:r>
          </a:p>
        </p:txBody>
      </p:sp>
      <p:sp>
        <p:nvSpPr>
          <p:cNvPr id="2" name="Content Placeholder 1"/>
          <p:cNvSpPr>
            <a:spLocks noGrp="1"/>
          </p:cNvSpPr>
          <p:nvPr>
            <p:ph idx="1"/>
          </p:nvPr>
        </p:nvSpPr>
        <p:spPr/>
        <p:txBody>
          <a:bodyPr/>
          <a:lstStyle/>
          <a:p>
            <a:pPr marL="0" indent="0">
              <a:buNone/>
            </a:pP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92552"/>
            <a:ext cx="7956042" cy="4592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8495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eLandings System</a:t>
            </a:r>
          </a:p>
        </p:txBody>
      </p:sp>
      <p:sp>
        <p:nvSpPr>
          <p:cNvPr id="11" name="Content Placeholder 10"/>
          <p:cNvSpPr>
            <a:spLocks noGrp="1"/>
          </p:cNvSpPr>
          <p:nvPr>
            <p:ph idx="1"/>
          </p:nvPr>
        </p:nvSpPr>
        <p:spPr>
          <a:xfrm>
            <a:off x="533400" y="2667000"/>
            <a:ext cx="8001000" cy="3649133"/>
          </a:xfrm>
        </p:spPr>
        <p:txBody>
          <a:bodyPr>
            <a:normAutofit fontScale="92500" lnSpcReduction="10000"/>
          </a:bodyPr>
          <a:lstStyle/>
          <a:p>
            <a:pPr marL="0" indent="0">
              <a:buNone/>
            </a:pPr>
            <a:r>
              <a:rPr lang="en-US" sz="2800" b="1" dirty="0"/>
              <a:t>eLandings </a:t>
            </a:r>
            <a:r>
              <a:rPr lang="en-US" sz="2800" b="1" dirty="0">
                <a:solidFill>
                  <a:srgbClr val="FF0000"/>
                </a:solidFill>
              </a:rPr>
              <a:t>Database</a:t>
            </a:r>
            <a:r>
              <a:rPr lang="en-US" sz="2800" b="1" dirty="0"/>
              <a:t> stores:</a:t>
            </a:r>
          </a:p>
          <a:p>
            <a:pPr marL="0" indent="0">
              <a:buNone/>
            </a:pPr>
            <a:endParaRPr lang="en-US" sz="1400" b="1" dirty="0"/>
          </a:p>
          <a:p>
            <a:pPr lvl="2">
              <a:buFont typeface="Arial" panose="020B0604020202020204" pitchFamily="34" charset="0"/>
              <a:buChar char="•"/>
            </a:pPr>
            <a:r>
              <a:rPr lang="en-US" sz="2400" b="1" dirty="0"/>
              <a:t>Your Operation licenses and permits</a:t>
            </a:r>
          </a:p>
          <a:p>
            <a:pPr lvl="2">
              <a:buFont typeface="Arial" panose="020B0604020202020204" pitchFamily="34" charset="0"/>
              <a:buChar char="•"/>
            </a:pPr>
            <a:r>
              <a:rPr lang="en-US" sz="2400" b="1" dirty="0"/>
              <a:t>Your User Accounts</a:t>
            </a:r>
          </a:p>
          <a:p>
            <a:pPr lvl="2">
              <a:buFont typeface="Arial" panose="020B0604020202020204" pitchFamily="34" charset="0"/>
              <a:buChar char="•"/>
            </a:pPr>
            <a:r>
              <a:rPr lang="en-US" sz="2400" b="1" dirty="0"/>
              <a:t>Species and pricing </a:t>
            </a:r>
          </a:p>
          <a:p>
            <a:pPr lvl="2">
              <a:buFont typeface="Arial" panose="020B0604020202020204" pitchFamily="34" charset="0"/>
              <a:buChar char="•"/>
            </a:pPr>
            <a:r>
              <a:rPr lang="en-US" sz="2400" b="1" dirty="0"/>
              <a:t>Configuration profiles</a:t>
            </a:r>
          </a:p>
          <a:p>
            <a:pPr lvl="2">
              <a:buFont typeface="Arial" panose="020B0604020202020204" pitchFamily="34" charset="0"/>
              <a:buChar char="•"/>
            </a:pPr>
            <a:r>
              <a:rPr lang="en-US" sz="2400" b="1" dirty="0"/>
              <a:t>Your landing reports (fish ticket records)</a:t>
            </a:r>
          </a:p>
          <a:p>
            <a:pPr lvl="2">
              <a:buFont typeface="Arial" panose="020B0604020202020204" pitchFamily="34" charset="0"/>
              <a:buChar char="•"/>
            </a:pPr>
            <a:r>
              <a:rPr lang="en-US" sz="2400" b="1" dirty="0"/>
              <a:t>Remember! 2016 Landing Reports will be archived Jan 1, 2019.</a:t>
            </a:r>
          </a:p>
        </p:txBody>
      </p:sp>
    </p:spTree>
    <p:extLst>
      <p:ext uri="{BB962C8B-B14F-4D97-AF65-F5344CB8AC3E}">
        <p14:creationId xmlns:p14="http://schemas.microsoft.com/office/powerpoint/2010/main" val="2525336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457200"/>
            <a:ext cx="5937755" cy="1188720"/>
          </a:xfrm>
        </p:spPr>
        <p:txBody>
          <a:bodyPr/>
          <a:lstStyle/>
          <a:p>
            <a:r>
              <a:rPr lang="en-US" dirty="0"/>
              <a:t>tLandings</a:t>
            </a:r>
          </a:p>
        </p:txBody>
      </p:sp>
      <p:sp>
        <p:nvSpPr>
          <p:cNvPr id="2" name="Content Placeholder 1"/>
          <p:cNvSpPr>
            <a:spLocks noGrp="1"/>
          </p:cNvSpPr>
          <p:nvPr>
            <p:ph idx="1"/>
          </p:nvPr>
        </p:nvSpPr>
        <p:spPr>
          <a:xfrm>
            <a:off x="872067" y="2057400"/>
            <a:ext cx="7408333" cy="4068763"/>
          </a:xfrm>
        </p:spPr>
        <p:txBody>
          <a:bodyPr/>
          <a:lstStyle/>
          <a:p>
            <a:pPr marL="0" indent="0">
              <a:buNone/>
            </a:pPr>
            <a:r>
              <a:rPr lang="en-US" dirty="0"/>
              <a:t>You can enter a tally line item stat area if needed:</a:t>
            </a:r>
          </a:p>
          <a:p>
            <a:pPr>
              <a:buFont typeface="Arial" panose="020B0604020202020204" pitchFamily="34" charset="0"/>
              <a:buChar char="•"/>
            </a:pPr>
            <a:r>
              <a:rPr lang="en-US" dirty="0"/>
              <a:t>Outlier from the rest of the ticket</a:t>
            </a:r>
          </a:p>
          <a:p>
            <a:pPr>
              <a:buFont typeface="Arial" panose="020B0604020202020204" pitchFamily="34" charset="0"/>
              <a:buChar char="•"/>
            </a:pPr>
            <a:r>
              <a:rPr lang="en-US" dirty="0"/>
              <a:t>Groundfish stat area on a salmon troll ticket</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24" y="3886200"/>
            <a:ext cx="8915399" cy="2042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785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tLandings</a:t>
            </a:r>
          </a:p>
        </p:txBody>
      </p:sp>
      <p:sp>
        <p:nvSpPr>
          <p:cNvPr id="2" name="Content Placeholder 1"/>
          <p:cNvSpPr>
            <a:spLocks noGrp="1"/>
          </p:cNvSpPr>
          <p:nvPr>
            <p:ph idx="1"/>
          </p:nvPr>
        </p:nvSpPr>
        <p:spPr/>
        <p:txBody>
          <a:bodyPr/>
          <a:lstStyle/>
          <a:p>
            <a:pPr marL="0" indent="0">
              <a:buNone/>
            </a:pPr>
            <a:endParaRPr lang="en-US"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990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7854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152400"/>
            <a:ext cx="5937755" cy="1188720"/>
          </a:xfrm>
        </p:spPr>
        <p:txBody>
          <a:bodyPr/>
          <a:lstStyle/>
          <a:p>
            <a:r>
              <a:rPr lang="en-US" dirty="0" err="1"/>
              <a:t>tLandings</a:t>
            </a:r>
            <a:r>
              <a:rPr lang="en-US" dirty="0"/>
              <a:t> total tare (460)</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6530"/>
            <a:ext cx="8686800" cy="497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711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274340"/>
            <a:ext cx="5937755" cy="1188720"/>
          </a:xfrm>
        </p:spPr>
        <p:txBody>
          <a:bodyPr/>
          <a:lstStyle/>
          <a:p>
            <a:r>
              <a:rPr lang="en-US" dirty="0"/>
              <a:t>tLandings</a:t>
            </a:r>
          </a:p>
        </p:txBody>
      </p:sp>
      <p:sp>
        <p:nvSpPr>
          <p:cNvPr id="2" name="Content Placeholder 1"/>
          <p:cNvSpPr>
            <a:spLocks noGrp="1"/>
          </p:cNvSpPr>
          <p:nvPr>
            <p:ph idx="1"/>
          </p:nvPr>
        </p:nvSpPr>
        <p:spPr>
          <a:xfrm>
            <a:off x="872067" y="1981200"/>
            <a:ext cx="7408333" cy="4144963"/>
          </a:xfrm>
        </p:spPr>
        <p:txBody>
          <a:bodyPr/>
          <a:lstStyle/>
          <a:p>
            <a:pPr marL="0" indent="0">
              <a:buNone/>
            </a:pPr>
            <a:r>
              <a:rPr lang="en-US" dirty="0"/>
              <a:t>The new tally line item columns, on the right side of the table, document system calculates, and help make them more transparent.</a:t>
            </a:r>
          </a:p>
          <a:p>
            <a:pPr>
              <a:buFont typeface="Arial" panose="020B0604020202020204" pitchFamily="34" charset="0"/>
              <a:buChar char="•"/>
            </a:pPr>
            <a:r>
              <a:rPr lang="en-US" dirty="0"/>
              <a:t>Helpful in debugging</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86200"/>
            <a:ext cx="8847924" cy="172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84956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457200"/>
            <a:ext cx="5937755" cy="1188720"/>
          </a:xfrm>
        </p:spPr>
        <p:txBody>
          <a:bodyPr/>
          <a:lstStyle/>
          <a:p>
            <a:r>
              <a:rPr lang="en-US" dirty="0"/>
              <a:t>tLandings</a:t>
            </a:r>
          </a:p>
        </p:txBody>
      </p:sp>
      <p:sp>
        <p:nvSpPr>
          <p:cNvPr id="2" name="Content Placeholder 1"/>
          <p:cNvSpPr>
            <a:spLocks noGrp="1"/>
          </p:cNvSpPr>
          <p:nvPr>
            <p:ph idx="1"/>
          </p:nvPr>
        </p:nvSpPr>
        <p:spPr>
          <a:xfrm>
            <a:off x="872067" y="1981200"/>
            <a:ext cx="7408333" cy="4144963"/>
          </a:xfrm>
        </p:spPr>
        <p:txBody>
          <a:bodyPr/>
          <a:lstStyle/>
          <a:p>
            <a:pPr marL="0" indent="0">
              <a:buNone/>
            </a:pPr>
            <a:r>
              <a:rPr lang="en-US" dirty="0"/>
              <a:t>The Tally Sheet reports both tare and total tare weights and labels them.</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849" y="2375216"/>
            <a:ext cx="7724299" cy="403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711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tLandings Demo</a:t>
            </a:r>
            <a:br>
              <a:rPr lang="en-US" dirty="0"/>
            </a:br>
            <a:r>
              <a:rPr lang="en-US" dirty="0"/>
              <a:t>Salmon Troll</a:t>
            </a:r>
          </a:p>
        </p:txBody>
      </p:sp>
      <p:sp>
        <p:nvSpPr>
          <p:cNvPr id="2" name="Content Placeholder 1"/>
          <p:cNvSpPr>
            <a:spLocks noGrp="1"/>
          </p:cNvSpPr>
          <p:nvPr>
            <p:ph idx="1"/>
          </p:nvPr>
        </p:nvSpPr>
        <p:spPr>
          <a:xfrm>
            <a:off x="872067" y="2514600"/>
            <a:ext cx="7408333" cy="4114800"/>
          </a:xfrm>
        </p:spPr>
        <p:txBody>
          <a:bodyPr>
            <a:normAutofit/>
          </a:bodyPr>
          <a:lstStyle/>
          <a:p>
            <a:pPr marL="0" indent="0">
              <a:buNone/>
            </a:pPr>
            <a:r>
              <a:rPr lang="en-US" dirty="0"/>
              <a:t>Salmon Troll Reporting</a:t>
            </a:r>
          </a:p>
          <a:p>
            <a:pPr lvl="1">
              <a:buFont typeface="Arial" panose="020B0604020202020204" pitchFamily="34" charset="0"/>
              <a:buChar char="•"/>
            </a:pPr>
            <a:r>
              <a:rPr lang="en-US" sz="2400" dirty="0"/>
              <a:t>Allocation of number of king salmon</a:t>
            </a:r>
          </a:p>
          <a:p>
            <a:pPr lvl="1">
              <a:buFont typeface="Arial" panose="020B0604020202020204" pitchFamily="34" charset="0"/>
              <a:buChar char="•"/>
            </a:pPr>
            <a:endParaRPr lang="en-US" sz="2400" dirty="0"/>
          </a:p>
          <a:p>
            <a:pPr marL="0" indent="0">
              <a:buNone/>
            </a:pPr>
            <a:r>
              <a:rPr lang="en-US" dirty="0"/>
              <a:t>Small kings and Jack kings</a:t>
            </a:r>
          </a:p>
          <a:p>
            <a:pPr lvl="1">
              <a:buFont typeface="Arial" panose="020B0604020202020204" pitchFamily="34" charset="0"/>
              <a:buChar char="•"/>
            </a:pPr>
            <a:r>
              <a:rPr lang="en-US" sz="2400" dirty="0"/>
              <a:t>Documentation on the tender log</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1558909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15570" y="230505"/>
            <a:ext cx="5937755" cy="1188720"/>
          </a:xfrm>
        </p:spPr>
        <p:txBody>
          <a:bodyPr/>
          <a:lstStyle/>
          <a:p>
            <a:r>
              <a:rPr lang="en-US" dirty="0"/>
              <a:t>Salmon Troll Reporting</a:t>
            </a:r>
          </a:p>
        </p:txBody>
      </p:sp>
      <p:sp>
        <p:nvSpPr>
          <p:cNvPr id="4" name="Content Placeholder 3">
            <a:extLst>
              <a:ext uri="{FF2B5EF4-FFF2-40B4-BE49-F238E27FC236}">
                <a16:creationId xmlns:a16="http://schemas.microsoft.com/office/drawing/2014/main" id="{187A5C58-F427-455A-B62E-B9C364E143B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DE8EC3C-E056-49CB-B728-41D5E397F5D9}"/>
              </a:ext>
            </a:extLst>
          </p:cNvPr>
          <p:cNvPicPr>
            <a:picLocks noChangeAspect="1"/>
          </p:cNvPicPr>
          <p:nvPr/>
        </p:nvPicPr>
        <p:blipFill>
          <a:blip r:embed="rId3"/>
          <a:stretch>
            <a:fillRect/>
          </a:stretch>
        </p:blipFill>
        <p:spPr>
          <a:xfrm>
            <a:off x="340412" y="1600200"/>
            <a:ext cx="8463175" cy="4876800"/>
          </a:xfrm>
          <a:prstGeom prst="rect">
            <a:avLst/>
          </a:prstGeom>
        </p:spPr>
      </p:pic>
    </p:spTree>
    <p:extLst>
      <p:ext uri="{BB962C8B-B14F-4D97-AF65-F5344CB8AC3E}">
        <p14:creationId xmlns:p14="http://schemas.microsoft.com/office/powerpoint/2010/main" val="19868628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15570" y="331471"/>
            <a:ext cx="5937755" cy="1188720"/>
          </a:xfrm>
        </p:spPr>
        <p:txBody>
          <a:bodyPr/>
          <a:lstStyle/>
          <a:p>
            <a:r>
              <a:rPr lang="en-US" dirty="0"/>
              <a:t>Salmon Troll Reporting</a:t>
            </a:r>
          </a:p>
        </p:txBody>
      </p:sp>
      <p:sp>
        <p:nvSpPr>
          <p:cNvPr id="4" name="Content Placeholder 3">
            <a:extLst>
              <a:ext uri="{FF2B5EF4-FFF2-40B4-BE49-F238E27FC236}">
                <a16:creationId xmlns:a16="http://schemas.microsoft.com/office/drawing/2014/main" id="{BE382904-6B22-410D-99C2-C42A231F527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F5D43F1-8548-4BD6-8C74-84A39A542255}"/>
              </a:ext>
            </a:extLst>
          </p:cNvPr>
          <p:cNvPicPr>
            <a:picLocks noChangeAspect="1"/>
          </p:cNvPicPr>
          <p:nvPr/>
        </p:nvPicPr>
        <p:blipFill>
          <a:blip r:embed="rId3"/>
          <a:stretch>
            <a:fillRect/>
          </a:stretch>
        </p:blipFill>
        <p:spPr>
          <a:xfrm>
            <a:off x="76200" y="1591056"/>
            <a:ext cx="9067800" cy="5088995"/>
          </a:xfrm>
          <a:prstGeom prst="rect">
            <a:avLst/>
          </a:prstGeom>
        </p:spPr>
      </p:pic>
    </p:spTree>
    <p:extLst>
      <p:ext uri="{BB962C8B-B14F-4D97-AF65-F5344CB8AC3E}">
        <p14:creationId xmlns:p14="http://schemas.microsoft.com/office/powerpoint/2010/main" val="6549949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Salmon Troll Reporting</a:t>
            </a:r>
          </a:p>
        </p:txBody>
      </p:sp>
      <p:pic>
        <p:nvPicPr>
          <p:cNvPr id="5" name="Picture 4">
            <a:extLst>
              <a:ext uri="{FF2B5EF4-FFF2-40B4-BE49-F238E27FC236}">
                <a16:creationId xmlns:a16="http://schemas.microsoft.com/office/drawing/2014/main" id="{B50700A8-FC00-452A-8805-CD0A81EE6F4F}"/>
              </a:ext>
            </a:extLst>
          </p:cNvPr>
          <p:cNvPicPr>
            <a:picLocks noChangeAspect="1"/>
          </p:cNvPicPr>
          <p:nvPr/>
        </p:nvPicPr>
        <p:blipFill>
          <a:blip r:embed="rId2"/>
          <a:stretch>
            <a:fillRect/>
          </a:stretch>
        </p:blipFill>
        <p:spPr>
          <a:xfrm>
            <a:off x="1072000" y="538524"/>
            <a:ext cx="7000000" cy="5780952"/>
          </a:xfrm>
          <a:prstGeom prst="rect">
            <a:avLst/>
          </a:prstGeom>
        </p:spPr>
      </p:pic>
    </p:spTree>
    <p:extLst>
      <p:ext uri="{BB962C8B-B14F-4D97-AF65-F5344CB8AC3E}">
        <p14:creationId xmlns:p14="http://schemas.microsoft.com/office/powerpoint/2010/main" val="24000533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381000"/>
            <a:ext cx="5937755" cy="1188720"/>
          </a:xfrm>
        </p:spPr>
        <p:txBody>
          <a:bodyPr/>
          <a:lstStyle/>
          <a:p>
            <a:r>
              <a:rPr lang="en-US" dirty="0"/>
              <a:t>Dual Permit Documentation</a:t>
            </a:r>
          </a:p>
        </p:txBody>
      </p:sp>
      <p:pic>
        <p:nvPicPr>
          <p:cNvPr id="5" name="Picture 4">
            <a:extLst>
              <a:ext uri="{FF2B5EF4-FFF2-40B4-BE49-F238E27FC236}">
                <a16:creationId xmlns:a16="http://schemas.microsoft.com/office/drawing/2014/main" id="{8C9AC26C-8022-4549-A40C-8E9ACD39A823}"/>
              </a:ext>
            </a:extLst>
          </p:cNvPr>
          <p:cNvPicPr>
            <a:picLocks noChangeAspect="1"/>
          </p:cNvPicPr>
          <p:nvPr/>
        </p:nvPicPr>
        <p:blipFill>
          <a:blip r:embed="rId3"/>
          <a:stretch>
            <a:fillRect/>
          </a:stretch>
        </p:blipFill>
        <p:spPr>
          <a:xfrm>
            <a:off x="266700" y="1697878"/>
            <a:ext cx="8610600" cy="4769597"/>
          </a:xfrm>
          <a:prstGeom prst="rect">
            <a:avLst/>
          </a:prstGeom>
        </p:spPr>
      </p:pic>
    </p:spTree>
    <p:extLst>
      <p:ext uri="{BB962C8B-B14F-4D97-AF65-F5344CB8AC3E}">
        <p14:creationId xmlns:p14="http://schemas.microsoft.com/office/powerpoint/2010/main" val="628694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eLandings System</a:t>
            </a:r>
          </a:p>
        </p:txBody>
      </p:sp>
      <p:sp>
        <p:nvSpPr>
          <p:cNvPr id="2" name="Content Placeholder 1"/>
          <p:cNvSpPr>
            <a:spLocks noGrp="1"/>
          </p:cNvSpPr>
          <p:nvPr>
            <p:ph idx="1"/>
          </p:nvPr>
        </p:nvSpPr>
        <p:spPr>
          <a:xfrm>
            <a:off x="838200" y="2209800"/>
            <a:ext cx="7408333" cy="4495800"/>
          </a:xfrm>
        </p:spPr>
        <p:txBody>
          <a:bodyPr>
            <a:noAutofit/>
          </a:bodyPr>
          <a:lstStyle/>
          <a:p>
            <a:pPr marL="0" indent="0">
              <a:buNone/>
            </a:pPr>
            <a:r>
              <a:rPr lang="en-US" sz="2800" b="1" dirty="0"/>
              <a:t>tLandings </a:t>
            </a:r>
            <a:r>
              <a:rPr lang="en-US" sz="2800" b="1" dirty="0">
                <a:solidFill>
                  <a:srgbClr val="FF0000"/>
                </a:solidFill>
              </a:rPr>
              <a:t>Thumb drive </a:t>
            </a:r>
            <a:r>
              <a:rPr lang="en-US" sz="2800" b="1" dirty="0"/>
              <a:t>stores:</a:t>
            </a:r>
          </a:p>
          <a:p>
            <a:pPr lvl="2">
              <a:buFont typeface="Arial" panose="020B0604020202020204" pitchFamily="34" charset="0"/>
              <a:buChar char="•"/>
            </a:pPr>
            <a:r>
              <a:rPr lang="en-US" sz="2400" b="1" dirty="0"/>
              <a:t>The tLandings application</a:t>
            </a:r>
          </a:p>
          <a:p>
            <a:pPr lvl="2">
              <a:buFont typeface="Arial" panose="020B0604020202020204" pitchFamily="34" charset="0"/>
              <a:buChar char="•"/>
            </a:pPr>
            <a:r>
              <a:rPr lang="en-US" sz="2400" b="1" dirty="0"/>
              <a:t>Your Operation licenses</a:t>
            </a:r>
          </a:p>
          <a:p>
            <a:pPr lvl="2">
              <a:buFont typeface="Arial" panose="020B0604020202020204" pitchFamily="34" charset="0"/>
              <a:buChar char="•"/>
            </a:pPr>
            <a:r>
              <a:rPr lang="en-US" sz="2400" b="1" dirty="0"/>
              <a:t>The Tender Vessel information</a:t>
            </a:r>
          </a:p>
          <a:p>
            <a:pPr lvl="2">
              <a:buFont typeface="Arial" panose="020B0604020202020204" pitchFamily="34" charset="0"/>
              <a:buChar char="•"/>
            </a:pPr>
            <a:r>
              <a:rPr lang="en-US" sz="2400" b="1" dirty="0"/>
              <a:t>Your user accounts to access the thumb drive</a:t>
            </a:r>
          </a:p>
          <a:p>
            <a:pPr lvl="2">
              <a:buFont typeface="Arial" panose="020B0604020202020204" pitchFamily="34" charset="0"/>
              <a:buChar char="•"/>
            </a:pPr>
            <a:r>
              <a:rPr lang="en-US" sz="2400" b="1" dirty="0"/>
              <a:t>Your species list</a:t>
            </a:r>
          </a:p>
          <a:p>
            <a:pPr lvl="2">
              <a:buFont typeface="Arial" panose="020B0604020202020204" pitchFamily="34" charset="0"/>
              <a:buChar char="•"/>
            </a:pPr>
            <a:r>
              <a:rPr lang="en-US" sz="2400" b="1" dirty="0"/>
              <a:t>Unique landing report and fish ticket numbers</a:t>
            </a:r>
          </a:p>
          <a:p>
            <a:pPr lvl="2">
              <a:buFont typeface="Arial" panose="020B0604020202020204" pitchFamily="34" charset="0"/>
              <a:buChar char="•"/>
            </a:pPr>
            <a:r>
              <a:rPr lang="en-US" sz="2400" b="1" i="1" dirty="0"/>
              <a:t>and</a:t>
            </a:r>
            <a:r>
              <a:rPr lang="en-US" sz="2400" b="1" dirty="0"/>
              <a:t> landing reports</a:t>
            </a:r>
          </a:p>
          <a:p>
            <a:endParaRPr lang="en-US" sz="28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667001"/>
            <a:ext cx="1158935" cy="111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1735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152400"/>
            <a:ext cx="5937755" cy="1188720"/>
          </a:xfrm>
        </p:spPr>
        <p:txBody>
          <a:bodyPr/>
          <a:lstStyle/>
          <a:p>
            <a:r>
              <a:rPr lang="en-US" dirty="0"/>
              <a:t>Dual Permit Documentation</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122" y="1581150"/>
            <a:ext cx="6038850"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13549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9144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200150" y="4269282"/>
            <a:ext cx="6743700" cy="1264762"/>
          </a:xfrm>
        </p:spPr>
        <p:txBody>
          <a:bodyPr vert="horz" lIns="274320" tIns="182880" rIns="274320" bIns="182880" rtlCol="0" anchor="ctr" anchorCtr="1">
            <a:normAutofit/>
          </a:bodyPr>
          <a:lstStyle/>
          <a:p>
            <a:r>
              <a:rPr lang="en-US" sz="2800"/>
              <a:t>Dual Permit Documentation</a:t>
            </a:r>
            <a:br>
              <a:rPr lang="en-US" sz="2800"/>
            </a:br>
            <a:r>
              <a:rPr lang="en-US" sz="2800"/>
              <a:t>eLandings Web</a:t>
            </a:r>
          </a:p>
        </p:txBody>
      </p:sp>
      <p:pic>
        <p:nvPicPr>
          <p:cNvPr id="2" name="Picture 1">
            <a:extLst>
              <a:ext uri="{FF2B5EF4-FFF2-40B4-BE49-F238E27FC236}">
                <a16:creationId xmlns:a16="http://schemas.microsoft.com/office/drawing/2014/main" id="{3F59495F-F6F1-487F-8249-001FEEA1A0FB}"/>
              </a:ext>
            </a:extLst>
          </p:cNvPr>
          <p:cNvPicPr>
            <a:picLocks noChangeAspect="1"/>
          </p:cNvPicPr>
          <p:nvPr/>
        </p:nvPicPr>
        <p:blipFill>
          <a:blip r:embed="rId3"/>
          <a:stretch>
            <a:fillRect/>
          </a:stretch>
        </p:blipFill>
        <p:spPr>
          <a:xfrm>
            <a:off x="476450" y="1635444"/>
            <a:ext cx="8191099" cy="1310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4808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tLandings Reports</a:t>
            </a:r>
          </a:p>
        </p:txBody>
      </p:sp>
      <p:sp>
        <p:nvSpPr>
          <p:cNvPr id="2" name="Content Placeholder 1"/>
          <p:cNvSpPr>
            <a:spLocks noGrp="1"/>
          </p:cNvSpPr>
          <p:nvPr>
            <p:ph idx="1"/>
          </p:nvPr>
        </p:nvSpPr>
        <p:spPr>
          <a:xfrm>
            <a:off x="1371600" y="2675466"/>
            <a:ext cx="6908800" cy="3725333"/>
          </a:xfrm>
        </p:spPr>
        <p:txBody>
          <a:bodyPr>
            <a:normAutofit/>
          </a:bodyPr>
          <a:lstStyle/>
          <a:p>
            <a:pPr>
              <a:buFont typeface="Arial" panose="020B0604020202020204" pitchFamily="34" charset="0"/>
              <a:buChar char="•"/>
            </a:pPr>
            <a:r>
              <a:rPr lang="en-US" sz="2800" b="1" dirty="0"/>
              <a:t>Summary Reports</a:t>
            </a:r>
          </a:p>
          <a:p>
            <a:pPr lvl="1">
              <a:buFont typeface="Arial" panose="020B0604020202020204" pitchFamily="34" charset="0"/>
              <a:buChar char="•"/>
            </a:pPr>
            <a:r>
              <a:rPr lang="en-US" sz="2600" dirty="0"/>
              <a:t>Species Summary</a:t>
            </a:r>
          </a:p>
          <a:p>
            <a:pPr lvl="1">
              <a:buFont typeface="Arial" panose="020B0604020202020204" pitchFamily="34" charset="0"/>
              <a:buChar char="•"/>
            </a:pPr>
            <a:r>
              <a:rPr lang="en-US" sz="2600" dirty="0"/>
              <a:t>Species and Stat Area Summary</a:t>
            </a:r>
          </a:p>
          <a:p>
            <a:pPr>
              <a:buFont typeface="Arial" panose="020B0604020202020204" pitchFamily="34" charset="0"/>
              <a:buChar char="•"/>
            </a:pPr>
            <a:r>
              <a:rPr lang="en-US" sz="2800" b="1" dirty="0"/>
              <a:t>Personal Use Report</a:t>
            </a:r>
          </a:p>
          <a:p>
            <a:pPr>
              <a:buFont typeface="Arial" panose="020B0604020202020204" pitchFamily="34" charset="0"/>
              <a:buChar char="•"/>
            </a:pPr>
            <a:r>
              <a:rPr lang="en-US" sz="2800" b="1" dirty="0"/>
              <a:t>Tender Log Report</a:t>
            </a:r>
          </a:p>
        </p:txBody>
      </p:sp>
    </p:spTree>
    <p:extLst>
      <p:ext uri="{BB962C8B-B14F-4D97-AF65-F5344CB8AC3E}">
        <p14:creationId xmlns:p14="http://schemas.microsoft.com/office/powerpoint/2010/main" val="28734018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47800" y="457200"/>
            <a:ext cx="5937755" cy="1188720"/>
          </a:xfrm>
        </p:spPr>
        <p:txBody>
          <a:bodyPr>
            <a:normAutofit fontScale="90000"/>
          </a:bodyPr>
          <a:lstStyle/>
          <a:p>
            <a:r>
              <a:rPr lang="en-US" dirty="0"/>
              <a:t>tLandings Generated Reports</a:t>
            </a:r>
            <a:br>
              <a:rPr lang="en-US" dirty="0"/>
            </a:br>
            <a:r>
              <a:rPr lang="en-US" dirty="0"/>
              <a:t>Tender Trip Log</a:t>
            </a:r>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85800" y="1828800"/>
            <a:ext cx="7924800" cy="473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8566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Break</a:t>
            </a:r>
          </a:p>
        </p:txBody>
      </p:sp>
      <p:sp>
        <p:nvSpPr>
          <p:cNvPr id="2" name="Content Placeholder 1"/>
          <p:cNvSpPr>
            <a:spLocks noGrp="1"/>
          </p:cNvSpPr>
          <p:nvPr>
            <p:ph idx="1"/>
          </p:nvPr>
        </p:nvSpPr>
        <p:spPr/>
        <p:txBody>
          <a:bodyPr/>
          <a:lstStyle/>
          <a:p>
            <a:endParaRPr lang="en-US" dirty="0"/>
          </a:p>
        </p:txBody>
      </p:sp>
      <p:pic>
        <p:nvPicPr>
          <p:cNvPr id="12292" name="Picture 4" descr="C:\Users\pgsmith\Pictures\2016-09-08 Summer16\Summer16 0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286000"/>
            <a:ext cx="7543800" cy="436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9882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PTI Upload</a:t>
            </a:r>
          </a:p>
        </p:txBody>
      </p:sp>
      <p:pic>
        <p:nvPicPr>
          <p:cNvPr id="17411" name="Picture 3" descr="F:\Yukon Ne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00" y="2286000"/>
            <a:ext cx="7391400" cy="436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4253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03504" y="2404872"/>
            <a:ext cx="2283712" cy="1627792"/>
          </a:xfrm>
        </p:spPr>
        <p:txBody>
          <a:bodyPr vert="horz" lIns="274320" tIns="182880" rIns="274320" bIns="182880" rtlCol="0" anchor="ctr" anchorCtr="1">
            <a:normAutofit/>
          </a:bodyPr>
          <a:lstStyle/>
          <a:p>
            <a:r>
              <a:rPr lang="en-US" sz="2400"/>
              <a:t>PTI Data Upload</a:t>
            </a:r>
          </a:p>
        </p:txBody>
      </p:sp>
      <p:pic>
        <p:nvPicPr>
          <p:cNvPr id="4" name="Content Placeholder 3">
            <a:extLst>
              <a:ext uri="{FF2B5EF4-FFF2-40B4-BE49-F238E27FC236}">
                <a16:creationId xmlns:a16="http://schemas.microsoft.com/office/drawing/2014/main" id="{79183ADD-52C1-4155-9F8D-8B9CF298C24D}"/>
              </a:ext>
            </a:extLst>
          </p:cNvPr>
          <p:cNvPicPr>
            <a:picLocks noGrp="1" noChangeAspect="1"/>
          </p:cNvPicPr>
          <p:nvPr>
            <p:ph idx="1"/>
          </p:nvPr>
        </p:nvPicPr>
        <p:blipFill>
          <a:blip r:embed="rId3"/>
          <a:stretch>
            <a:fillRect/>
          </a:stretch>
        </p:blipFill>
        <p:spPr>
          <a:xfrm>
            <a:off x="3581400" y="1419055"/>
            <a:ext cx="5235529" cy="3599426"/>
          </a:xfrm>
          <a:prstGeom prst="rect">
            <a:avLst/>
          </a:prstGeom>
        </p:spPr>
      </p:pic>
    </p:spTree>
    <p:extLst>
      <p:ext uri="{BB962C8B-B14F-4D97-AF65-F5344CB8AC3E}">
        <p14:creationId xmlns:p14="http://schemas.microsoft.com/office/powerpoint/2010/main" val="2985822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438649"/>
            <a:ext cx="5937755" cy="1188720"/>
          </a:xfrm>
        </p:spPr>
        <p:txBody>
          <a:bodyPr>
            <a:normAutofit/>
          </a:bodyPr>
          <a:lstStyle/>
          <a:p>
            <a:r>
              <a:rPr lang="en-US" dirty="0"/>
              <a:t>Convert Processor Code, Port and Tender </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2126989"/>
            <a:ext cx="7408862" cy="1689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545541"/>
            <a:ext cx="5334000" cy="332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132825"/>
            <a:ext cx="3200400" cy="1692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84346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Open, Review and Correct Report</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667000"/>
            <a:ext cx="8272463" cy="3896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56588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457200"/>
            <a:ext cx="5937755" cy="1188720"/>
          </a:xfrm>
        </p:spPr>
        <p:txBody>
          <a:bodyPr/>
          <a:lstStyle/>
          <a:p>
            <a:r>
              <a:rPr lang="en-US" dirty="0"/>
              <a:t>Corrections within eLandings</a:t>
            </a:r>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06314" y="2667000"/>
            <a:ext cx="5072525" cy="345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975945"/>
            <a:ext cx="3276600" cy="461665"/>
          </a:xfrm>
          <a:prstGeom prst="rect">
            <a:avLst/>
          </a:prstGeom>
          <a:noFill/>
        </p:spPr>
        <p:txBody>
          <a:bodyPr wrap="square" rtlCol="0">
            <a:spAutoFit/>
          </a:bodyPr>
          <a:lstStyle/>
          <a:p>
            <a:r>
              <a:rPr lang="en-US" sz="2400" b="1" dirty="0"/>
              <a:t>Search for report(s)</a:t>
            </a:r>
            <a:endParaRPr lang="en-US" b="1" dirty="0"/>
          </a:p>
        </p:txBody>
      </p:sp>
    </p:spTree>
    <p:extLst>
      <p:ext uri="{BB962C8B-B14F-4D97-AF65-F5344CB8AC3E}">
        <p14:creationId xmlns:p14="http://schemas.microsoft.com/office/powerpoint/2010/main" val="2221363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eLandings System</a:t>
            </a:r>
          </a:p>
        </p:txBody>
      </p:sp>
      <p:sp>
        <p:nvSpPr>
          <p:cNvPr id="2" name="Content Placeholder 1"/>
          <p:cNvSpPr>
            <a:spLocks noGrp="1"/>
          </p:cNvSpPr>
          <p:nvPr>
            <p:ph idx="1"/>
          </p:nvPr>
        </p:nvSpPr>
        <p:spPr>
          <a:xfrm>
            <a:off x="761999" y="2514600"/>
            <a:ext cx="7518401" cy="3962400"/>
          </a:xfrm>
        </p:spPr>
        <p:txBody>
          <a:bodyPr>
            <a:normAutofit fontScale="92500" lnSpcReduction="10000"/>
          </a:bodyPr>
          <a:lstStyle/>
          <a:p>
            <a:pPr marL="0" indent="0">
              <a:buNone/>
            </a:pPr>
            <a:r>
              <a:rPr lang="en-US" sz="2800" b="1" dirty="0"/>
              <a:t>Processor – Tender Interface (</a:t>
            </a:r>
            <a:r>
              <a:rPr lang="en-US" sz="2800" b="1" i="1" dirty="0">
                <a:solidFill>
                  <a:srgbClr val="FF0000"/>
                </a:solidFill>
              </a:rPr>
              <a:t>PTI</a:t>
            </a:r>
            <a:r>
              <a:rPr lang="en-US" sz="2800" b="1" dirty="0"/>
              <a:t>)</a:t>
            </a:r>
          </a:p>
          <a:p>
            <a:pPr marL="301943" lvl="1" indent="0">
              <a:buNone/>
            </a:pPr>
            <a:r>
              <a:rPr lang="en-US" sz="1800" b="1" dirty="0"/>
              <a:t>Web-based application</a:t>
            </a:r>
          </a:p>
          <a:p>
            <a:pPr lvl="2">
              <a:buFont typeface="Arial" panose="020B0604020202020204" pitchFamily="34" charset="0"/>
              <a:buChar char="•"/>
            </a:pPr>
            <a:r>
              <a:rPr lang="en-US" sz="2400" b="1" dirty="0"/>
              <a:t>Loads data on thumb drive – license/permits, user accounts, vessel and species information and unique numbers</a:t>
            </a:r>
          </a:p>
          <a:p>
            <a:pPr lvl="2">
              <a:buFont typeface="Arial" panose="020B0604020202020204" pitchFamily="34" charset="0"/>
              <a:buChar char="•"/>
            </a:pPr>
            <a:r>
              <a:rPr lang="en-US" sz="2400" b="1" dirty="0"/>
              <a:t>Allows you to view &amp; correct reports</a:t>
            </a:r>
          </a:p>
          <a:p>
            <a:pPr lvl="2">
              <a:buFont typeface="Arial" panose="020B0604020202020204" pitchFamily="34" charset="0"/>
              <a:buChar char="•"/>
            </a:pPr>
            <a:r>
              <a:rPr lang="en-US" sz="2400" b="1" dirty="0"/>
              <a:t>Allows you to assign a tender batch ID</a:t>
            </a:r>
          </a:p>
          <a:p>
            <a:pPr lvl="2">
              <a:buFont typeface="Arial" panose="020B0604020202020204" pitchFamily="34" charset="0"/>
              <a:buChar char="•"/>
            </a:pPr>
            <a:r>
              <a:rPr lang="en-US" sz="2400" b="1" dirty="0"/>
              <a:t>Allows you to modify the processor (buyer) and port</a:t>
            </a:r>
          </a:p>
          <a:p>
            <a:pPr lvl="2">
              <a:buFont typeface="Arial" panose="020B0604020202020204" pitchFamily="34" charset="0"/>
              <a:buChar char="•"/>
            </a:pPr>
            <a:r>
              <a:rPr lang="en-US" sz="2400" b="1" dirty="0"/>
              <a:t>After the tender trip – uploads report</a:t>
            </a:r>
          </a:p>
          <a:p>
            <a:pPr marL="0" indent="0">
              <a:buNone/>
            </a:pPr>
            <a:endParaRPr lang="en-US" sz="2800" b="1" dirty="0"/>
          </a:p>
          <a:p>
            <a:pPr marL="0" indent="0">
              <a:buNone/>
            </a:pPr>
            <a:endParaRPr lang="en-US" sz="1800" b="1" dirty="0"/>
          </a:p>
          <a:p>
            <a:pPr marL="0" indent="0">
              <a:buNone/>
            </a:pPr>
            <a:endParaRPr lang="en-US" sz="2800" b="1" dirty="0"/>
          </a:p>
        </p:txBody>
      </p:sp>
      <p:pic>
        <p:nvPicPr>
          <p:cNvPr id="4" name="Picture 3">
            <a:extLst>
              <a:ext uri="{FF2B5EF4-FFF2-40B4-BE49-F238E27FC236}">
                <a16:creationId xmlns:a16="http://schemas.microsoft.com/office/drawing/2014/main" id="{1642A0D4-D74B-4AE6-8275-D29C84503D76}"/>
              </a:ext>
            </a:extLst>
          </p:cNvPr>
          <p:cNvPicPr>
            <a:picLocks noChangeAspect="1"/>
          </p:cNvPicPr>
          <p:nvPr/>
        </p:nvPicPr>
        <p:blipFill>
          <a:blip r:embed="rId3"/>
          <a:stretch>
            <a:fillRect/>
          </a:stretch>
        </p:blipFill>
        <p:spPr>
          <a:xfrm>
            <a:off x="6477000" y="1099499"/>
            <a:ext cx="928579" cy="919105"/>
          </a:xfrm>
          <a:prstGeom prst="rect">
            <a:avLst/>
          </a:prstGeom>
        </p:spPr>
      </p:pic>
    </p:spTree>
    <p:extLst>
      <p:ext uri="{BB962C8B-B14F-4D97-AF65-F5344CB8AC3E}">
        <p14:creationId xmlns:p14="http://schemas.microsoft.com/office/powerpoint/2010/main" val="37025749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381000"/>
            <a:ext cx="5937755" cy="1188720"/>
          </a:xfrm>
        </p:spPr>
        <p:txBody>
          <a:bodyPr/>
          <a:lstStyle/>
          <a:p>
            <a:r>
              <a:rPr lang="en-US" dirty="0"/>
              <a:t>Mass Salmon Update</a:t>
            </a:r>
          </a:p>
        </p:txBody>
      </p:sp>
      <p:pic>
        <p:nvPicPr>
          <p:cNvPr id="5" name="Picture 4">
            <a:extLst>
              <a:ext uri="{FF2B5EF4-FFF2-40B4-BE49-F238E27FC236}">
                <a16:creationId xmlns:a16="http://schemas.microsoft.com/office/drawing/2014/main" id="{48D90F4D-4DF0-43B6-9C4D-432708F9DA90}"/>
              </a:ext>
            </a:extLst>
          </p:cNvPr>
          <p:cNvPicPr>
            <a:picLocks noChangeAspect="1"/>
          </p:cNvPicPr>
          <p:nvPr/>
        </p:nvPicPr>
        <p:blipFill>
          <a:blip r:embed="rId3"/>
          <a:stretch>
            <a:fillRect/>
          </a:stretch>
        </p:blipFill>
        <p:spPr>
          <a:xfrm>
            <a:off x="533400" y="1598295"/>
            <a:ext cx="8229600" cy="5136250"/>
          </a:xfrm>
          <a:prstGeom prst="rect">
            <a:avLst/>
          </a:prstGeom>
        </p:spPr>
      </p:pic>
    </p:spTree>
    <p:extLst>
      <p:ext uri="{BB962C8B-B14F-4D97-AF65-F5344CB8AC3E}">
        <p14:creationId xmlns:p14="http://schemas.microsoft.com/office/powerpoint/2010/main" val="3106159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609600"/>
            <a:ext cx="5937755" cy="1188720"/>
          </a:xfrm>
        </p:spPr>
        <p:txBody>
          <a:bodyPr/>
          <a:lstStyle/>
          <a:p>
            <a:r>
              <a:rPr lang="en-US" dirty="0"/>
              <a:t>Mass Salmon Update</a:t>
            </a:r>
          </a:p>
        </p:txBody>
      </p:sp>
      <p:sp>
        <p:nvSpPr>
          <p:cNvPr id="2" name="Content Placeholder 1"/>
          <p:cNvSpPr>
            <a:spLocks noGrp="1"/>
          </p:cNvSpPr>
          <p:nvPr>
            <p:ph idx="1"/>
          </p:nvPr>
        </p:nvSpPr>
        <p:spPr>
          <a:xfrm>
            <a:off x="872067" y="2057400"/>
            <a:ext cx="7408333" cy="4572000"/>
          </a:xfrm>
        </p:spPr>
        <p:txBody>
          <a:bodyPr>
            <a:normAutofit fontScale="92500" lnSpcReduction="20000"/>
          </a:bodyPr>
          <a:lstStyle/>
          <a:p>
            <a:pPr marL="0" indent="0">
              <a:buNone/>
            </a:pPr>
            <a:r>
              <a:rPr lang="en-US" b="1" dirty="0"/>
              <a:t>Fields we can edit:</a:t>
            </a:r>
          </a:p>
          <a:p>
            <a:pPr marL="0" indent="0">
              <a:buNone/>
            </a:pPr>
            <a:endParaRPr lang="en-US" b="1" dirty="0"/>
          </a:p>
          <a:p>
            <a:pPr lvl="1">
              <a:buFont typeface="Arial" panose="020B0604020202020204" pitchFamily="34" charset="0"/>
              <a:buChar char="•"/>
            </a:pPr>
            <a:r>
              <a:rPr lang="en-US" dirty="0"/>
              <a:t>Date of Landing</a:t>
            </a:r>
          </a:p>
          <a:p>
            <a:pPr lvl="1">
              <a:buFont typeface="Arial" panose="020B0604020202020204" pitchFamily="34" charset="0"/>
              <a:buChar char="•"/>
            </a:pPr>
            <a:r>
              <a:rPr lang="en-US" dirty="0"/>
              <a:t>Date Fishing Began</a:t>
            </a:r>
          </a:p>
          <a:p>
            <a:pPr lvl="1">
              <a:buFont typeface="Arial" panose="020B0604020202020204" pitchFamily="34" charset="0"/>
              <a:buChar char="•"/>
            </a:pPr>
            <a:r>
              <a:rPr lang="en-US" dirty="0"/>
              <a:t>Statistical Area</a:t>
            </a:r>
          </a:p>
          <a:p>
            <a:pPr lvl="1">
              <a:buFont typeface="Arial" panose="020B0604020202020204" pitchFamily="34" charset="0"/>
              <a:buChar char="•"/>
            </a:pPr>
            <a:r>
              <a:rPr lang="en-US" dirty="0"/>
              <a:t>Nearest Bay or Headland</a:t>
            </a:r>
          </a:p>
          <a:p>
            <a:pPr lvl="1">
              <a:buFont typeface="Arial" panose="020B0604020202020204" pitchFamily="34" charset="0"/>
              <a:buChar char="•"/>
            </a:pPr>
            <a:r>
              <a:rPr lang="en-US" dirty="0"/>
              <a:t>Dock Delivery</a:t>
            </a:r>
          </a:p>
          <a:p>
            <a:pPr lvl="1">
              <a:buFont typeface="Arial" panose="020B0604020202020204" pitchFamily="34" charset="0"/>
              <a:buChar char="•"/>
            </a:pPr>
            <a:r>
              <a:rPr lang="en-US" dirty="0"/>
              <a:t>Fishing Period</a:t>
            </a:r>
          </a:p>
          <a:p>
            <a:pPr lvl="1">
              <a:buFont typeface="Arial" panose="020B0604020202020204" pitchFamily="34" charset="0"/>
              <a:buChar char="•"/>
            </a:pPr>
            <a:r>
              <a:rPr lang="en-US" dirty="0"/>
              <a:t>Port of Landing</a:t>
            </a:r>
          </a:p>
          <a:p>
            <a:pPr lvl="1">
              <a:buFont typeface="Arial" panose="020B0604020202020204" pitchFamily="34" charset="0"/>
              <a:buChar char="•"/>
            </a:pPr>
            <a:r>
              <a:rPr lang="en-US" dirty="0"/>
              <a:t>Tender Batch</a:t>
            </a:r>
          </a:p>
          <a:p>
            <a:pPr lvl="1">
              <a:buFont typeface="Arial" panose="020B0604020202020204" pitchFamily="34" charset="0"/>
              <a:buChar char="•"/>
            </a:pPr>
            <a:r>
              <a:rPr lang="en-US" dirty="0"/>
              <a:t>Operation Info – processor code</a:t>
            </a:r>
          </a:p>
          <a:p>
            <a:pPr lvl="1">
              <a:buFont typeface="Arial" panose="020B0604020202020204" pitchFamily="34" charset="0"/>
              <a:buChar char="•"/>
            </a:pPr>
            <a:r>
              <a:rPr lang="en-US" dirty="0"/>
              <a:t>Overlimits Threshold</a:t>
            </a:r>
          </a:p>
          <a:p>
            <a:pPr lvl="1">
              <a:buFont typeface="Arial" panose="020B0604020202020204" pitchFamily="34" charset="0"/>
              <a:buChar char="•"/>
            </a:pPr>
            <a:r>
              <a:rPr lang="en-US" dirty="0"/>
              <a:t>Tender ADF&amp;G</a:t>
            </a:r>
          </a:p>
          <a:p>
            <a:pPr lvl="1">
              <a:buFont typeface="Arial" panose="020B0604020202020204" pitchFamily="34" charset="0"/>
              <a:buChar char="•"/>
            </a:pPr>
            <a:r>
              <a:rPr lang="en-US" dirty="0"/>
              <a:t>Final Submit</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4785559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Extraction Tool</a:t>
            </a: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2438400"/>
            <a:ext cx="5791200" cy="1163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733800"/>
            <a:ext cx="4963886" cy="2928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55676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Extraction Tool</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5999"/>
            <a:ext cx="4350499" cy="2702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14" y="5383501"/>
            <a:ext cx="8418786" cy="125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76800" y="2550855"/>
            <a:ext cx="3886200" cy="2831544"/>
          </a:xfrm>
          <a:prstGeom prst="rect">
            <a:avLst/>
          </a:prstGeom>
          <a:noFill/>
        </p:spPr>
        <p:txBody>
          <a:bodyPr wrap="square" rtlCol="0">
            <a:spAutoFit/>
          </a:bodyPr>
          <a:lstStyle/>
          <a:p>
            <a:pPr marL="285750" indent="-285750">
              <a:buFont typeface="Arial" panose="020B0604020202020204" pitchFamily="34" charset="0"/>
              <a:buChar char="•"/>
            </a:pPr>
            <a:r>
              <a:rPr lang="en-US" sz="2000" dirty="0"/>
              <a:t>Download template.</a:t>
            </a:r>
          </a:p>
          <a:p>
            <a:pPr marL="285750" indent="-285750">
              <a:buFont typeface="Arial" panose="020B0604020202020204" pitchFamily="34" charset="0"/>
              <a:buChar char="•"/>
            </a:pPr>
            <a:r>
              <a:rPr lang="en-US" sz="2000" dirty="0"/>
              <a:t>Create a unique report template.</a:t>
            </a:r>
          </a:p>
          <a:p>
            <a:pPr marL="285750" indent="-285750">
              <a:buFont typeface="Arial" panose="020B0604020202020204" pitchFamily="34" charset="0"/>
              <a:buChar char="•"/>
            </a:pPr>
            <a:r>
              <a:rPr lang="en-US" sz="2000" dirty="0"/>
              <a:t>Save report template locally with unique name.</a:t>
            </a:r>
          </a:p>
          <a:p>
            <a:pPr marL="285750" indent="-285750">
              <a:buFont typeface="Arial" panose="020B0604020202020204" pitchFamily="34" charset="0"/>
              <a:buChar char="•"/>
            </a:pPr>
            <a:r>
              <a:rPr lang="en-US" sz="2000" dirty="0"/>
              <a:t>Report can be run again and again with different date ranges</a:t>
            </a:r>
            <a:r>
              <a:rPr lang="en-US" dirty="0"/>
              <a:t>. </a:t>
            </a:r>
          </a:p>
          <a:p>
            <a:pPr marL="285750" indent="-285750">
              <a:buFont typeface="Arial" panose="020B0604020202020204" pitchFamily="34" charset="0"/>
              <a:buChar char="•"/>
            </a:pPr>
            <a:r>
              <a:rPr lang="en-US" dirty="0"/>
              <a:t>Report results will be email.</a:t>
            </a:r>
          </a:p>
        </p:txBody>
      </p:sp>
    </p:spTree>
    <p:extLst>
      <p:ext uri="{BB962C8B-B14F-4D97-AF65-F5344CB8AC3E}">
        <p14:creationId xmlns:p14="http://schemas.microsoft.com/office/powerpoint/2010/main" val="41380892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Web Services Data Interface</a:t>
            </a:r>
          </a:p>
        </p:txBody>
      </p:sp>
      <p:sp>
        <p:nvSpPr>
          <p:cNvPr id="2" name="Content Placeholder 1"/>
          <p:cNvSpPr>
            <a:spLocks noGrp="1"/>
          </p:cNvSpPr>
          <p:nvPr>
            <p:ph idx="1"/>
          </p:nvPr>
        </p:nvSpPr>
        <p:spPr/>
        <p:txBody>
          <a:bodyPr>
            <a:normAutofit fontScale="92500" lnSpcReduction="20000"/>
          </a:bodyPr>
          <a:lstStyle/>
          <a:p>
            <a:pPr marL="0" indent="0">
              <a:buNone/>
            </a:pPr>
            <a:r>
              <a:rPr lang="en-US" dirty="0"/>
              <a:t>eLandings provides a public web service interface for 3</a:t>
            </a:r>
            <a:r>
              <a:rPr lang="en-US" baseline="30000" dirty="0"/>
              <a:t>rd</a:t>
            </a:r>
            <a:r>
              <a:rPr lang="en-US" dirty="0"/>
              <a:t> party developers to connect to. </a:t>
            </a:r>
          </a:p>
          <a:p>
            <a:pPr marL="0" indent="0">
              <a:buNone/>
            </a:pPr>
            <a:endParaRPr lang="en-US" dirty="0"/>
          </a:p>
          <a:p>
            <a:pPr marL="0" indent="0">
              <a:buNone/>
            </a:pPr>
            <a:r>
              <a:rPr lang="en-US" dirty="0"/>
              <a:t>This allows them to:</a:t>
            </a:r>
          </a:p>
          <a:p>
            <a:pPr lvl="1"/>
            <a:r>
              <a:rPr lang="en-US" dirty="0"/>
              <a:t>Search for and Download eLandings data directly into 3</a:t>
            </a:r>
            <a:r>
              <a:rPr lang="en-US" baseline="30000" dirty="0"/>
              <a:t>rd</a:t>
            </a:r>
            <a:r>
              <a:rPr lang="en-US" dirty="0"/>
              <a:t> party applications</a:t>
            </a:r>
          </a:p>
          <a:p>
            <a:pPr lvl="1"/>
            <a:r>
              <a:rPr lang="en-US" dirty="0"/>
              <a:t>Submit Non-IFQ Landing Reports to eLandings directly from 3</a:t>
            </a:r>
            <a:r>
              <a:rPr lang="en-US" baseline="30000" dirty="0"/>
              <a:t>rd</a:t>
            </a:r>
            <a:r>
              <a:rPr lang="en-US" dirty="0"/>
              <a:t> party applications</a:t>
            </a:r>
          </a:p>
          <a:p>
            <a:endParaRPr lang="en-US" dirty="0"/>
          </a:p>
          <a:p>
            <a:pPr marL="0" indent="0">
              <a:buNone/>
            </a:pPr>
            <a:r>
              <a:rPr lang="en-US" dirty="0">
                <a:hlinkClick r:id="rId3"/>
              </a:rPr>
              <a:t>https://elandings.atlassian.net/wiki/display/ifdoc/Public+Web+Service+Documentation</a:t>
            </a:r>
            <a:endParaRPr lang="en-US" dirty="0"/>
          </a:p>
          <a:p>
            <a:pPr marL="0" indent="0">
              <a:buNone/>
            </a:pPr>
            <a:endParaRPr lang="en-US" dirty="0"/>
          </a:p>
        </p:txBody>
      </p:sp>
    </p:spTree>
    <p:extLst>
      <p:ext uri="{BB962C8B-B14F-4D97-AF65-F5344CB8AC3E}">
        <p14:creationId xmlns:p14="http://schemas.microsoft.com/office/powerpoint/2010/main" val="14483334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2" name="Content Placeholder 1"/>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7" y="228600"/>
            <a:ext cx="9114963" cy="6348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80335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Web Services Data Interface</a:t>
            </a:r>
          </a:p>
        </p:txBody>
      </p:sp>
      <p:sp>
        <p:nvSpPr>
          <p:cNvPr id="2" name="Content Placeholder 1"/>
          <p:cNvSpPr>
            <a:spLocks noGrp="1"/>
          </p:cNvSpPr>
          <p:nvPr>
            <p:ph idx="1"/>
          </p:nvPr>
        </p:nvSpPr>
        <p:spPr/>
        <p:txBody>
          <a:bodyPr/>
          <a:lstStyle/>
          <a:p>
            <a:r>
              <a:rPr lang="en-US" dirty="0"/>
              <a:t>If you are using eLandings public web services be aware of the following:</a:t>
            </a:r>
          </a:p>
          <a:p>
            <a:r>
              <a:rPr lang="en-US" dirty="0"/>
              <a:t>Release Notes Documentation</a:t>
            </a:r>
          </a:p>
          <a:p>
            <a:pPr lvl="1"/>
            <a:r>
              <a:rPr lang="en-US" dirty="0">
                <a:hlinkClick r:id="rId2"/>
              </a:rPr>
              <a:t>https://elandings.atlassian.net/wiki/display/doc/Release+Notes</a:t>
            </a:r>
            <a:endParaRPr lang="en-US" dirty="0"/>
          </a:p>
          <a:p>
            <a:r>
              <a:rPr lang="en-US" dirty="0"/>
              <a:t>XML Schema Change Documentation</a:t>
            </a:r>
          </a:p>
          <a:p>
            <a:pPr lvl="1"/>
            <a:r>
              <a:rPr lang="en-US" dirty="0">
                <a:hlinkClick r:id="rId3"/>
              </a:rPr>
              <a:t>https://elandings.atlassian.net/wiki/display/ifdoc/Schema+Version+History</a:t>
            </a:r>
            <a:r>
              <a:rPr lang="en-US" dirty="0"/>
              <a:t> </a:t>
            </a:r>
          </a:p>
        </p:txBody>
      </p:sp>
    </p:spTree>
    <p:extLst>
      <p:ext uri="{BB962C8B-B14F-4D97-AF65-F5344CB8AC3E}">
        <p14:creationId xmlns:p14="http://schemas.microsoft.com/office/powerpoint/2010/main" val="24675248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533400"/>
            <a:ext cx="5937755" cy="1188720"/>
          </a:xfrm>
        </p:spPr>
        <p:txBody>
          <a:bodyPr/>
          <a:lstStyle/>
          <a:p>
            <a:r>
              <a:rPr lang="en-US" dirty="0"/>
              <a:t>eLandings Generated Reports</a:t>
            </a:r>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7408862" cy="1518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5632" y="3581401"/>
            <a:ext cx="6446837"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833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2720" y="512046"/>
            <a:ext cx="5937755" cy="1188720"/>
          </a:xfrm>
        </p:spPr>
        <p:txBody>
          <a:bodyPr/>
          <a:lstStyle/>
          <a:p>
            <a:r>
              <a:rPr lang="en-US" dirty="0"/>
              <a:t>eLandings Generated Reports</a:t>
            </a:r>
          </a:p>
        </p:txBody>
      </p:sp>
      <p:sp>
        <p:nvSpPr>
          <p:cNvPr id="2" name="Content Placeholder 1"/>
          <p:cNvSpPr>
            <a:spLocks noGrp="1"/>
          </p:cNvSpPr>
          <p:nvPr>
            <p:ph idx="1"/>
          </p:nvPr>
        </p:nvSpPr>
        <p:spPr>
          <a:xfrm>
            <a:off x="421565" y="2057400"/>
            <a:ext cx="7858836" cy="4068763"/>
          </a:xfrm>
        </p:spPr>
        <p:txBody>
          <a:bodyPr/>
          <a:lstStyle/>
          <a:p>
            <a:pPr marL="0" indent="0">
              <a:buNone/>
            </a:pPr>
            <a:r>
              <a:rPr lang="en-US" b="1" dirty="0"/>
              <a:t>Mixed Salmon Update</a:t>
            </a:r>
          </a:p>
          <a:p>
            <a:pPr marL="0" indent="0">
              <a:buNone/>
            </a:pPr>
            <a:endParaRPr lang="en-US" b="1"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71" y="2770668"/>
            <a:ext cx="7445429" cy="1477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171" y="4419600"/>
            <a:ext cx="5886631" cy="171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53200" y="4419600"/>
            <a:ext cx="2133600" cy="2308324"/>
          </a:xfrm>
          <a:prstGeom prst="rect">
            <a:avLst/>
          </a:prstGeom>
          <a:noFill/>
        </p:spPr>
        <p:txBody>
          <a:bodyPr wrap="square" rtlCol="0">
            <a:spAutoFit/>
          </a:bodyPr>
          <a:lstStyle/>
          <a:p>
            <a:r>
              <a:rPr lang="en-US" b="1" dirty="0"/>
              <a:t>All fish tickets with the species code 460 – Mixed Salmon must be updated before running the Bristol Bay Weekly Report</a:t>
            </a:r>
          </a:p>
        </p:txBody>
      </p:sp>
    </p:spTree>
    <p:extLst>
      <p:ext uri="{BB962C8B-B14F-4D97-AF65-F5344CB8AC3E}">
        <p14:creationId xmlns:p14="http://schemas.microsoft.com/office/powerpoint/2010/main" val="12306941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28600"/>
            <a:ext cx="6781799"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2609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533400"/>
            <a:ext cx="5937755" cy="1188720"/>
          </a:xfrm>
        </p:spPr>
        <p:txBody>
          <a:bodyPr/>
          <a:lstStyle/>
          <a:p>
            <a:r>
              <a:rPr lang="en-US" dirty="0"/>
              <a:t>eLandings System</a:t>
            </a:r>
          </a:p>
        </p:txBody>
      </p:sp>
      <p:sp>
        <p:nvSpPr>
          <p:cNvPr id="2" name="Content Placeholder 1"/>
          <p:cNvSpPr>
            <a:spLocks noGrp="1"/>
          </p:cNvSpPr>
          <p:nvPr>
            <p:ph idx="1"/>
          </p:nvPr>
        </p:nvSpPr>
        <p:spPr>
          <a:xfrm>
            <a:off x="872067" y="2057400"/>
            <a:ext cx="7408333" cy="4724400"/>
          </a:xfrm>
        </p:spPr>
        <p:txBody>
          <a:bodyPr>
            <a:normAutofit fontScale="47500" lnSpcReduction="20000"/>
          </a:bodyPr>
          <a:lstStyle/>
          <a:p>
            <a:pPr marL="0" indent="0">
              <a:buNone/>
            </a:pPr>
            <a:r>
              <a:rPr lang="en-US" sz="5100" b="1" i="1" dirty="0" err="1">
                <a:solidFill>
                  <a:srgbClr val="FF0000"/>
                </a:solidFill>
              </a:rPr>
              <a:t>tLandings</a:t>
            </a:r>
            <a:r>
              <a:rPr lang="en-US" sz="5100" b="1" dirty="0"/>
              <a:t> application</a:t>
            </a:r>
            <a:endParaRPr lang="en-US" sz="2300" b="1" dirty="0"/>
          </a:p>
          <a:p>
            <a:pPr lvl="2">
              <a:buFont typeface="Arial" panose="020B0604020202020204" pitchFamily="34" charset="0"/>
              <a:buChar char="•"/>
            </a:pPr>
            <a:r>
              <a:rPr lang="en-US" sz="4500" b="1" dirty="0"/>
              <a:t>Loaded on the thumb drive </a:t>
            </a:r>
          </a:p>
          <a:p>
            <a:pPr lvl="2">
              <a:buFont typeface="Arial" panose="020B0604020202020204" pitchFamily="34" charset="0"/>
              <a:buChar char="•"/>
            </a:pPr>
            <a:r>
              <a:rPr lang="en-US" sz="4500" b="1" dirty="0"/>
              <a:t>Used by tenders, buying stations and even office locations to report salmon and groundfish landings</a:t>
            </a:r>
          </a:p>
          <a:p>
            <a:pPr lvl="2">
              <a:buFont typeface="Arial" panose="020B0604020202020204" pitchFamily="34" charset="0"/>
              <a:buChar char="•"/>
            </a:pPr>
            <a:r>
              <a:rPr lang="en-US" sz="4500" b="1" dirty="0"/>
              <a:t>Each configured thumb drive is unique to tender</a:t>
            </a:r>
          </a:p>
          <a:p>
            <a:pPr lvl="2">
              <a:buFont typeface="Arial" panose="020B0604020202020204" pitchFamily="34" charset="0"/>
              <a:buChar char="•"/>
            </a:pPr>
            <a:r>
              <a:rPr lang="en-US" sz="4500" b="1" dirty="0"/>
              <a:t>Generates tender reports:</a:t>
            </a:r>
          </a:p>
          <a:p>
            <a:pPr lvl="4">
              <a:buFont typeface="Arial" panose="020B0604020202020204" pitchFamily="34" charset="0"/>
              <a:buChar char="•"/>
            </a:pPr>
            <a:r>
              <a:rPr lang="en-US" sz="4500" b="1" dirty="0"/>
              <a:t>Species summary</a:t>
            </a:r>
          </a:p>
          <a:p>
            <a:pPr lvl="4">
              <a:buFont typeface="Arial" panose="020B0604020202020204" pitchFamily="34" charset="0"/>
              <a:buChar char="•"/>
            </a:pPr>
            <a:r>
              <a:rPr lang="en-US" sz="4500" b="1" dirty="0"/>
              <a:t>Species/statarea summary</a:t>
            </a:r>
          </a:p>
          <a:p>
            <a:pPr lvl="4">
              <a:buFont typeface="Arial" panose="020B0604020202020204" pitchFamily="34" charset="0"/>
              <a:buChar char="•"/>
            </a:pPr>
            <a:r>
              <a:rPr lang="en-US" sz="4500" b="1" dirty="0"/>
              <a:t>Tender trip log report</a:t>
            </a:r>
          </a:p>
          <a:p>
            <a:pPr lvl="4">
              <a:buFont typeface="Arial" panose="020B0604020202020204" pitchFamily="34" charset="0"/>
              <a:buChar char="•"/>
            </a:pPr>
            <a:r>
              <a:rPr lang="en-US" sz="4500" b="1" dirty="0"/>
              <a:t>Personal Use Report</a:t>
            </a:r>
          </a:p>
          <a:p>
            <a:pPr lvl="2">
              <a:buFont typeface="Arial" panose="020B0604020202020204" pitchFamily="34" charset="0"/>
              <a:buChar char="•"/>
            </a:pPr>
            <a:r>
              <a:rPr lang="en-US" sz="4500" b="1" dirty="0"/>
              <a:t>Does not require the internet</a:t>
            </a:r>
          </a:p>
          <a:p>
            <a:pPr marL="0" indent="0">
              <a:buNone/>
            </a:pPr>
            <a:endParaRPr lang="en-US" sz="2800" dirty="0"/>
          </a:p>
          <a:p>
            <a:pPr marL="0" indent="0">
              <a:buNone/>
            </a:pPr>
            <a:r>
              <a:rPr lang="en-US" dirty="0"/>
              <a:t>	</a:t>
            </a:r>
          </a:p>
        </p:txBody>
      </p:sp>
    </p:spTree>
    <p:extLst>
      <p:ext uri="{BB962C8B-B14F-4D97-AF65-F5344CB8AC3E}">
        <p14:creationId xmlns:p14="http://schemas.microsoft.com/office/powerpoint/2010/main" val="26094187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8600"/>
            <a:ext cx="67818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34853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2" name="Content Placeholder 1"/>
          <p:cNvSpPr>
            <a:spLocks noGrp="1"/>
          </p:cNvSpPr>
          <p:nvPr>
            <p:ph idx="1"/>
          </p:nvPr>
        </p:nvSpPr>
        <p:spPr/>
        <p:txBody>
          <a:bodyPr/>
          <a:lstStyle/>
          <a:p>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
            <a:ext cx="8949800" cy="6188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35396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User Support Resources</a:t>
            </a:r>
          </a:p>
        </p:txBody>
      </p:sp>
      <p:sp>
        <p:nvSpPr>
          <p:cNvPr id="2" name="Content Placeholder 1"/>
          <p:cNvSpPr>
            <a:spLocks noGrp="1"/>
          </p:cNvSpPr>
          <p:nvPr>
            <p:ph idx="1"/>
          </p:nvPr>
        </p:nvSpPr>
        <p:spPr>
          <a:xfrm>
            <a:off x="872067" y="2514600"/>
            <a:ext cx="7408333" cy="3611563"/>
          </a:xfrm>
        </p:spPr>
        <p:txBody>
          <a:bodyPr>
            <a:normAutofit fontScale="62500" lnSpcReduction="20000"/>
          </a:bodyPr>
          <a:lstStyle/>
          <a:p>
            <a:pPr>
              <a:buFont typeface="Arial" panose="020B0604020202020204" pitchFamily="34" charset="0"/>
              <a:buChar char="•"/>
            </a:pPr>
            <a:r>
              <a:rPr lang="en-US" sz="2600" b="1" dirty="0"/>
              <a:t>Help Documentation Online</a:t>
            </a:r>
          </a:p>
          <a:p>
            <a:pPr>
              <a:buFont typeface="Arial" panose="020B0604020202020204" pitchFamily="34" charset="0"/>
              <a:buChar char="•"/>
            </a:pPr>
            <a:r>
              <a:rPr lang="en-US" sz="2600" b="1" dirty="0"/>
              <a:t>Bottom of every eLandings Page:</a:t>
            </a:r>
          </a:p>
          <a:p>
            <a:pPr>
              <a:buFont typeface="Arial" panose="020B0604020202020204" pitchFamily="34" charset="0"/>
              <a:buChar char="•"/>
            </a:pPr>
            <a:endParaRPr lang="en-US" sz="2600" dirty="0"/>
          </a:p>
          <a:p>
            <a:pPr>
              <a:buFont typeface="Arial" panose="020B0604020202020204" pitchFamily="34" charset="0"/>
              <a:buChar char="•"/>
            </a:pPr>
            <a:endParaRPr lang="en-US" sz="2600" dirty="0"/>
          </a:p>
          <a:p>
            <a:pPr>
              <a:buFont typeface="Arial" panose="020B0604020202020204" pitchFamily="34" charset="0"/>
              <a:buChar char="•"/>
            </a:pPr>
            <a:endParaRPr lang="en-US" sz="2600" dirty="0"/>
          </a:p>
          <a:p>
            <a:pPr>
              <a:buFont typeface="Arial" panose="020B0604020202020204" pitchFamily="34" charset="0"/>
              <a:buChar char="•"/>
            </a:pPr>
            <a:endParaRPr lang="en-US" sz="2600" dirty="0"/>
          </a:p>
          <a:p>
            <a:pPr>
              <a:buFont typeface="Arial" panose="020B0604020202020204" pitchFamily="34" charset="0"/>
              <a:buChar char="•"/>
            </a:pPr>
            <a:endParaRPr lang="en-US" sz="2600" dirty="0"/>
          </a:p>
          <a:p>
            <a:pPr>
              <a:buFont typeface="Arial" panose="020B0604020202020204" pitchFamily="34" charset="0"/>
              <a:buChar char="•"/>
            </a:pPr>
            <a:endParaRPr lang="en-US" sz="2600" dirty="0"/>
          </a:p>
          <a:p>
            <a:pPr>
              <a:buFont typeface="Arial" panose="020B0604020202020204" pitchFamily="34" charset="0"/>
              <a:buChar char="•"/>
            </a:pPr>
            <a:r>
              <a:rPr lang="en-US" sz="2600" b="1" dirty="0" err="1"/>
              <a:t>eLandings</a:t>
            </a:r>
            <a:r>
              <a:rPr lang="en-US" sz="2600" b="1" dirty="0"/>
              <a:t> is available to assist with Mass Updates</a:t>
            </a:r>
          </a:p>
          <a:p>
            <a:pPr>
              <a:buFont typeface="Arial" panose="020B0604020202020204" pitchFamily="34" charset="0"/>
              <a:buChar char="•"/>
            </a:pPr>
            <a:endParaRPr lang="en-US" sz="2600" b="1" dirty="0"/>
          </a:p>
          <a:p>
            <a:pPr>
              <a:buFont typeface="Arial" panose="020B0604020202020204" pitchFamily="34" charset="0"/>
              <a:buChar char="•"/>
            </a:pPr>
            <a:r>
              <a:rPr lang="en-US" sz="2600" b="1" dirty="0"/>
              <a:t>Programmer Support</a:t>
            </a:r>
            <a:endParaRPr lang="en-US" sz="2600" dirty="0"/>
          </a:p>
          <a:p>
            <a:pPr marL="0" indent="0">
              <a:buNone/>
            </a:pP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505200"/>
            <a:ext cx="3990975"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0160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D2ED89-5AE9-4E9E-B74C-07803A862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0" y="0"/>
            <a:ext cx="457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661532" y="964692"/>
            <a:ext cx="5820936" cy="1188720"/>
          </a:xfrm>
        </p:spPr>
        <p:txBody>
          <a:bodyPr>
            <a:normAutofit/>
          </a:bodyPr>
          <a:lstStyle/>
          <a:p>
            <a:r>
              <a:rPr lang="en-US" dirty="0"/>
              <a:t>eLandings System</a:t>
            </a:r>
          </a:p>
        </p:txBody>
      </p:sp>
      <p:sp>
        <p:nvSpPr>
          <p:cNvPr id="2" name="Content Placeholder 1"/>
          <p:cNvSpPr>
            <a:spLocks noGrp="1"/>
          </p:cNvSpPr>
          <p:nvPr>
            <p:ph idx="1"/>
          </p:nvPr>
        </p:nvSpPr>
        <p:spPr>
          <a:xfrm>
            <a:off x="2647950" y="2638044"/>
            <a:ext cx="3848100" cy="3101983"/>
          </a:xfrm>
        </p:spPr>
        <p:txBody>
          <a:bodyPr>
            <a:normAutofit fontScale="92500" lnSpcReduction="20000"/>
          </a:bodyPr>
          <a:lstStyle/>
          <a:p>
            <a:pPr marL="0" indent="0">
              <a:lnSpc>
                <a:spcPct val="90000"/>
              </a:lnSpc>
              <a:buNone/>
            </a:pPr>
            <a:r>
              <a:rPr lang="en-US" sz="1300" b="1" dirty="0"/>
              <a:t>Equipment</a:t>
            </a:r>
          </a:p>
          <a:p>
            <a:pPr marL="0" indent="0">
              <a:lnSpc>
                <a:spcPct val="90000"/>
              </a:lnSpc>
              <a:buNone/>
            </a:pPr>
            <a:endParaRPr lang="en-US" sz="1300" b="1" dirty="0"/>
          </a:p>
          <a:p>
            <a:pPr marL="0" indent="0">
              <a:lnSpc>
                <a:spcPct val="90000"/>
              </a:lnSpc>
              <a:buNone/>
            </a:pPr>
            <a:r>
              <a:rPr lang="en-US" sz="1300" dirty="0"/>
              <a:t>	</a:t>
            </a:r>
            <a:r>
              <a:rPr lang="en-US" sz="1300" b="1" dirty="0"/>
              <a:t>Office </a:t>
            </a:r>
          </a:p>
          <a:p>
            <a:pPr lvl="4">
              <a:lnSpc>
                <a:spcPct val="90000"/>
              </a:lnSpc>
              <a:buFont typeface="Arial" panose="020B0604020202020204" pitchFamily="34" charset="0"/>
              <a:buChar char="•"/>
            </a:pPr>
            <a:r>
              <a:rPr lang="en-US" sz="1300" dirty="0"/>
              <a:t>Workstation to install PTI</a:t>
            </a:r>
          </a:p>
          <a:p>
            <a:pPr lvl="4">
              <a:lnSpc>
                <a:spcPct val="90000"/>
              </a:lnSpc>
              <a:buFont typeface="Arial" panose="020B0604020202020204" pitchFamily="34" charset="0"/>
              <a:buChar char="•"/>
            </a:pPr>
            <a:r>
              <a:rPr lang="en-US" sz="1300" dirty="0"/>
              <a:t>Thumb drives (No longer provided by ADF&amp;G) there is a limit to how long they are good for.</a:t>
            </a:r>
          </a:p>
          <a:p>
            <a:pPr marL="0" indent="0">
              <a:lnSpc>
                <a:spcPct val="90000"/>
              </a:lnSpc>
              <a:buNone/>
            </a:pPr>
            <a:r>
              <a:rPr lang="en-US" sz="1300" dirty="0"/>
              <a:t>	</a:t>
            </a:r>
            <a:r>
              <a:rPr lang="en-US" sz="1300" b="1" dirty="0"/>
              <a:t>Tender</a:t>
            </a:r>
          </a:p>
          <a:p>
            <a:pPr lvl="4">
              <a:lnSpc>
                <a:spcPct val="90000"/>
              </a:lnSpc>
              <a:buFont typeface="Arial" panose="020B0604020202020204" pitchFamily="34" charset="0"/>
              <a:buChar char="•"/>
            </a:pPr>
            <a:r>
              <a:rPr lang="en-US" sz="1300" dirty="0"/>
              <a:t>Inexpensive 64bit laptop computer </a:t>
            </a:r>
          </a:p>
          <a:p>
            <a:pPr lvl="4">
              <a:lnSpc>
                <a:spcPct val="90000"/>
              </a:lnSpc>
              <a:buFont typeface="Arial" panose="020B0604020202020204" pitchFamily="34" charset="0"/>
              <a:buChar char="•"/>
            </a:pPr>
            <a:r>
              <a:rPr lang="en-US" sz="1300" dirty="0"/>
              <a:t>Inexpensive B/W laser printer</a:t>
            </a:r>
          </a:p>
          <a:p>
            <a:pPr lvl="4">
              <a:lnSpc>
                <a:spcPct val="90000"/>
              </a:lnSpc>
              <a:buFont typeface="Arial" panose="020B0604020202020204" pitchFamily="34" charset="0"/>
              <a:buChar char="•"/>
            </a:pPr>
            <a:r>
              <a:rPr lang="en-US" sz="1300" dirty="0"/>
              <a:t>Magnetic card swipe – Keyboard Emulation</a:t>
            </a:r>
          </a:p>
          <a:p>
            <a:pPr marL="0" indent="0">
              <a:lnSpc>
                <a:spcPct val="90000"/>
              </a:lnSpc>
              <a:buNone/>
            </a:pPr>
            <a:r>
              <a:rPr lang="en-US" sz="1300" dirty="0"/>
              <a:t>			</a:t>
            </a:r>
          </a:p>
        </p:txBody>
      </p:sp>
    </p:spTree>
    <p:extLst>
      <p:ext uri="{BB962C8B-B14F-4D97-AF65-F5344CB8AC3E}">
        <p14:creationId xmlns:p14="http://schemas.microsoft.com/office/powerpoint/2010/main" val="1139862961"/>
      </p:ext>
    </p:extLst>
  </p:cSld>
  <p:clrMapOvr>
    <a:overrideClrMapping bg1="dk1" tx1="lt1" bg2="dk2"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08930-B232-4767-BE27-80C031B2F29D}"/>
              </a:ext>
            </a:extLst>
          </p:cNvPr>
          <p:cNvSpPr>
            <a:spLocks noGrp="1"/>
          </p:cNvSpPr>
          <p:nvPr>
            <p:ph type="title"/>
          </p:nvPr>
        </p:nvSpPr>
        <p:spPr/>
        <p:txBody>
          <a:bodyPr>
            <a:normAutofit fontScale="90000"/>
          </a:bodyPr>
          <a:lstStyle/>
          <a:p>
            <a:r>
              <a:rPr lang="en-US" dirty="0"/>
              <a:t>32 Bit laptops will not be supported beginning January 1, 2020</a:t>
            </a:r>
          </a:p>
        </p:txBody>
      </p:sp>
      <p:sp>
        <p:nvSpPr>
          <p:cNvPr id="3" name="Text Placeholder 2">
            <a:extLst>
              <a:ext uri="{FF2B5EF4-FFF2-40B4-BE49-F238E27FC236}">
                <a16:creationId xmlns:a16="http://schemas.microsoft.com/office/drawing/2014/main" id="{C8B15108-79EA-4C6A-9D2D-4835B5EE744D}"/>
              </a:ext>
            </a:extLst>
          </p:cNvPr>
          <p:cNvSpPr>
            <a:spLocks noGrp="1"/>
          </p:cNvSpPr>
          <p:nvPr>
            <p:ph type="body" idx="1"/>
          </p:nvPr>
        </p:nvSpPr>
        <p:spPr/>
        <p:txBody>
          <a:bodyPr/>
          <a:lstStyle/>
          <a:p>
            <a:r>
              <a:rPr lang="en-US" dirty="0"/>
              <a:t>Please review your hardware and plan accordingly.</a:t>
            </a:r>
          </a:p>
        </p:txBody>
      </p:sp>
    </p:spTree>
    <p:extLst>
      <p:ext uri="{BB962C8B-B14F-4D97-AF65-F5344CB8AC3E}">
        <p14:creationId xmlns:p14="http://schemas.microsoft.com/office/powerpoint/2010/main" val="35053736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53691"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80060" y="2681105"/>
            <a:ext cx="2551176" cy="1495794"/>
          </a:xfrm>
          <a:solidFill>
            <a:srgbClr val="FFFFFF"/>
          </a:solidFill>
          <a:ln>
            <a:solidFill>
              <a:srgbClr val="262626"/>
            </a:solidFill>
          </a:ln>
        </p:spPr>
        <p:txBody>
          <a:bodyPr>
            <a:normAutofit/>
          </a:bodyPr>
          <a:lstStyle/>
          <a:p>
            <a:r>
              <a:rPr lang="en-US" sz="2400" dirty="0"/>
              <a:t>Seasonal Procedures</a:t>
            </a:r>
          </a:p>
        </p:txBody>
      </p:sp>
      <p:sp useBgFill="1">
        <p:nvSpPr>
          <p:cNvPr id="12" name="Rectangle 11">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4958" y="0"/>
            <a:ext cx="557904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1">
            <a:extLst>
              <a:ext uri="{FF2B5EF4-FFF2-40B4-BE49-F238E27FC236}">
                <a16:creationId xmlns:a16="http://schemas.microsoft.com/office/drawing/2014/main" id="{8995D3F8-E255-4531-8D19-F06CFCBEE552}"/>
              </a:ext>
            </a:extLst>
          </p:cNvPr>
          <p:cNvGraphicFramePr>
            <a:graphicFrameLocks noGrp="1"/>
          </p:cNvGraphicFramePr>
          <p:nvPr>
            <p:ph idx="1"/>
            <p:extLst>
              <p:ext uri="{D42A27DB-BD31-4B8C-83A1-F6EECF244321}">
                <p14:modId xmlns:p14="http://schemas.microsoft.com/office/powerpoint/2010/main" val="2443455173"/>
              </p:ext>
            </p:extLst>
          </p:nvPr>
        </p:nvGraphicFramePr>
        <p:xfrm>
          <a:off x="4267200" y="609600"/>
          <a:ext cx="54864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13031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ADF&amp;G Information Services</a:t>
            </a:r>
          </a:p>
        </p:txBody>
      </p:sp>
      <p:sp>
        <p:nvSpPr>
          <p:cNvPr id="2" name="Content Placeholder 1"/>
          <p:cNvSpPr>
            <a:spLocks noGrp="1"/>
          </p:cNvSpPr>
          <p:nvPr>
            <p:ph idx="1"/>
          </p:nvPr>
        </p:nvSpPr>
        <p:spPr/>
        <p:txBody>
          <a:bodyPr/>
          <a:lstStyle/>
          <a:p>
            <a:r>
              <a:rPr lang="en-US" dirty="0"/>
              <a:t>TBD, Seafood Industry Coordinator 907-465-6131</a:t>
            </a:r>
          </a:p>
          <a:p>
            <a:r>
              <a:rPr lang="en-US" dirty="0"/>
              <a:t>Sabrina Larsen, Information Services, 907-465-6133</a:t>
            </a:r>
          </a:p>
          <a:p>
            <a:r>
              <a:rPr lang="en-US" dirty="0"/>
              <a:t>There is now a $25 permit processing fee for all ADF&amp;G only permits, catcher seller, fish transporter, EEZ-Only, and Intendent Buyer. </a:t>
            </a:r>
          </a:p>
        </p:txBody>
      </p:sp>
    </p:spTree>
    <p:extLst>
      <p:ext uri="{BB962C8B-B14F-4D97-AF65-F5344CB8AC3E}">
        <p14:creationId xmlns:p14="http://schemas.microsoft.com/office/powerpoint/2010/main" val="18104650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COAR Resources</a:t>
            </a:r>
          </a:p>
        </p:txBody>
      </p:sp>
      <p:sp>
        <p:nvSpPr>
          <p:cNvPr id="2" name="Content Placeholder 1"/>
          <p:cNvSpPr>
            <a:spLocks noGrp="1"/>
          </p:cNvSpPr>
          <p:nvPr>
            <p:ph idx="1"/>
          </p:nvPr>
        </p:nvSpPr>
        <p:spPr/>
        <p:txBody>
          <a:bodyPr/>
          <a:lstStyle/>
          <a:p>
            <a:r>
              <a:rPr lang="en-US" dirty="0">
                <a:hlinkClick r:id="rId2"/>
              </a:rPr>
              <a:t>http://www.adfg.alaska.gov/index.cfm?adfg=fishlicense.coar</a:t>
            </a:r>
            <a:r>
              <a:rPr lang="en-US" dirty="0"/>
              <a:t> </a:t>
            </a:r>
          </a:p>
        </p:txBody>
      </p:sp>
    </p:spTree>
    <p:extLst>
      <p:ext uri="{BB962C8B-B14F-4D97-AF65-F5344CB8AC3E}">
        <p14:creationId xmlns:p14="http://schemas.microsoft.com/office/powerpoint/2010/main" val="5430799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eTablet</a:t>
            </a:r>
          </a:p>
        </p:txBody>
      </p:sp>
      <p:sp>
        <p:nvSpPr>
          <p:cNvPr id="2" name="Content Placeholder 1"/>
          <p:cNvSpPr>
            <a:spLocks noGrp="1"/>
          </p:cNvSpPr>
          <p:nvPr>
            <p:ph idx="1"/>
          </p:nvPr>
        </p:nvSpPr>
        <p:spPr/>
        <p:txBody>
          <a:bodyPr/>
          <a:lstStyle/>
          <a:p>
            <a:pPr marL="0" indent="0">
              <a:buNone/>
            </a:pPr>
            <a:r>
              <a:rPr lang="en-US" dirty="0"/>
              <a:t>Designed to facilitate electronic reporting for beach-based deliveries ~ set net sites</a:t>
            </a:r>
          </a:p>
          <a:p>
            <a:pPr marL="0" indent="0">
              <a:buNone/>
            </a:pPr>
            <a:endParaRPr lang="en-US" dirty="0"/>
          </a:p>
          <a:p>
            <a:pPr marL="0" indent="0">
              <a:buNone/>
            </a:pPr>
            <a:r>
              <a:rPr lang="en-US" dirty="0"/>
              <a:t>Successful use in production 2018</a:t>
            </a:r>
          </a:p>
        </p:txBody>
      </p:sp>
      <p:pic>
        <p:nvPicPr>
          <p:cNvPr id="13314" name="Picture 2" descr="C:\Users\pgsmith\AppData\Local\Microsoft\Windows\Temporary Internet Files\Content.IE5\B67ABWXZ\asus_eee_pad_transformer_prime_android_tablet_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4456386"/>
            <a:ext cx="3121152" cy="234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3172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34620" y="336043"/>
            <a:ext cx="5937755" cy="1188720"/>
          </a:xfrm>
        </p:spPr>
        <p:txBody>
          <a:bodyPr/>
          <a:lstStyle/>
          <a:p>
            <a:r>
              <a:rPr lang="en-US" dirty="0" err="1"/>
              <a:t>eTablet</a:t>
            </a:r>
            <a:r>
              <a:rPr lang="en-US" dirty="0"/>
              <a:t> in Action</a:t>
            </a:r>
          </a:p>
        </p:txBody>
      </p:sp>
      <p:sp>
        <p:nvSpPr>
          <p:cNvPr id="2" name="Content Placeholder 1"/>
          <p:cNvSpPr>
            <a:spLocks noGrp="1"/>
          </p:cNvSpPr>
          <p:nvPr>
            <p:ph idx="1"/>
          </p:nvPr>
        </p:nvSpPr>
        <p:spPr/>
        <p:txBody>
          <a:bodyPr/>
          <a:lstStyle/>
          <a:p>
            <a:endParaRPr lang="en-US" dirty="0"/>
          </a:p>
        </p:txBody>
      </p:sp>
      <p:pic>
        <p:nvPicPr>
          <p:cNvPr id="15362" name="Picture 2" descr="C:\Users\pgsmith\Desktop\Electronic Reporting on the Bea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00200"/>
            <a:ext cx="7924800" cy="514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79051"/>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3955</TotalTime>
  <Words>2523</Words>
  <Application>Microsoft Office PowerPoint</Application>
  <PresentationFormat>On-screen Show (4:3)</PresentationFormat>
  <Paragraphs>505</Paragraphs>
  <Slides>103</Slides>
  <Notes>83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103</vt:i4>
      </vt:variant>
    </vt:vector>
  </HeadingPairs>
  <TitlesOfParts>
    <vt:vector size="109" baseType="lpstr">
      <vt:lpstr>Arial</vt:lpstr>
      <vt:lpstr>Arial Rounded MT Bold</vt:lpstr>
      <vt:lpstr>Calibri</vt:lpstr>
      <vt:lpstr>Candara</vt:lpstr>
      <vt:lpstr>Gill Sans MT</vt:lpstr>
      <vt:lpstr>Parcel</vt:lpstr>
      <vt:lpstr>tLandings for Groundfish and Salmon 2019</vt:lpstr>
      <vt:lpstr>Welcome</vt:lpstr>
      <vt:lpstr>32 Bit laptops will not be supported beginning January 1, 2020</vt:lpstr>
      <vt:lpstr>eLandings Quick Overview</vt:lpstr>
      <vt:lpstr>eLandings for Salmon Components</vt:lpstr>
      <vt:lpstr>eLandings System</vt:lpstr>
      <vt:lpstr>eLandings System</vt:lpstr>
      <vt:lpstr>eLandings System</vt:lpstr>
      <vt:lpstr>eLandings System</vt:lpstr>
      <vt:lpstr>Customized Display Standard Default</vt:lpstr>
      <vt:lpstr>Custom Display Standard Default</vt:lpstr>
      <vt:lpstr>eTablet Display Vessel page</vt:lpstr>
      <vt:lpstr>eTablet Display Tally page</vt:lpstr>
      <vt:lpstr>Configuration Profiles Stored and Selectable</vt:lpstr>
      <vt:lpstr>eTablet</vt:lpstr>
      <vt:lpstr>ADF&amp;G Reporting Requirements and Expectations</vt:lpstr>
      <vt:lpstr>ADF&amp;G Reporting Requirements</vt:lpstr>
      <vt:lpstr>Additional Requirements from Area Management Biologists (AMB)</vt:lpstr>
      <vt:lpstr>Upper Cook Inlet</vt:lpstr>
      <vt:lpstr>Commercial Operator’s Annual Report (COAR) Reporting</vt:lpstr>
      <vt:lpstr>eLandings COAR</vt:lpstr>
      <vt:lpstr>Average Weight of Salmon</vt:lpstr>
      <vt:lpstr>Automatic calculation of number of fish</vt:lpstr>
      <vt:lpstr>Average Weights</vt:lpstr>
      <vt:lpstr>eLandings System Reporting Process</vt:lpstr>
      <vt:lpstr>eLandings System</vt:lpstr>
      <vt:lpstr>tLandings</vt:lpstr>
      <vt:lpstr>eLandings System</vt:lpstr>
      <vt:lpstr>eLandings System</vt:lpstr>
      <vt:lpstr>Operations and User Accounts</vt:lpstr>
      <vt:lpstr>Operations</vt:lpstr>
      <vt:lpstr>legacy</vt:lpstr>
      <vt:lpstr>New Processor Web Administering Operations</vt:lpstr>
      <vt:lpstr>Processor Web Home Screen</vt:lpstr>
      <vt:lpstr>Navigate to Operations</vt:lpstr>
      <vt:lpstr>Administer Operations</vt:lpstr>
      <vt:lpstr>Add Custom Processing Operation</vt:lpstr>
      <vt:lpstr>Tender and Buying Station Accounts</vt:lpstr>
      <vt:lpstr>Tender Operations</vt:lpstr>
      <vt:lpstr>Tender Operations</vt:lpstr>
      <vt:lpstr>Processor Tender Interface</vt:lpstr>
      <vt:lpstr>Processor Tender Interface</vt:lpstr>
      <vt:lpstr>PTI/tlandings Documentation</vt:lpstr>
      <vt:lpstr>Installing the Processor Tender Interface</vt:lpstr>
      <vt:lpstr>Processor Tender Interface</vt:lpstr>
      <vt:lpstr>Preparing thumb drives</vt:lpstr>
      <vt:lpstr>Processor Tender Interface Demo Configuration</vt:lpstr>
      <vt:lpstr>Processor Tender Interface</vt:lpstr>
      <vt:lpstr>Processor Tender Interface</vt:lpstr>
      <vt:lpstr>Processor Tender Interface</vt:lpstr>
      <vt:lpstr>Processor Tender Interface</vt:lpstr>
      <vt:lpstr>Processor Tender Interface</vt:lpstr>
      <vt:lpstr>PowerPoint Presentation</vt:lpstr>
      <vt:lpstr>Processor Tender Interface</vt:lpstr>
      <vt:lpstr>Processor Tender Interface</vt:lpstr>
      <vt:lpstr>15 minute break</vt:lpstr>
      <vt:lpstr>tLandings Demo</vt:lpstr>
      <vt:lpstr>tLandings Demo</vt:lpstr>
      <vt:lpstr>tLandings Display all Fields</vt:lpstr>
      <vt:lpstr>tLandings</vt:lpstr>
      <vt:lpstr>tLandings</vt:lpstr>
      <vt:lpstr>tLandings total tare (460)</vt:lpstr>
      <vt:lpstr>tLandings</vt:lpstr>
      <vt:lpstr>tLandings</vt:lpstr>
      <vt:lpstr>tLandings Demo Salmon Troll</vt:lpstr>
      <vt:lpstr>Salmon Troll Reporting</vt:lpstr>
      <vt:lpstr>Salmon Troll Reporting</vt:lpstr>
      <vt:lpstr>Salmon Troll Reporting</vt:lpstr>
      <vt:lpstr>Dual Permit Documentation</vt:lpstr>
      <vt:lpstr>Dual Permit Documentation</vt:lpstr>
      <vt:lpstr>Dual Permit Documentation eLandings Web</vt:lpstr>
      <vt:lpstr>tLandings Reports</vt:lpstr>
      <vt:lpstr>tLandings Generated Reports Tender Trip Log</vt:lpstr>
      <vt:lpstr>Break</vt:lpstr>
      <vt:lpstr>PTI Upload</vt:lpstr>
      <vt:lpstr>PTI Data Upload</vt:lpstr>
      <vt:lpstr>Convert Processor Code, Port and Tender </vt:lpstr>
      <vt:lpstr>Open, Review and Correct Report</vt:lpstr>
      <vt:lpstr>Corrections within eLandings</vt:lpstr>
      <vt:lpstr>Mass Salmon Update</vt:lpstr>
      <vt:lpstr>Mass Salmon Update</vt:lpstr>
      <vt:lpstr>Data Extraction Tool</vt:lpstr>
      <vt:lpstr>Data Extraction Tool</vt:lpstr>
      <vt:lpstr>Web Services Data Interface</vt:lpstr>
      <vt:lpstr>PowerPoint Presentation</vt:lpstr>
      <vt:lpstr>Web Services Data Interface</vt:lpstr>
      <vt:lpstr>eLandings Generated Reports</vt:lpstr>
      <vt:lpstr>eLandings Generated Reports</vt:lpstr>
      <vt:lpstr>PowerPoint Presentation</vt:lpstr>
      <vt:lpstr>PowerPoint Presentation</vt:lpstr>
      <vt:lpstr>PowerPoint Presentation</vt:lpstr>
      <vt:lpstr>User Support Resources</vt:lpstr>
      <vt:lpstr>eLandings System</vt:lpstr>
      <vt:lpstr>32 Bit laptops will not be supported beginning January 1, 2020</vt:lpstr>
      <vt:lpstr>Seasonal Procedures</vt:lpstr>
      <vt:lpstr>ADF&amp;G Information Services</vt:lpstr>
      <vt:lpstr>COAR Resources</vt:lpstr>
      <vt:lpstr>eTablet</vt:lpstr>
      <vt:lpstr>eTablet in Action</vt:lpstr>
      <vt:lpstr>eTablet Equipment Recommendations</vt:lpstr>
      <vt:lpstr>Feedback from processors</vt:lpstr>
      <vt:lpstr>QUESTIONS?</vt:lpstr>
      <vt:lpstr>tLandings for Groundfish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eLandings for Salmon 2019</dc:title>
  <dc:creator>Jennifer Womack</dc:creator>
  <cp:lastModifiedBy>Elaine Brewer</cp:lastModifiedBy>
  <cp:revision>28</cp:revision>
  <dcterms:created xsi:type="dcterms:W3CDTF">2018-10-18T00:10:20Z</dcterms:created>
  <dcterms:modified xsi:type="dcterms:W3CDTF">2018-11-14T19:07:30Z</dcterms:modified>
</cp:coreProperties>
</file>