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18"/>
  </p:notesMasterIdLst>
  <p:handoutMasterIdLst>
    <p:handoutMasterId r:id="rId19"/>
  </p:handoutMasterIdLst>
  <p:sldIdLst>
    <p:sldId id="278" r:id="rId4"/>
    <p:sldId id="272" r:id="rId5"/>
    <p:sldId id="271" r:id="rId6"/>
    <p:sldId id="274" r:id="rId7"/>
    <p:sldId id="273" r:id="rId8"/>
    <p:sldId id="282" r:id="rId9"/>
    <p:sldId id="284" r:id="rId10"/>
    <p:sldId id="286" r:id="rId11"/>
    <p:sldId id="287" r:id="rId12"/>
    <p:sldId id="288" r:id="rId13"/>
    <p:sldId id="285" r:id="rId14"/>
    <p:sldId id="283" r:id="rId15"/>
    <p:sldId id="289" r:id="rId16"/>
    <p:sldId id="281" r:id="rId1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9" autoAdjust="0"/>
    <p:restoredTop sz="94660"/>
  </p:normalViewPr>
  <p:slideViewPr>
    <p:cSldViewPr snapToGrid="0" snapToObjects="1">
      <p:cViewPr>
        <p:scale>
          <a:sx n="59" d="100"/>
          <a:sy n="59" d="100"/>
        </p:scale>
        <p:origin x="-1386" y="-210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timing>
    <p:tnLst>
      <p:par>
        <p:cTn id="1" dur="indefinite" restart="never" nodeType="tmRoot"/>
      </p:par>
    </p:tnLst>
  </p:timing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58" y="2199053"/>
            <a:ext cx="4977442" cy="1398472"/>
          </a:xfrm>
        </p:spPr>
        <p:txBody>
          <a:bodyPr/>
          <a:lstStyle/>
          <a:p>
            <a:r>
              <a:rPr lang="en-US" dirty="0"/>
              <a:t>Overview of</a:t>
            </a:r>
            <a:br>
              <a:rPr lang="en-US" dirty="0"/>
            </a:br>
            <a:r>
              <a:rPr lang="en-US" dirty="0" smtClean="0"/>
              <a:t>Observer </a:t>
            </a:r>
            <a:r>
              <a:rPr lang="en-US" dirty="0" smtClean="0"/>
              <a:t>Fees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Alaska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16" y="431162"/>
            <a:ext cx="8229600" cy="676014"/>
          </a:xfrm>
        </p:spPr>
        <p:txBody>
          <a:bodyPr/>
          <a:lstStyle/>
          <a:p>
            <a:r>
              <a:rPr lang="en-US" dirty="0" smtClean="0"/>
              <a:t>Observer Fee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Screen shot 2013-05-08 at 12.1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9" y="1021080"/>
            <a:ext cx="74041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export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10" descr="Screen shot 2013-05-08 at 10.0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509"/>
            <a:ext cx="9144000" cy="38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960"/>
            <a:ext cx="8229600" cy="676014"/>
          </a:xfrm>
        </p:spPr>
        <p:txBody>
          <a:bodyPr/>
          <a:lstStyle/>
          <a:p>
            <a:r>
              <a:rPr lang="en-US" dirty="0" smtClean="0"/>
              <a:t>Two ways to find observer fee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2054"/>
            <a:ext cx="8229600" cy="954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In ‘Summary’ section of Landing Report page</a:t>
            </a:r>
            <a:endParaRPr lang="en-US" dirty="0"/>
          </a:p>
        </p:txBody>
      </p:sp>
      <p:pic>
        <p:nvPicPr>
          <p:cNvPr id="5" name="Picture 4" descr="Screen shot 2013-05-08 at 12.24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499"/>
            <a:ext cx="9144000" cy="46294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522774" y="5208744"/>
            <a:ext cx="334535" cy="6142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16" y="431162"/>
            <a:ext cx="8229600" cy="676014"/>
          </a:xfrm>
        </p:spPr>
        <p:txBody>
          <a:bodyPr/>
          <a:lstStyle/>
          <a:p>
            <a:r>
              <a:rPr lang="en-US" dirty="0" smtClean="0"/>
              <a:t>Observer Fee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Screen shot 2013-05-08 at 12.1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9" y="1021080"/>
            <a:ext cx="74041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4632"/>
            <a:ext cx="8229600" cy="676014"/>
          </a:xfrm>
        </p:spPr>
        <p:txBody>
          <a:bodyPr/>
          <a:lstStyle/>
          <a:p>
            <a:r>
              <a:rPr lang="en-US" dirty="0" smtClean="0"/>
              <a:t>Timing of Observer Fee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862"/>
            <a:ext cx="8229600" cy="3484881"/>
          </a:xfrm>
        </p:spPr>
        <p:txBody>
          <a:bodyPr/>
          <a:lstStyle/>
          <a:p>
            <a:r>
              <a:rPr lang="en-US" dirty="0" smtClean="0"/>
              <a:t>IFQ/CDQ halibut &amp; IFQ sablefish:  available within 15 </a:t>
            </a:r>
            <a:r>
              <a:rPr lang="en-US" dirty="0" err="1" smtClean="0"/>
              <a:t>mins</a:t>
            </a:r>
            <a:r>
              <a:rPr lang="en-US" dirty="0" smtClean="0"/>
              <a:t> of IFQ report submission</a:t>
            </a:r>
          </a:p>
          <a:p>
            <a:r>
              <a:rPr lang="en-US" dirty="0" err="1" smtClean="0"/>
              <a:t>Groundfish</a:t>
            </a:r>
            <a:r>
              <a:rPr lang="en-US" dirty="0" smtClean="0"/>
              <a:t>: </a:t>
            </a:r>
            <a:r>
              <a:rPr lang="en-US" dirty="0" smtClean="0"/>
              <a:t>non-</a:t>
            </a:r>
            <a:r>
              <a:rPr lang="en-US" dirty="0" err="1" smtClean="0"/>
              <a:t>pcod</a:t>
            </a:r>
            <a:r>
              <a:rPr lang="en-US" dirty="0" smtClean="0"/>
              <a:t> available within 15-30 minutes of initial </a:t>
            </a:r>
            <a:r>
              <a:rPr lang="en-US" dirty="0" smtClean="0"/>
              <a:t>report </a:t>
            </a:r>
            <a:r>
              <a:rPr lang="en-US" dirty="0" smtClean="0"/>
              <a:t>submission</a:t>
            </a:r>
          </a:p>
          <a:p>
            <a:r>
              <a:rPr lang="en-US" dirty="0" err="1" smtClean="0"/>
              <a:t>Pcod</a:t>
            </a:r>
            <a:r>
              <a:rPr lang="en-US" dirty="0" smtClean="0"/>
              <a:t>: 24 hours after initial report submission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Observer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24" y="1207293"/>
            <a:ext cx="8686800" cy="491746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Full Coverage</a:t>
            </a:r>
          </a:p>
          <a:p>
            <a:pPr lvl="2"/>
            <a:r>
              <a:rPr lang="en-US" dirty="0"/>
              <a:t>At least 100% coverage on every trip</a:t>
            </a:r>
          </a:p>
          <a:p>
            <a:pPr lvl="2"/>
            <a:r>
              <a:rPr lang="en-US" dirty="0" smtClean="0"/>
              <a:t>Vessels pays daily observer cost (“pay as you go”)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Partial Coverage</a:t>
            </a:r>
          </a:p>
          <a:p>
            <a:pPr lvl="2"/>
            <a:r>
              <a:rPr lang="en-US" dirty="0" smtClean="0"/>
              <a:t>NMFS deploys observers (industry doesn’t pick the trips)</a:t>
            </a:r>
          </a:p>
          <a:p>
            <a:pPr lvl="2"/>
            <a:r>
              <a:rPr lang="en-US" dirty="0" smtClean="0"/>
              <a:t>Annual Deployment Plan: describes how NMFS will deploy observers into partial coverage fleet</a:t>
            </a:r>
          </a:p>
          <a:p>
            <a:pPr lvl="3"/>
            <a:r>
              <a:rPr lang="en-US" dirty="0" smtClean="0"/>
              <a:t>Can change each year</a:t>
            </a:r>
          </a:p>
          <a:p>
            <a:pPr lvl="2"/>
            <a:r>
              <a:rPr lang="en-US" dirty="0" smtClean="0"/>
              <a:t>Coverage rates:  </a:t>
            </a:r>
            <a:r>
              <a:rPr lang="en-US" dirty="0"/>
              <a:t>depends on </a:t>
            </a:r>
            <a:r>
              <a:rPr lang="en-US" dirty="0" smtClean="0"/>
              <a:t>funds</a:t>
            </a:r>
          </a:p>
          <a:p>
            <a:pPr lvl="2"/>
            <a:r>
              <a:rPr lang="en-US" dirty="0" smtClean="0"/>
              <a:t>Program funded by 1.25</a:t>
            </a:r>
            <a:r>
              <a:rPr lang="en-US" dirty="0"/>
              <a:t>% </a:t>
            </a:r>
            <a:r>
              <a:rPr lang="en-US" dirty="0" smtClean="0"/>
              <a:t>fee on landings</a:t>
            </a:r>
            <a:endParaRPr lang="en-US" dirty="0"/>
          </a:p>
          <a:p>
            <a:pPr lvl="3"/>
            <a:r>
              <a:rPr lang="en-US" dirty="0"/>
              <a:t>Everyone pays, whether </a:t>
            </a:r>
            <a:r>
              <a:rPr lang="en-US" dirty="0" smtClean="0"/>
              <a:t>they </a:t>
            </a:r>
            <a:r>
              <a:rPr lang="en-US" dirty="0"/>
              <a:t>are chosen to take an </a:t>
            </a:r>
            <a:r>
              <a:rPr lang="en-US" dirty="0" smtClean="0"/>
              <a:t>observer or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Cost = Pay As You Go</a:t>
            </a:r>
          </a:p>
          <a:p>
            <a:r>
              <a:rPr lang="en-US" dirty="0"/>
              <a:t>Full Coverage </a:t>
            </a:r>
            <a:r>
              <a:rPr lang="en-US" dirty="0" smtClean="0"/>
              <a:t>Vessels:</a:t>
            </a:r>
          </a:p>
          <a:p>
            <a:pPr lvl="1"/>
            <a:r>
              <a:rPr lang="en-US" dirty="0" smtClean="0"/>
              <a:t>All CPs*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Motherships</a:t>
            </a:r>
            <a:endParaRPr lang="en-US" dirty="0" smtClean="0"/>
          </a:p>
          <a:p>
            <a:pPr lvl="1"/>
            <a:r>
              <a:rPr lang="en-US" dirty="0" smtClean="0"/>
              <a:t>CVs when participating in catch share program with transferable PSC:</a:t>
            </a:r>
          </a:p>
          <a:p>
            <a:pPr lvl="2"/>
            <a:r>
              <a:rPr lang="en-US" dirty="0" smtClean="0"/>
              <a:t>AFA &amp; CDQ </a:t>
            </a:r>
            <a:r>
              <a:rPr lang="en-US" dirty="0" err="1" smtClean="0"/>
              <a:t>pollock</a:t>
            </a:r>
            <a:r>
              <a:rPr lang="en-US" dirty="0" smtClean="0"/>
              <a:t> in BS</a:t>
            </a:r>
          </a:p>
          <a:p>
            <a:pPr lvl="2"/>
            <a:r>
              <a:rPr lang="en-US" dirty="0" smtClean="0"/>
              <a:t>CDQ </a:t>
            </a:r>
            <a:r>
              <a:rPr lang="en-US" dirty="0" err="1" smtClean="0"/>
              <a:t>groundfish</a:t>
            </a:r>
            <a:r>
              <a:rPr lang="en-US" dirty="0" smtClean="0"/>
              <a:t>, except for pot &amp; jig</a:t>
            </a:r>
          </a:p>
          <a:p>
            <a:pPr lvl="2"/>
            <a:r>
              <a:rPr lang="en-US" dirty="0" smtClean="0"/>
              <a:t>Checked into GOA Rockfish Program</a:t>
            </a:r>
          </a:p>
          <a:p>
            <a:r>
              <a:rPr lang="en-US" dirty="0" smtClean="0"/>
              <a:t>Full Coverage Processors: when receiving BS </a:t>
            </a:r>
            <a:r>
              <a:rPr lang="en-US" dirty="0" err="1" smtClean="0"/>
              <a:t>pollock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4802" y="5909896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*With 3 exceptions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338"/>
            <a:ext cx="7789654" cy="3761522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n-US" dirty="0"/>
              <a:t>Processing Plants:</a:t>
            </a:r>
          </a:p>
          <a:p>
            <a:pPr marL="514350" indent="-457200"/>
            <a:r>
              <a:rPr lang="en-US" dirty="0"/>
              <a:t>In 2013, plant observers will monitor </a:t>
            </a:r>
            <a:r>
              <a:rPr lang="en-US" dirty="0" smtClean="0"/>
              <a:t>GOA </a:t>
            </a:r>
            <a:r>
              <a:rPr lang="en-US" dirty="0" err="1" smtClean="0"/>
              <a:t>pollock</a:t>
            </a:r>
            <a:r>
              <a:rPr lang="en-US" dirty="0" smtClean="0"/>
              <a:t> </a:t>
            </a:r>
            <a:r>
              <a:rPr lang="en-US" dirty="0"/>
              <a:t>offloads to count &amp; obtain genetic samples of salmon </a:t>
            </a:r>
            <a:r>
              <a:rPr lang="en-US" dirty="0" err="1"/>
              <a:t>bycatch</a:t>
            </a: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Vessels:  2 partial </a:t>
            </a:r>
            <a:r>
              <a:rPr lang="en-US" dirty="0"/>
              <a:t>coverage deployment </a:t>
            </a:r>
            <a:r>
              <a:rPr lang="en-US" dirty="0" smtClean="0"/>
              <a:t>methods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Vessel-selection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Trip-selection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year, NMFS publishes standard price by port, species, and gear (standard ex-vessel value)</a:t>
            </a:r>
          </a:p>
          <a:p>
            <a:r>
              <a:rPr lang="en-US" dirty="0"/>
              <a:t>1.25% </a:t>
            </a:r>
            <a:r>
              <a:rPr lang="en-US" dirty="0" smtClean="0"/>
              <a:t>fee applied to each all landings</a:t>
            </a:r>
            <a:endParaRPr lang="en-US" dirty="0"/>
          </a:p>
          <a:p>
            <a:r>
              <a:rPr lang="en-US" dirty="0" smtClean="0"/>
              <a:t>Fee liability split </a:t>
            </a:r>
            <a:r>
              <a:rPr lang="en-US" dirty="0"/>
              <a:t>50/50 between processor &amp; </a:t>
            </a:r>
            <a:r>
              <a:rPr lang="en-US" dirty="0" smtClean="0"/>
              <a:t>vessel</a:t>
            </a:r>
          </a:p>
          <a:p>
            <a:r>
              <a:rPr lang="en-US" dirty="0" smtClean="0"/>
              <a:t>Estimate of fee will be displayed in </a:t>
            </a:r>
            <a:r>
              <a:rPr lang="en-US" dirty="0" err="1" smtClean="0"/>
              <a:t>eLandings</a:t>
            </a:r>
            <a:endParaRPr lang="en-US" dirty="0" smtClean="0"/>
          </a:p>
          <a:p>
            <a:r>
              <a:rPr lang="en-US" dirty="0" smtClean="0"/>
              <a:t>Final fee invoice Jan 15 each year</a:t>
            </a:r>
          </a:p>
          <a:p>
            <a:r>
              <a:rPr lang="en-US" dirty="0" smtClean="0"/>
              <a:t>Fees due Feb 15</a:t>
            </a:r>
          </a:p>
          <a:p>
            <a:r>
              <a:rPr lang="en-US" dirty="0" smtClean="0"/>
              <a:t>If fees are not paid, renewal of FFP or Registered Buyer permits may not approved</a:t>
            </a:r>
          </a:p>
          <a:p>
            <a:r>
              <a:rPr lang="en-US" dirty="0" smtClean="0"/>
              <a:t>Annual FFP &amp; RB permits (instead of 3-years)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find observer fee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Screen shot 2013-05-08 at 7.2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9" y="2571186"/>
            <a:ext cx="8175701" cy="203658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16250"/>
            <a:ext cx="8229600" cy="954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  Search for </a:t>
            </a:r>
            <a:r>
              <a:rPr lang="en-US" dirty="0" smtClean="0"/>
              <a:t>fees </a:t>
            </a:r>
            <a:r>
              <a:rPr lang="en-US" dirty="0" smtClean="0"/>
              <a:t>(at bottom of the Reports </a:t>
            </a:r>
            <a:r>
              <a:rPr lang="en-US" dirty="0" smtClean="0"/>
              <a:t>Menu page)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10113"/>
            <a:ext cx="8530991" cy="954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Search returns list of reports and Excel export option</a:t>
            </a:r>
            <a:endParaRPr lang="en-US" dirty="0"/>
          </a:p>
        </p:txBody>
      </p:sp>
      <p:pic>
        <p:nvPicPr>
          <p:cNvPr id="3" name="Picture 2" descr="Screen shot 2013-05-08 at 9.55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31" y="5144173"/>
            <a:ext cx="6902169" cy="1210907"/>
          </a:xfrm>
          <a:prstGeom prst="rect">
            <a:avLst/>
          </a:prstGeom>
        </p:spPr>
      </p:pic>
      <p:pic>
        <p:nvPicPr>
          <p:cNvPr id="8" name="Picture 7" descr="Screen shot 2013-05-08 at 9.55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5049"/>
            <a:ext cx="6733138" cy="302782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736150" y="3572940"/>
            <a:ext cx="1076398" cy="516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9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Screen shot 2013-05-08 at 10.1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15"/>
            <a:ext cx="9144000" cy="363239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285999" y="4228580"/>
            <a:ext cx="308972" cy="7003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find observer fee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0257" y="1287581"/>
            <a:ext cx="8530991" cy="954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Search returns list of reports and Excel export option</a:t>
            </a:r>
            <a:endParaRPr lang="en-US" dirty="0"/>
          </a:p>
        </p:txBody>
      </p:sp>
      <p:pic>
        <p:nvPicPr>
          <p:cNvPr id="3" name="Picture 2" descr="Screen shot 2013-05-08 at 9.55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31" y="5144173"/>
            <a:ext cx="6902169" cy="1210907"/>
          </a:xfrm>
          <a:prstGeom prst="rect">
            <a:avLst/>
          </a:prstGeom>
        </p:spPr>
      </p:pic>
      <p:pic>
        <p:nvPicPr>
          <p:cNvPr id="8" name="Picture 7" descr="Screen shot 2013-05-08 at 9.55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3993"/>
            <a:ext cx="6733138" cy="302782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421043" y="5973703"/>
            <a:ext cx="1056574" cy="2350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3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433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NOAA Fisheries Content Slides</vt:lpstr>
      <vt:lpstr>NOAA Divider Slides</vt:lpstr>
      <vt:lpstr>NOAA Title Options</vt:lpstr>
      <vt:lpstr>Overview of Observer Fees</vt:lpstr>
      <vt:lpstr>New Observer Program</vt:lpstr>
      <vt:lpstr>Full Coverage</vt:lpstr>
      <vt:lpstr>Partial Coverage</vt:lpstr>
      <vt:lpstr>Fees</vt:lpstr>
      <vt:lpstr>Two ways to find observer fee info</vt:lpstr>
      <vt:lpstr>PowerPoint Presentation</vt:lpstr>
      <vt:lpstr>PowerPoint Presentation</vt:lpstr>
      <vt:lpstr>Two ways to find observer fee info</vt:lpstr>
      <vt:lpstr>Observer Fee Report</vt:lpstr>
      <vt:lpstr>Excel export</vt:lpstr>
      <vt:lpstr>Two ways to find observer fee info</vt:lpstr>
      <vt:lpstr>Observer Fee Report</vt:lpstr>
      <vt:lpstr>Timing of Observer Fee Reports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Suja</cp:lastModifiedBy>
  <cp:revision>113</cp:revision>
  <cp:lastPrinted>2012-10-16T19:54:13Z</cp:lastPrinted>
  <dcterms:created xsi:type="dcterms:W3CDTF">2012-09-18T20:52:55Z</dcterms:created>
  <dcterms:modified xsi:type="dcterms:W3CDTF">2014-04-14T20:11:14Z</dcterms:modified>
</cp:coreProperties>
</file>