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-1764" y="-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2AC6EE2-F4AD-4798-BA85-C2CAFC2655F7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6FA109F-AC7F-437B-94B8-3B2F4447CE4C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C6EE2-F4AD-4798-BA85-C2CAFC2655F7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109F-AC7F-437B-94B8-3B2F4447CE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C6EE2-F4AD-4798-BA85-C2CAFC2655F7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109F-AC7F-437B-94B8-3B2F4447CE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C6EE2-F4AD-4798-BA85-C2CAFC2655F7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109F-AC7F-437B-94B8-3B2F4447CE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C6EE2-F4AD-4798-BA85-C2CAFC2655F7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109F-AC7F-437B-94B8-3B2F4447CE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C6EE2-F4AD-4798-BA85-C2CAFC2655F7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109F-AC7F-437B-94B8-3B2F4447CE4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C6EE2-F4AD-4798-BA85-C2CAFC2655F7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109F-AC7F-437B-94B8-3B2F4447CE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C6EE2-F4AD-4798-BA85-C2CAFC2655F7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109F-AC7F-437B-94B8-3B2F4447CE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C6EE2-F4AD-4798-BA85-C2CAFC2655F7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109F-AC7F-437B-94B8-3B2F4447CE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C6EE2-F4AD-4798-BA85-C2CAFC2655F7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109F-AC7F-437B-94B8-3B2F4447CE4C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C6EE2-F4AD-4798-BA85-C2CAFC2655F7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109F-AC7F-437B-94B8-3B2F4447CE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2AC6EE2-F4AD-4798-BA85-C2CAFC2655F7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6FA109F-AC7F-437B-94B8-3B2F4447CE4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elandings@alaska.gov" TargetMode="External"/><Relationship Id="rId2" Type="http://schemas.openxmlformats.org/officeDocument/2006/relationships/hyperlink" Target="mailto:suja.hall@noaa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gif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mailto:elecrep@noaa.go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seaLandings and </a:t>
            </a:r>
            <a:r>
              <a:rPr lang="en-US" dirty="0" err="1" smtClean="0"/>
              <a:t>eLogbook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 Overview of Electronic Reporting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3915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024744" cy="1143000"/>
          </a:xfrm>
        </p:spPr>
        <p:txBody>
          <a:bodyPr/>
          <a:lstStyle/>
          <a:p>
            <a:r>
              <a:rPr lang="en-US" dirty="0" smtClean="0"/>
              <a:t>Initial Transmission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7696200" cy="3508977"/>
          </a:xfrm>
        </p:spPr>
        <p:txBody>
          <a:bodyPr/>
          <a:lstStyle/>
          <a:p>
            <a:r>
              <a:rPr lang="en-US" sz="2200" dirty="0" smtClean="0"/>
              <a:t>Whenever you install any version of seaLandings, your first step must be a report transmission which will include a user authentication</a:t>
            </a:r>
          </a:p>
          <a:p>
            <a:pPr lvl="2"/>
            <a:r>
              <a:rPr lang="en-US" dirty="0" smtClean="0"/>
              <a:t>Go to Reporting &gt; Transmit Reports and click on the Transmit button</a:t>
            </a:r>
          </a:p>
          <a:p>
            <a:pPr lvl="2"/>
            <a:r>
              <a:rPr lang="en-US" dirty="0" smtClean="0"/>
              <a:t>Report numbers will be returned and the operation and user will be authenticated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482" y="4191000"/>
            <a:ext cx="4931018" cy="2167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350" y="4837711"/>
            <a:ext cx="2672228" cy="981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324600" y="4713982"/>
            <a:ext cx="2286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Make sure you pay close attention to the pop-up message information!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975454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024744" cy="1143000"/>
          </a:xfrm>
        </p:spPr>
        <p:txBody>
          <a:bodyPr>
            <a:normAutofit/>
          </a:bodyPr>
          <a:lstStyle/>
          <a:p>
            <a:r>
              <a:rPr lang="en-US" sz="3400" dirty="0" smtClean="0"/>
              <a:t>Production and Landing Reports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42416" y="1828801"/>
            <a:ext cx="3419856" cy="3630168"/>
          </a:xfrm>
        </p:spPr>
        <p:txBody>
          <a:bodyPr>
            <a:normAutofit fontScale="92500" lnSpcReduction="10000"/>
          </a:bodyPr>
          <a:lstStyle/>
          <a:p>
            <a:r>
              <a:rPr lang="en-US" sz="1800" b="1" dirty="0" smtClean="0"/>
              <a:t>Production reports - </a:t>
            </a:r>
            <a:r>
              <a:rPr lang="en-US" sz="1800" dirty="0" smtClean="0"/>
              <a:t>must be submitted by 2400 hours A.l.t., each day to record the previous day’s production information </a:t>
            </a:r>
          </a:p>
          <a:p>
            <a:r>
              <a:rPr lang="en-US" sz="1800" dirty="0" smtClean="0"/>
              <a:t>Multiple production reports are required when:</a:t>
            </a:r>
          </a:p>
          <a:p>
            <a:pPr lvl="1"/>
            <a:r>
              <a:rPr lang="en-US" sz="1600" dirty="0" smtClean="0"/>
              <a:t>Fishing has occurred in more than one federal area </a:t>
            </a:r>
            <a:endParaRPr lang="en-US" sz="1600" dirty="0"/>
          </a:p>
          <a:p>
            <a:pPr lvl="1"/>
            <a:r>
              <a:rPr lang="en-US" sz="1600" dirty="0" smtClean="0"/>
              <a:t>Different gear types are used</a:t>
            </a:r>
          </a:p>
          <a:p>
            <a:pPr lvl="1"/>
            <a:r>
              <a:rPr lang="en-US" sz="1600" dirty="0" smtClean="0"/>
              <a:t>Fishing occurs under more than one management program </a:t>
            </a:r>
          </a:p>
          <a:p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5152" y="1828800"/>
            <a:ext cx="3419856" cy="3493008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smtClean="0"/>
              <a:t>Groundfish landing report </a:t>
            </a:r>
            <a:r>
              <a:rPr lang="en-US" dirty="0" smtClean="0"/>
              <a:t>– line by line data entry from scratch documenting catch and location information for entire fishing trip </a:t>
            </a:r>
          </a:p>
          <a:p>
            <a:r>
              <a:rPr lang="en-US" b="1" dirty="0" smtClean="0"/>
              <a:t>Consolidated report </a:t>
            </a:r>
            <a:r>
              <a:rPr lang="en-US" dirty="0" smtClean="0"/>
              <a:t>– uses production report date range to generate a groundfish landing report</a:t>
            </a:r>
          </a:p>
          <a:p>
            <a:pPr lvl="1"/>
            <a:r>
              <a:rPr lang="en-US" dirty="0" smtClean="0"/>
              <a:t>Can be edited if summary does not match with production</a:t>
            </a:r>
          </a:p>
          <a:p>
            <a:r>
              <a:rPr lang="en-US" dirty="0" smtClean="0"/>
              <a:t>Each CFEC permit entered generates a fish ticket </a:t>
            </a:r>
          </a:p>
          <a:p>
            <a:pPr lvl="1"/>
            <a:r>
              <a:rPr lang="en-US" dirty="0" smtClean="0"/>
              <a:t>Landing report must be final submitted before you can print out the fish ticket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5587425"/>
            <a:ext cx="670560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Printed copies </a:t>
            </a:r>
            <a:r>
              <a:rPr lang="en-US" sz="1600" dirty="0" smtClean="0"/>
              <a:t>of production reports, landing receipts, and fish tickets must </a:t>
            </a:r>
            <a:r>
              <a:rPr lang="en-US" sz="1600" dirty="0"/>
              <a:t>be maintained on the vessel for three calendar </a:t>
            </a:r>
            <a:r>
              <a:rPr lang="en-US" sz="1600" dirty="0" smtClean="0"/>
              <a:t>years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254807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514600"/>
            <a:ext cx="3853940" cy="2847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230034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eLogbook</a:t>
            </a:r>
            <a:r>
              <a:rPr lang="en-US" dirty="0" smtClean="0"/>
              <a:t> Review &amp; Reminders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609600" y="2133600"/>
            <a:ext cx="4038600" cy="3619948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New Voyages</a:t>
            </a:r>
            <a:r>
              <a:rPr lang="en-US" dirty="0" smtClean="0"/>
              <a:t>  </a:t>
            </a:r>
          </a:p>
          <a:p>
            <a:pPr lvl="1"/>
            <a:r>
              <a:rPr lang="en-US" sz="2100" dirty="0" smtClean="0"/>
              <a:t>Can be used to identify individual fishing trips</a:t>
            </a:r>
          </a:p>
          <a:p>
            <a:pPr lvl="1"/>
            <a:r>
              <a:rPr lang="en-US" sz="2100" dirty="0" smtClean="0"/>
              <a:t>Should generally coincide with Going Active</a:t>
            </a:r>
          </a:p>
          <a:p>
            <a:pPr lvl="1"/>
            <a:r>
              <a:rPr lang="en-US" sz="2100" dirty="0" smtClean="0"/>
              <a:t>If any of the information below changes, a New Voyage must be made</a:t>
            </a:r>
          </a:p>
          <a:p>
            <a:pPr lvl="2"/>
            <a:r>
              <a:rPr lang="en-US" sz="1800" dirty="0" smtClean="0"/>
              <a:t>Operator name</a:t>
            </a:r>
          </a:p>
          <a:p>
            <a:pPr lvl="2"/>
            <a:r>
              <a:rPr lang="en-US" sz="1800" dirty="0" smtClean="0"/>
              <a:t>Crew size</a:t>
            </a:r>
          </a:p>
          <a:p>
            <a:pPr lvl="2"/>
            <a:r>
              <a:rPr lang="en-US" sz="1800" dirty="0" smtClean="0"/>
              <a:t>Weight units</a:t>
            </a:r>
          </a:p>
          <a:p>
            <a:pPr lvl="2"/>
            <a:r>
              <a:rPr lang="en-US" sz="1800" dirty="0" smtClean="0"/>
              <a:t>New Observer</a:t>
            </a:r>
          </a:p>
          <a:p>
            <a:pPr lvl="2"/>
            <a:r>
              <a:rPr lang="en-US" sz="1800" dirty="0" smtClean="0"/>
              <a:t>Additional IFQ/CDQ permits</a:t>
            </a:r>
          </a:p>
          <a:p>
            <a:pPr lvl="1"/>
            <a:r>
              <a:rPr lang="en-US" sz="2100" dirty="0" smtClean="0"/>
              <a:t>Editing voyage information changes that specific field for the entire voyage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24199999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024744" cy="1143000"/>
          </a:xfrm>
        </p:spPr>
        <p:txBody>
          <a:bodyPr/>
          <a:lstStyle/>
          <a:p>
            <a:r>
              <a:rPr lang="en-US" dirty="0" smtClean="0"/>
              <a:t>Gear Additions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3495170" cy="2819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Gear types can be added during the initial Voyage wizard or at any other time</a:t>
            </a:r>
          </a:p>
          <a:p>
            <a:pPr lvl="1"/>
            <a:r>
              <a:rPr lang="en-US" dirty="0" smtClean="0"/>
              <a:t>If adding a new gear type, it should be done prior to entering new set information 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99" y="5029200"/>
            <a:ext cx="7858125" cy="1102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416574"/>
            <a:ext cx="3768015" cy="1926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15091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024744" cy="1143000"/>
          </a:xfrm>
        </p:spPr>
        <p:txBody>
          <a:bodyPr/>
          <a:lstStyle/>
          <a:p>
            <a:r>
              <a:rPr lang="en-US" dirty="0" smtClean="0"/>
              <a:t>Set and Catch Information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42416" y="1752600"/>
            <a:ext cx="3419856" cy="2743200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Sets that cross over days:</a:t>
            </a:r>
          </a:p>
          <a:p>
            <a:pPr lvl="1"/>
            <a:r>
              <a:rPr lang="en-US" sz="1600" dirty="0" smtClean="0"/>
              <a:t>Enter the date of retrieval along with the time in the “Time Hauled” field</a:t>
            </a:r>
          </a:p>
          <a:p>
            <a:r>
              <a:rPr lang="en-US" sz="1800" dirty="0" smtClean="0"/>
              <a:t>Incorrect </a:t>
            </a:r>
            <a:r>
              <a:rPr lang="en-US" sz="1800" dirty="0" err="1" smtClean="0"/>
              <a:t>elog</a:t>
            </a:r>
            <a:r>
              <a:rPr lang="en-US" sz="1800" dirty="0" smtClean="0"/>
              <a:t> entries that have not been submitted can be “Undone” </a:t>
            </a:r>
          </a:p>
          <a:p>
            <a:pPr lvl="1"/>
            <a:r>
              <a:rPr lang="en-US" sz="1500" dirty="0" smtClean="0"/>
              <a:t>Click on ‘Undo Last Unsubmitted Entry’ in the Logbook dropdown menu</a:t>
            </a:r>
            <a:endParaRPr lang="en-US" sz="15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2550" y="1981200"/>
            <a:ext cx="2457450" cy="1517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572000"/>
            <a:ext cx="4943384" cy="1720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353175" y="4572000"/>
            <a:ext cx="18002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IRIU species must be entered in the Add Catch Entries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1844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024744" cy="1143000"/>
          </a:xfrm>
        </p:spPr>
        <p:txBody>
          <a:bodyPr/>
          <a:lstStyle/>
          <a:p>
            <a:r>
              <a:rPr lang="en-US" dirty="0" smtClean="0"/>
              <a:t>Flow Scale vs. Hail Weight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041" y="1752600"/>
            <a:ext cx="6777317" cy="350897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Flow scale weights are specific to pacific cod only and are entered in the set retrieval window as metric tons</a:t>
            </a:r>
          </a:p>
          <a:p>
            <a:pPr lvl="2"/>
            <a:r>
              <a:rPr lang="en-US" dirty="0" smtClean="0"/>
              <a:t>Pacific cod (IRIU species) weight must be entered in the Catch Entries table </a:t>
            </a:r>
          </a:p>
          <a:p>
            <a:r>
              <a:rPr lang="en-US" dirty="0" smtClean="0"/>
              <a:t>Hail weight is an estimate of the total weight of the entire catch without regard to species</a:t>
            </a:r>
          </a:p>
          <a:p>
            <a:pPr lvl="2"/>
            <a:r>
              <a:rPr lang="en-US" dirty="0" smtClean="0"/>
              <a:t>Pollock (IRIU species) weight must also be entered in the Catch Entries table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409118"/>
            <a:ext cx="7239000" cy="91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1379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024744" cy="1143000"/>
          </a:xfrm>
        </p:spPr>
        <p:txBody>
          <a:bodyPr/>
          <a:lstStyle/>
          <a:p>
            <a:r>
              <a:rPr lang="en-US" dirty="0" smtClean="0"/>
              <a:t>Comments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209800"/>
            <a:ext cx="6777317" cy="3508977"/>
          </a:xfrm>
        </p:spPr>
        <p:txBody>
          <a:bodyPr/>
          <a:lstStyle/>
          <a:p>
            <a:r>
              <a:rPr lang="en-US" dirty="0" smtClean="0"/>
              <a:t>The comment box should be used to document information within the </a:t>
            </a:r>
            <a:r>
              <a:rPr lang="en-US" dirty="0" err="1" smtClean="0"/>
              <a:t>elogbook</a:t>
            </a:r>
            <a:r>
              <a:rPr lang="en-US" dirty="0" smtClean="0"/>
              <a:t> that the user was unable to edit</a:t>
            </a:r>
          </a:p>
          <a:p>
            <a:pPr lvl="2"/>
            <a:r>
              <a:rPr lang="en-US" dirty="0" smtClean="0"/>
              <a:t>Ex., the user may have forgotten to change the weight units when the last Voyage was entered but any changes made would only be reflected from that point in time forward</a:t>
            </a:r>
          </a:p>
          <a:p>
            <a:pPr lvl="2"/>
            <a:r>
              <a:rPr lang="en-US" dirty="0" smtClean="0"/>
              <a:t>Ex., A set was entered on the wrong day/time but new set entries have already been added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604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7024744" cy="1143000"/>
          </a:xfrm>
        </p:spPr>
        <p:txBody>
          <a:bodyPr/>
          <a:lstStyle/>
          <a:p>
            <a:r>
              <a:rPr lang="en-US" dirty="0" smtClean="0"/>
              <a:t>Error Messages and Editing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0" y="2057400"/>
            <a:ext cx="3657600" cy="3733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If you receive an error message, be prepared to provide me with the error  number and text of the message. This helps to pinpoint what/where the problem is</a:t>
            </a:r>
          </a:p>
          <a:p>
            <a:pPr lvl="2"/>
            <a:r>
              <a:rPr lang="en-US" dirty="0" smtClean="0"/>
              <a:t>Logbook information will not be successfully transmitted to the database if there is an error associated with it</a:t>
            </a:r>
          </a:p>
          <a:p>
            <a:pPr lvl="2"/>
            <a:r>
              <a:rPr lang="en-US" dirty="0" smtClean="0"/>
              <a:t>If you cannot figure out how to correct the error, notify me as soon as possible to minimize the impacts</a:t>
            </a:r>
          </a:p>
          <a:p>
            <a:r>
              <a:rPr lang="en-US" dirty="0" smtClean="0"/>
              <a:t>Warning messages are different and will allow you to successfully submit data</a:t>
            </a:r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5152" y="2133600"/>
            <a:ext cx="3584448" cy="38100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Most fields in the ELB are editable but you will not be able to delete sets</a:t>
            </a:r>
          </a:p>
          <a:p>
            <a:pPr lvl="2"/>
            <a:r>
              <a:rPr lang="en-US" dirty="0" smtClean="0"/>
              <a:t>If you can’t edit a field, contact me ASAP</a:t>
            </a:r>
          </a:p>
          <a:p>
            <a:r>
              <a:rPr lang="en-US" dirty="0" smtClean="0"/>
              <a:t>If you have not submitted your logbook, you can use the “</a:t>
            </a:r>
            <a:r>
              <a:rPr lang="en-US" i="1" dirty="0" smtClean="0"/>
              <a:t>Undo Last Unsubmitted Entry” </a:t>
            </a:r>
            <a:r>
              <a:rPr lang="en-US" dirty="0" smtClean="0"/>
              <a:t>feature located in the drop-down box under Logbook in the header which will back out individual entries </a:t>
            </a:r>
          </a:p>
          <a:p>
            <a:r>
              <a:rPr lang="en-US" dirty="0" smtClean="0"/>
              <a:t>If you have a lot of editing to do, try it in small batches, then submit the logbook to see if the changes made are error free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7851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7024744" cy="1143000"/>
          </a:xfrm>
        </p:spPr>
        <p:txBody>
          <a:bodyPr/>
          <a:lstStyle/>
          <a:p>
            <a:r>
              <a:rPr lang="en-US" dirty="0" smtClean="0"/>
              <a:t>Production Report Extract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7467600" cy="2286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We have added a new tool that provides users with the ability to extract production report information within a specific date range</a:t>
            </a:r>
          </a:p>
          <a:p>
            <a:pPr lvl="2"/>
            <a:r>
              <a:rPr lang="en-US" dirty="0" smtClean="0"/>
              <a:t>Go to File &gt; Extract</a:t>
            </a:r>
          </a:p>
          <a:p>
            <a:pPr lvl="2"/>
            <a:r>
              <a:rPr lang="en-US" dirty="0" smtClean="0"/>
              <a:t>Enter the desired From and To dates and click Ok</a:t>
            </a:r>
          </a:p>
          <a:p>
            <a:pPr lvl="2"/>
            <a:r>
              <a:rPr lang="en-US" dirty="0" smtClean="0"/>
              <a:t>An excel spreadsheet will be generated so you can check the data and immediately see if anything is missing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038600"/>
            <a:ext cx="962602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343400"/>
            <a:ext cx="5309568" cy="167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88984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7024744" cy="1143000"/>
          </a:xfrm>
        </p:spPr>
        <p:txBody>
          <a:bodyPr/>
          <a:lstStyle/>
          <a:p>
            <a:r>
              <a:rPr lang="en-US" dirty="0" smtClean="0"/>
              <a:t>Where to Get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696200" cy="392762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During regular business hours I can be reached at </a:t>
            </a:r>
            <a:r>
              <a:rPr lang="en-US" dirty="0" smtClean="0">
                <a:hlinkClick r:id="rId2"/>
              </a:rPr>
              <a:t>suja.hall@noaa.gov</a:t>
            </a:r>
            <a:r>
              <a:rPr lang="en-US" dirty="0" smtClean="0"/>
              <a:t> or 907-586-7462</a:t>
            </a:r>
          </a:p>
          <a:p>
            <a:r>
              <a:rPr lang="en-US" dirty="0" smtClean="0"/>
              <a:t>Weekends/outside of regular business hours</a:t>
            </a:r>
          </a:p>
          <a:p>
            <a:pPr lvl="1"/>
            <a:r>
              <a:rPr lang="en-US" dirty="0" smtClean="0"/>
              <a:t>NOAA Data Technicians – can help with some issues such as sending a report receipt for processing. 1-800-304-4846 option #1</a:t>
            </a:r>
          </a:p>
          <a:p>
            <a:pPr lvl="1"/>
            <a:r>
              <a:rPr lang="en-US" dirty="0" smtClean="0"/>
              <a:t>Complete elandings/</a:t>
            </a:r>
            <a:r>
              <a:rPr lang="en-US" dirty="0" err="1" smtClean="0"/>
              <a:t>sealanding</a:t>
            </a:r>
            <a:r>
              <a:rPr lang="en-US" dirty="0" smtClean="0"/>
              <a:t>/</a:t>
            </a:r>
            <a:r>
              <a:rPr lang="en-US" dirty="0" err="1" smtClean="0"/>
              <a:t>elogbook</a:t>
            </a:r>
            <a:r>
              <a:rPr lang="en-US" dirty="0"/>
              <a:t> documentation </a:t>
            </a:r>
            <a:r>
              <a:rPr lang="en-US" dirty="0" smtClean="0"/>
              <a:t>can be found here-https</a:t>
            </a:r>
            <a:r>
              <a:rPr lang="en-US" dirty="0"/>
              <a:t>://</a:t>
            </a:r>
            <a:r>
              <a:rPr lang="en-US" dirty="0" smtClean="0"/>
              <a:t>elandings.atlassian.net/wiki/display/doc/</a:t>
            </a:r>
            <a:r>
              <a:rPr lang="en-US" dirty="0" err="1" smtClean="0"/>
              <a:t>eLandings+User+Documentation</a:t>
            </a:r>
            <a:endParaRPr lang="en-US" dirty="0" smtClean="0"/>
          </a:p>
          <a:p>
            <a:pPr lvl="1"/>
            <a:r>
              <a:rPr lang="en-US" dirty="0" smtClean="0"/>
              <a:t>Send an email to: </a:t>
            </a:r>
            <a:r>
              <a:rPr lang="en-US" dirty="0" smtClean="0">
                <a:hlinkClick r:id="rId3"/>
              </a:rPr>
              <a:t>elandings@alaska.gov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sealandings</a:t>
            </a:r>
            <a:r>
              <a:rPr lang="en-US" dirty="0" smtClean="0"/>
              <a:t> installation CD/thumb drive has installation instructions and </a:t>
            </a:r>
            <a:r>
              <a:rPr lang="en-US" dirty="0" err="1" smtClean="0"/>
              <a:t>elogbook</a:t>
            </a:r>
            <a:r>
              <a:rPr lang="en-US" dirty="0" smtClean="0"/>
              <a:t> instructions in Word documents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475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Arrow Connector 17"/>
          <p:cNvCxnSpPr/>
          <p:nvPr/>
        </p:nvCxnSpPr>
        <p:spPr>
          <a:xfrm flipH="1">
            <a:off x="5257800" y="4596657"/>
            <a:ext cx="1522412" cy="49437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271712" y="4633067"/>
            <a:ext cx="1704975" cy="49437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748" y="685800"/>
            <a:ext cx="8215051" cy="1143000"/>
          </a:xfrm>
        </p:spPr>
        <p:txBody>
          <a:bodyPr>
            <a:normAutofit/>
          </a:bodyPr>
          <a:lstStyle/>
          <a:p>
            <a:r>
              <a:rPr lang="en-US" sz="3400" dirty="0" smtClean="0"/>
              <a:t>Interagency Electronic Reporting Components </a:t>
            </a:r>
            <a:endParaRPr lang="en-US" sz="3400" dirty="0"/>
          </a:p>
        </p:txBody>
      </p:sp>
      <p:pic>
        <p:nvPicPr>
          <p:cNvPr id="4" name="Picture 30" descr="MCj0279118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573861"/>
            <a:ext cx="762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2" descr="MCTN00689_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0213" y="3503612"/>
            <a:ext cx="173355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1" descr="j039724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7630" y="1591468"/>
            <a:ext cx="1744663" cy="156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erver"/>
          <p:cNvSpPr>
            <a:spLocks noEditPoints="1" noChangeArrowheads="1"/>
          </p:cNvSpPr>
          <p:nvPr/>
        </p:nvSpPr>
        <p:spPr bwMode="auto">
          <a:xfrm>
            <a:off x="4038600" y="4800600"/>
            <a:ext cx="1143000" cy="13716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w 21600"/>
              <a:gd name="T13" fmla="*/ 2147483647 h 21600"/>
              <a:gd name="T14" fmla="*/ 0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61 w 21600"/>
              <a:gd name="T25" fmla="*/ 22454 h 21600"/>
              <a:gd name="T26" fmla="*/ 21069 w 21600"/>
              <a:gd name="T27" fmla="*/ 2828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609600" y="2438400"/>
            <a:ext cx="20574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i="1" dirty="0" smtClean="0">
                <a:latin typeface="+mn-lt"/>
              </a:rPr>
              <a:t>eLandings - </a:t>
            </a:r>
            <a:r>
              <a:rPr lang="en-US" altLang="en-US" sz="1800" dirty="0" smtClean="0">
                <a:latin typeface="+mn-lt"/>
              </a:rPr>
              <a:t>Web </a:t>
            </a:r>
            <a:r>
              <a:rPr lang="en-US" altLang="en-US" sz="1800" dirty="0">
                <a:latin typeface="+mn-lt"/>
              </a:rPr>
              <a:t>based reporting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3124200" y="3154045"/>
            <a:ext cx="31242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800" dirty="0">
                <a:latin typeface="+mn-lt"/>
              </a:rPr>
              <a:t>Agency Interface for review and editing submitted electronic data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6248400" y="2438400"/>
            <a:ext cx="225300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 i="1" dirty="0" smtClean="0">
                <a:latin typeface="+mn-lt"/>
              </a:rPr>
              <a:t>seaLandings -</a:t>
            </a:r>
            <a:r>
              <a:rPr lang="en-US" altLang="en-US" sz="1800" dirty="0" smtClean="0">
                <a:latin typeface="+mn-lt"/>
              </a:rPr>
              <a:t> </a:t>
            </a:r>
            <a:r>
              <a:rPr lang="en-US" altLang="en-US" sz="1800" dirty="0">
                <a:latin typeface="+mn-lt"/>
              </a:rPr>
              <a:t>Desktop reporting via email </a:t>
            </a:r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2819400" y="6172200"/>
            <a:ext cx="3581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112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800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Elandings 24/7 Server </a:t>
            </a:r>
          </a:p>
        </p:txBody>
      </p:sp>
      <p:pic>
        <p:nvPicPr>
          <p:cNvPr id="1026" name="Picture 2" descr="C:\Program Files (x86)\Microsoft Office\MEDIA\CAGCAT10\j0300520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" y="3505200"/>
            <a:ext cx="1314450" cy="1130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shall\AppData\Local\Microsoft\Windows\Temporary Internet Files\Content.IE5\TT9DR92I\MC900442168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3737" y="4573861"/>
            <a:ext cx="758278" cy="758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shall\AppData\Local\Microsoft\Windows\Temporary Internet Files\Content.IE5\2EEPOI1O\MC900432665[1]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350" y="5256849"/>
            <a:ext cx="85725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shall\AppData\Local\Microsoft\Windows\Temporary Internet Files\Content.IE5\2EEPOI1O\MC900432665[1]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006" y="5329267"/>
            <a:ext cx="780099" cy="780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914400" y="4959935"/>
            <a:ext cx="1419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eLogbook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937375" y="5040868"/>
            <a:ext cx="1419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eLogbook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4343400" y="4038600"/>
            <a:ext cx="0" cy="715583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4953000" y="4038600"/>
            <a:ext cx="0" cy="715583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4533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745863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Recordkeeping &amp; Reporting Reminders – </a:t>
            </a:r>
            <a:r>
              <a:rPr lang="en-US" dirty="0" err="1" smtClean="0"/>
              <a:t>eLogbook</a:t>
            </a:r>
            <a:r>
              <a:rPr lang="en-US" dirty="0" smtClean="0"/>
              <a:t> §679.5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133601"/>
            <a:ext cx="4572000" cy="4076700"/>
          </a:xfrm>
        </p:spPr>
        <p:txBody>
          <a:bodyPr>
            <a:normAutofit/>
          </a:bodyPr>
          <a:lstStyle/>
          <a:p>
            <a:r>
              <a:rPr lang="en-US" dirty="0" smtClean="0"/>
              <a:t>The operator must account for each day of the fishing year, January 1</a:t>
            </a:r>
            <a:r>
              <a:rPr lang="en-US" baseline="30000" dirty="0" smtClean="0"/>
              <a:t>st</a:t>
            </a:r>
            <a:r>
              <a:rPr lang="en-US" dirty="0" smtClean="0"/>
              <a:t> through December 31</a:t>
            </a:r>
            <a:r>
              <a:rPr lang="en-US" baseline="30000" dirty="0" smtClean="0"/>
              <a:t>st</a:t>
            </a:r>
            <a:r>
              <a:rPr lang="en-US" dirty="0" smtClean="0"/>
              <a:t>.</a:t>
            </a:r>
          </a:p>
          <a:p>
            <a:pPr lvl="1"/>
            <a:r>
              <a:rPr lang="en-US" sz="2000" dirty="0" smtClean="0"/>
              <a:t>Record January 1 on page 1. The operator must record the first day of the fishing year, January 1, on the page one of the </a:t>
            </a:r>
            <a:r>
              <a:rPr lang="en-US" sz="2000" dirty="0" err="1" smtClean="0"/>
              <a:t>elog</a:t>
            </a:r>
            <a:r>
              <a:rPr lang="en-US" sz="2000" dirty="0" smtClean="0"/>
              <a:t> regardless of whether the vessel or processor was active or inactive.</a:t>
            </a:r>
            <a:endParaRPr lang="en-US" sz="2000" dirty="0"/>
          </a:p>
        </p:txBody>
      </p:sp>
      <p:pic>
        <p:nvPicPr>
          <p:cNvPr id="2050" name="Picture 2" descr="C:\Users\shall\AppData\Local\Microsoft\Windows\Temporary Internet Files\Content.IE5\2EEPOI1O\MC90043266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38100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666999"/>
            <a:ext cx="3320956" cy="276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9757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Recordkeeping &amp; Reporting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981201"/>
            <a:ext cx="4419599" cy="3962400"/>
          </a:xfrm>
        </p:spPr>
        <p:txBody>
          <a:bodyPr/>
          <a:lstStyle/>
          <a:p>
            <a:r>
              <a:rPr lang="en-US" dirty="0" smtClean="0"/>
              <a:t>Active/Inactive periods</a:t>
            </a:r>
          </a:p>
          <a:p>
            <a:pPr lvl="1"/>
            <a:r>
              <a:rPr lang="en-US" sz="2000" dirty="0" smtClean="0"/>
              <a:t>A catcher/processor using </a:t>
            </a:r>
            <a:r>
              <a:rPr lang="en-US" sz="2000" dirty="0" err="1" smtClean="0"/>
              <a:t>longline</a:t>
            </a:r>
            <a:r>
              <a:rPr lang="en-US" sz="2000" dirty="0" smtClean="0"/>
              <a:t> or pot gear is active when all or part of the </a:t>
            </a:r>
            <a:r>
              <a:rPr lang="en-US" sz="2000" dirty="0" err="1" smtClean="0"/>
              <a:t>longline</a:t>
            </a:r>
            <a:r>
              <a:rPr lang="en-US" sz="2000" dirty="0" smtClean="0"/>
              <a:t> or pot gear is in the water.</a:t>
            </a:r>
          </a:p>
          <a:p>
            <a:pPr lvl="1"/>
            <a:r>
              <a:rPr lang="en-US" sz="2000" dirty="0" smtClean="0"/>
              <a:t>If not setting/retrieving gear but still processing fish in the factory, vessel is considered to be in active status.</a:t>
            </a:r>
            <a:endParaRPr lang="en-US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1662" y="2209800"/>
            <a:ext cx="24384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832412"/>
            <a:ext cx="3133725" cy="1671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525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Reporting Time Limits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set and catch information needs to be entered in the </a:t>
            </a:r>
            <a:r>
              <a:rPr lang="en-US" dirty="0" err="1" smtClean="0"/>
              <a:t>elogbook</a:t>
            </a:r>
            <a:r>
              <a:rPr lang="en-US" dirty="0" smtClean="0"/>
              <a:t> within 2 hours after completion of gear retrieval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416" y="3886200"/>
            <a:ext cx="7027863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8545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7024744" cy="1143000"/>
          </a:xfrm>
        </p:spPr>
        <p:txBody>
          <a:bodyPr/>
          <a:lstStyle/>
          <a:p>
            <a:r>
              <a:rPr lang="en-US" dirty="0" smtClean="0"/>
              <a:t>Submittal Time Limits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109908" cy="350897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operator of a catcher/processor must transmit ELB data directly to NMFS online through eLandings/seaLandings or by another NMFS approved data transmission mechanism, by 2400 hours A.l.t. each day to record the previous days hauls.</a:t>
            </a:r>
          </a:p>
          <a:p>
            <a:pPr lvl="2"/>
            <a:r>
              <a:rPr lang="en-US" dirty="0" smtClean="0"/>
              <a:t>Signed and printed copies of the </a:t>
            </a:r>
            <a:r>
              <a:rPr lang="en-US" dirty="0" err="1" smtClean="0"/>
              <a:t>elogbook</a:t>
            </a:r>
            <a:r>
              <a:rPr lang="en-US" dirty="0" smtClean="0"/>
              <a:t> PDF should be provided to the vessel observer</a:t>
            </a:r>
          </a:p>
          <a:p>
            <a:pPr lvl="3"/>
            <a:r>
              <a:rPr lang="en-US" dirty="0" smtClean="0"/>
              <a:t>Corrected/edited </a:t>
            </a:r>
            <a:r>
              <a:rPr lang="en-US" dirty="0" err="1" smtClean="0"/>
              <a:t>elogbook</a:t>
            </a:r>
            <a:r>
              <a:rPr lang="en-US" dirty="0" smtClean="0"/>
              <a:t> entries need to be re-printed and provided to the vessel observer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861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456" y="381000"/>
            <a:ext cx="7024744" cy="1143000"/>
          </a:xfrm>
        </p:spPr>
        <p:txBody>
          <a:bodyPr/>
          <a:lstStyle/>
          <a:p>
            <a:r>
              <a:rPr lang="en-US" dirty="0" smtClean="0"/>
              <a:t>seaLandings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28800"/>
            <a:ext cx="7033708" cy="350897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new version of the seaLandings software is produced annually each November.</a:t>
            </a:r>
          </a:p>
          <a:p>
            <a:pPr lvl="3"/>
            <a:r>
              <a:rPr lang="en-US" dirty="0" smtClean="0"/>
              <a:t>Operational </a:t>
            </a:r>
            <a:r>
              <a:rPr lang="en-US" dirty="0"/>
              <a:t>e</a:t>
            </a:r>
            <a:r>
              <a:rPr lang="en-US" dirty="0" smtClean="0"/>
              <a:t>nhancements, regulatory additions, and bug fixes are included</a:t>
            </a:r>
          </a:p>
          <a:p>
            <a:pPr lvl="3"/>
            <a:r>
              <a:rPr lang="en-US" dirty="0" smtClean="0"/>
              <a:t>Requests need to be made via email &amp; include current contact information</a:t>
            </a:r>
          </a:p>
          <a:p>
            <a:pPr lvl="3"/>
            <a:r>
              <a:rPr lang="en-US" dirty="0" smtClean="0"/>
              <a:t>Older versions of the software make support issues highly problematic so always assume you need to install the latest version</a:t>
            </a:r>
          </a:p>
          <a:p>
            <a:pPr lvl="3"/>
            <a:r>
              <a:rPr lang="en-US" dirty="0" smtClean="0"/>
              <a:t>To find out which version you have installed, login to </a:t>
            </a:r>
            <a:r>
              <a:rPr lang="en-US" dirty="0" err="1" smtClean="0"/>
              <a:t>sealandings</a:t>
            </a:r>
            <a:r>
              <a:rPr lang="en-US" dirty="0" smtClean="0"/>
              <a:t> and go to Help &gt; About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143881"/>
            <a:ext cx="2328863" cy="1287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5169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024744" cy="1143000"/>
          </a:xfrm>
        </p:spPr>
        <p:txBody>
          <a:bodyPr/>
          <a:lstStyle/>
          <a:p>
            <a:r>
              <a:rPr lang="en-US" dirty="0" smtClean="0"/>
              <a:t>seaLandings Installation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53623"/>
            <a:ext cx="3733800" cy="3508977"/>
          </a:xfrm>
        </p:spPr>
        <p:txBody>
          <a:bodyPr>
            <a:normAutofit/>
          </a:bodyPr>
          <a:lstStyle/>
          <a:p>
            <a:r>
              <a:rPr lang="en-US" sz="1800" dirty="0" smtClean="0"/>
              <a:t>Copy </a:t>
            </a:r>
            <a:r>
              <a:rPr lang="en-US" sz="1800" dirty="0" err="1" smtClean="0"/>
              <a:t>sealandings</a:t>
            </a:r>
            <a:r>
              <a:rPr lang="en-US" sz="1800" dirty="0" smtClean="0"/>
              <a:t> installer files to a folder on your computer</a:t>
            </a:r>
          </a:p>
          <a:p>
            <a:pPr lvl="1"/>
            <a:r>
              <a:rPr lang="en-US" sz="1600" dirty="0" smtClean="0"/>
              <a:t>Simplified process only requires </a:t>
            </a:r>
            <a:r>
              <a:rPr lang="en-US" sz="1600" dirty="0" err="1" smtClean="0"/>
              <a:t>UserID</a:t>
            </a:r>
            <a:r>
              <a:rPr lang="en-US" sz="1600" dirty="0" smtClean="0"/>
              <a:t> and password</a:t>
            </a:r>
          </a:p>
          <a:p>
            <a:pPr lvl="1"/>
            <a:endParaRPr lang="en-US" sz="1600" dirty="0"/>
          </a:p>
          <a:p>
            <a:pPr lvl="1"/>
            <a:endParaRPr lang="en-US" sz="1600" dirty="0" smtClean="0"/>
          </a:p>
          <a:p>
            <a:r>
              <a:rPr lang="en-US" sz="1600" b="1" dirty="0" smtClean="0"/>
              <a:t>Install Directory  </a:t>
            </a:r>
            <a:r>
              <a:rPr lang="en-US" sz="1600" dirty="0" smtClean="0"/>
              <a:t>-  C:\Program Files (x86)\seaLandings</a:t>
            </a:r>
          </a:p>
          <a:p>
            <a:r>
              <a:rPr lang="en-US" sz="1600" b="1" dirty="0" smtClean="0"/>
              <a:t>Data Directory  </a:t>
            </a:r>
            <a:r>
              <a:rPr lang="en-US" sz="1600" dirty="0" smtClean="0"/>
              <a:t>- C:\ProgramData\seaLandings (report and transmission folders)</a:t>
            </a:r>
            <a:endParaRPr lang="en-US" sz="16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590799"/>
            <a:ext cx="4014788" cy="3509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0362" y="1295400"/>
            <a:ext cx="1800225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9695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024744" cy="1143000"/>
          </a:xfrm>
        </p:spPr>
        <p:txBody>
          <a:bodyPr/>
          <a:lstStyle/>
          <a:p>
            <a:r>
              <a:rPr lang="en-US" dirty="0" smtClean="0"/>
              <a:t>Report Transmission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00200"/>
            <a:ext cx="6777317" cy="3508977"/>
          </a:xfrm>
        </p:spPr>
        <p:txBody>
          <a:bodyPr/>
          <a:lstStyle/>
          <a:p>
            <a:r>
              <a:rPr lang="en-US" sz="2000" b="1" dirty="0" smtClean="0"/>
              <a:t>File</a:t>
            </a:r>
            <a:r>
              <a:rPr lang="en-US" sz="2000" dirty="0" smtClean="0"/>
              <a:t>: attach zipped transmission file to an email addressed to </a:t>
            </a:r>
            <a:r>
              <a:rPr lang="en-US" sz="2000" dirty="0" smtClean="0">
                <a:hlinkClick r:id="rId2"/>
              </a:rPr>
              <a:t>elecrep@noaa.gov</a:t>
            </a:r>
            <a:endParaRPr lang="en-US" sz="2000" dirty="0" smtClean="0"/>
          </a:p>
          <a:p>
            <a:pPr lvl="2"/>
            <a:r>
              <a:rPr lang="en-US" sz="1800" dirty="0" smtClean="0"/>
              <a:t>Return Receipt must be saved to transmissions folder and processed in seaLandings</a:t>
            </a:r>
          </a:p>
          <a:p>
            <a:r>
              <a:rPr lang="en-US" sz="2000" b="1" dirty="0" smtClean="0"/>
              <a:t>Direct</a:t>
            </a:r>
            <a:r>
              <a:rPr lang="en-US" sz="2000" dirty="0" smtClean="0"/>
              <a:t>: zipped transmission file is sent to the server behind the scenes via internet</a:t>
            </a:r>
          </a:p>
          <a:p>
            <a:r>
              <a:rPr lang="en-US" sz="2000" dirty="0" smtClean="0"/>
              <a:t>Transmit method can be changed within the seaLandings application </a:t>
            </a:r>
            <a:endParaRPr lang="en-US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419600"/>
            <a:ext cx="6008688" cy="1899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36220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2158</TotalTime>
  <Words>1219</Words>
  <Application>Microsoft Office PowerPoint</Application>
  <PresentationFormat>On-screen Show (4:3)</PresentationFormat>
  <Paragraphs>107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Austin</vt:lpstr>
      <vt:lpstr>seaLandings and eLogbook</vt:lpstr>
      <vt:lpstr>Interagency Electronic Reporting Components </vt:lpstr>
      <vt:lpstr>Recordkeeping &amp; Reporting Reminders – eLogbook §679.5</vt:lpstr>
      <vt:lpstr>Recordkeeping &amp; Reporting </vt:lpstr>
      <vt:lpstr>Reporting Time Limits</vt:lpstr>
      <vt:lpstr>Submittal Time Limits</vt:lpstr>
      <vt:lpstr>seaLandings Overview</vt:lpstr>
      <vt:lpstr>seaLandings Installation</vt:lpstr>
      <vt:lpstr>Report Transmission Options</vt:lpstr>
      <vt:lpstr>Initial Transmission </vt:lpstr>
      <vt:lpstr>Production and Landing Reports</vt:lpstr>
      <vt:lpstr>eLogbook Review &amp; Reminders</vt:lpstr>
      <vt:lpstr>Gear Additions </vt:lpstr>
      <vt:lpstr>Set and Catch Information </vt:lpstr>
      <vt:lpstr>Flow Scale vs. Hail Weight</vt:lpstr>
      <vt:lpstr>Comments </vt:lpstr>
      <vt:lpstr>Error Messages and Editing</vt:lpstr>
      <vt:lpstr>Production Report Extract</vt:lpstr>
      <vt:lpstr>Where to Get Help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shall</dc:creator>
  <cp:lastModifiedBy>shall</cp:lastModifiedBy>
  <cp:revision>44</cp:revision>
  <dcterms:created xsi:type="dcterms:W3CDTF">2014-04-25T20:26:14Z</dcterms:created>
  <dcterms:modified xsi:type="dcterms:W3CDTF">2014-05-09T23:46:25Z</dcterms:modified>
</cp:coreProperties>
</file>