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6"/>
  </p:notesMasterIdLst>
  <p:sldIdLst>
    <p:sldId id="288" r:id="rId2"/>
    <p:sldId id="263" r:id="rId3"/>
    <p:sldId id="290" r:id="rId4"/>
    <p:sldId id="289" r:id="rId5"/>
    <p:sldId id="270" r:id="rId6"/>
    <p:sldId id="296" r:id="rId7"/>
    <p:sldId id="295" r:id="rId8"/>
    <p:sldId id="291" r:id="rId9"/>
    <p:sldId id="292" r:id="rId10"/>
    <p:sldId id="293" r:id="rId11"/>
    <p:sldId id="294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0801"/>
    <a:srgbClr val="4F0103"/>
    <a:srgbClr val="4F1201"/>
    <a:srgbClr val="000099"/>
    <a:srgbClr val="002950"/>
    <a:srgbClr val="FCD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72" autoAdjust="0"/>
    <p:restoredTop sz="94660"/>
  </p:normalViewPr>
  <p:slideViewPr>
    <p:cSldViewPr>
      <p:cViewPr varScale="1">
        <p:scale>
          <a:sx n="114" d="100"/>
          <a:sy n="114" d="100"/>
        </p:scale>
        <p:origin x="180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33C58DBB-7BE5-44A1-AF29-579F04419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1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fld id="{421DDBB1-439C-45C3-B0F3-BB5CD4382EEE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ヒラギノ角ゴ Pro W3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/>
          </a:p>
        </p:txBody>
      </p:sp>
      <p:sp>
        <p:nvSpPr>
          <p:cNvPr id="5" name="Freeform 4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/>
          </a:p>
        </p:txBody>
      </p:sp>
      <p:sp>
        <p:nvSpPr>
          <p:cNvPr id="6" name="Freeform 5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FA9B-E565-4F54-9EFD-EAC8FE097711}" type="datetime4">
              <a:rPr lang="en-US"/>
              <a:pPr>
                <a:defRPr/>
              </a:pPr>
              <a:t>April 9, 2019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A9019F1F-0426-4872-AECA-4AF2DBC78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9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0708-A80A-4871-9BFF-6DE322C13F61}" type="datetime4">
              <a:rPr lang="en-US"/>
              <a:pPr>
                <a:defRPr/>
              </a:pPr>
              <a:t>April 9, 2019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29AD-3C06-4051-96A5-481935974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E15D-C778-4F9A-A74A-B4C92FF816B0}" type="datetime4">
              <a:rPr lang="en-US"/>
              <a:pPr>
                <a:defRPr/>
              </a:pPr>
              <a:t>April 9, 2019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FEA60-42BB-49BD-8FCD-AF50B329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E955F0-EB9A-4B0A-B72C-D3174786F97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8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EB79D-BAEA-4F07-9F01-8D4A8F3BBB82}" type="datetime4">
              <a:rPr lang="en-US"/>
              <a:pPr>
                <a:defRPr/>
              </a:pPr>
              <a:t>April 9, 2019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4C8A8-4A1A-4454-9579-3A0AC4732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7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Freeform 4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Freeform 5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0F6AB-9FDF-4801-A68A-A47CBAA628D4}" type="datetime4">
              <a:rPr lang="en-US"/>
              <a:pPr>
                <a:defRPr/>
              </a:pPr>
              <a:t>April 9, 2019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DA85-2447-4386-BF77-7CB390BE0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7E90-7F9B-4D94-AC7D-A963C4F3C8A7}" type="datetime4">
              <a:rPr lang="en-US"/>
              <a:pPr>
                <a:defRPr/>
              </a:pPr>
              <a:t>April 9, 2019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3693-A0AD-47E0-87F7-46B4C4F44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5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BF54-2AE5-48CE-854A-193DCB499729}" type="datetime4">
              <a:rPr lang="en-US"/>
              <a:pPr>
                <a:defRPr/>
              </a:pPr>
              <a:t>April 9, 2019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56C78-6CDD-4587-ACDB-8DE89C96B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Freeform 4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FE31-B331-4818-AA1C-812180B8CA64}" type="datetime4">
              <a:rPr lang="en-US"/>
              <a:pPr>
                <a:defRPr/>
              </a:pPr>
              <a:t>April 9, 2019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F0429-9313-4D2A-9246-607F17CC9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8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reeform 2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D34B-F66E-4D88-805C-0F4126EB74C0}" type="datetime4">
              <a:rPr lang="en-US"/>
              <a:pPr>
                <a:defRPr/>
              </a:pPr>
              <a:t>April 9, 2019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F778-F239-4A76-8160-796D82246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3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D1CF1-BC28-43CA-88B9-98A4645CC994}" type="datetime4">
              <a:rPr lang="en-US"/>
              <a:pPr>
                <a:defRPr/>
              </a:pPr>
              <a:t>April 9, 2019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4705-24BE-475B-A46C-B69D3E17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1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E3D0-5372-49C7-B802-96B0AE2BF625}" type="datetime4">
              <a:rPr lang="en-US"/>
              <a:pPr>
                <a:defRPr/>
              </a:pPr>
              <a:t>April 9, 2019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389D-B658-402D-9415-711D4CB91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8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DB57D1-3B89-4DE6-BCFE-86C889B64E10}" type="datetime4">
              <a:rPr lang="en-US"/>
              <a:pPr>
                <a:defRPr/>
              </a:pPr>
              <a:t>April 9, 2019</a:t>
            </a:fld>
            <a:endParaRPr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43969541-D8C3-4526-B852-58C794B31F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10600" y="64770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0881DF72-7E9A-42FF-9160-CB0505B693D2}" type="slidenum">
              <a:rPr lang="en-US" sz="1200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landings.atlassian.net/wiki/display/doc/Viewing+Observer+fees+in+eLandings" TargetMode="External"/><Relationship Id="rId2" Type="http://schemas.openxmlformats.org/officeDocument/2006/relationships/hyperlink" Target="https://elandings.atlassian.net/wiki/pages/viewpage.action?pageId=4826729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laskafisheries.noaa.gov/webapps/efish/logi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landings.atlassian.net/wiki/display/doc/Adding+Observer+Declare+and+Deploy+System+-ODDS-+trip+number+to+elanding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laskafisheries.noaa.gov/fisheries/rr-form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elandings.atlassian.net/wiki/display/doc/Operations+Administr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5334000" cy="273367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Electronic Reporting of Fisheries Information in Alaska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8676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 descr="MCj023723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38400"/>
            <a:ext cx="2501900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Grading &amp; pricing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Grading and Pricing templates are accessed on the Reports Menu page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Multiple species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&amp; Ancillary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Size/Grade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Price/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lb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91964"/>
            <a:ext cx="5178317" cy="33194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47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Data extract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3733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option allows users to select landing/production report or logbook data extracts.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read the instructions to optimize your results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 templates can be customized to fit your accounting needs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Columns can be deleted and re-ordered but not renamed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sure you name the templates appropriately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 extracts are emailed to the user in the selected format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contact eLandings staff if you don’t receive your reports by close of business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28" y="9906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9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Observer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733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 fees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 on the types of landings that are subject to Observer Fees and the disposition codes where fees do and do not apply, can be found here: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https://elandings.atlassian.net/wiki/pages/viewpage.action?pageId=48267292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 fees can be generated directly from a landing report or they can be generated specifically within a date range or by a vessel within a date range. Details on the different methods can be found here: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https://elandings.atlassian.net/wiki/display/doc/Viewing+Observer+fees+in+eLandings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try to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 Observer Fee PDF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get a warning that says,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Observer fee information found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click on the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 Fee Details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link in blue text.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4931596"/>
            <a:ext cx="7399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403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Observer fee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91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Observer fee is 1.25% of the ex-vessel value of groundfish and halibut/sablefish subject to the fee.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Fees are split 50/50 between the owner/operator of the catcher vessel and the processing plant they deliver to.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 plant possessing FPPs and Registered Buyer permits are responsible for collecting the fee which includes the vessel’s portion.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NMFS holds the processor liable for the payment of the entire fee.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January 15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each year, NMFS invoices processors for their total fee liability for the previous year.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Fees must be paid by February 15</a:t>
            </a:r>
            <a:r>
              <a:rPr lang="en-US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using the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eFISH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portal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https://alaskafisheries.noaa.gov/webapps/efish/login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which is accessed using the NMFS ID and password of the FPP and Registered Buyer permit holders</a:t>
            </a:r>
          </a:p>
        </p:txBody>
      </p:sp>
    </p:spTree>
    <p:extLst>
      <p:ext uri="{BB962C8B-B14F-4D97-AF65-F5344CB8AC3E}">
        <p14:creationId xmlns:p14="http://schemas.microsoft.com/office/powerpoint/2010/main" val="1682592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36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ODDS Trip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267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 Declare and Deploy System ~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Catcher vessels in the partial observer coverage category are required to log their fishing trips in the ODDS system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Vessel operators are given an ODDS trip receipt that contains a unique trip number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not a required field but the information is important so we would appreciate your assistance in collecting the ODDS trip number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ask the vessel operator for this information regardless of whether they had an Observer on their fishing trip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they do not have the ODDS trip number, you can still submit the landing report by clicking on the </a:t>
            </a:r>
            <a:r>
              <a:rPr lang="en-US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Save, Ignoring Warnings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button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detailed information can be accessed via the link below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https://elandings.atlassian.net/wiki/display/doc/Adding+Observer+Declare+and+Deploy+System+-ODDS-+trip+number+to+elandings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Aft>
                <a:spcPts val="600"/>
              </a:spcAft>
            </a:pP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417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77000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ELANDINGS - BACKGROUND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848600" cy="39624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One-stop reporting of landings, production, and logbook information to multiple agencies electronically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Increases timeliness and accuracy of fisheries data entry 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Creates an electronic record of landings, production, and logbook data that may be extracted by processors and agency staff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Immediate verification of permits and vessel ID’s</a:t>
            </a:r>
          </a:p>
          <a:p>
            <a:pPr eaLnBrk="1" hangingPunct="1"/>
            <a:endParaRPr lang="en-US" altLang="en-US" sz="2400" dirty="0">
              <a:latin typeface="Cambria" pitchFamily="18" charset="0"/>
            </a:endParaRPr>
          </a:p>
        </p:txBody>
      </p:sp>
      <p:pic>
        <p:nvPicPr>
          <p:cNvPr id="14340" name="Picture 6" descr="MCj021519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2" y="228600"/>
            <a:ext cx="16335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533400" y="5334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b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sz="3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7411" name="Oval 19"/>
          <p:cNvSpPr>
            <a:spLocks noChangeArrowheads="1"/>
          </p:cNvSpPr>
          <p:nvPr/>
        </p:nvSpPr>
        <p:spPr bwMode="auto">
          <a:xfrm>
            <a:off x="3499507" y="3006725"/>
            <a:ext cx="1889445" cy="1447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Interagency</a:t>
            </a:r>
          </a:p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Server</a:t>
            </a:r>
          </a:p>
        </p:txBody>
      </p:sp>
      <p:sp>
        <p:nvSpPr>
          <p:cNvPr id="15366" name="Line 20"/>
          <p:cNvSpPr>
            <a:spLocks noChangeShapeType="1"/>
          </p:cNvSpPr>
          <p:nvPr/>
        </p:nvSpPr>
        <p:spPr bwMode="auto">
          <a:xfrm>
            <a:off x="2813707" y="3719123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21"/>
          <p:cNvSpPr>
            <a:spLocks noChangeArrowheads="1"/>
          </p:cNvSpPr>
          <p:nvPr/>
        </p:nvSpPr>
        <p:spPr bwMode="auto">
          <a:xfrm>
            <a:off x="5867400" y="1752600"/>
            <a:ext cx="27432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NMFS RAM</a:t>
            </a: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5867400" y="2895600"/>
            <a:ext cx="27432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NMFS Sustainable </a:t>
            </a:r>
          </a:p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Fisheries</a:t>
            </a:r>
          </a:p>
        </p:txBody>
      </p:sp>
      <p:sp>
        <p:nvSpPr>
          <p:cNvPr id="17415" name="Rectangle 23"/>
          <p:cNvSpPr>
            <a:spLocks noChangeArrowheads="1"/>
          </p:cNvSpPr>
          <p:nvPr/>
        </p:nvSpPr>
        <p:spPr bwMode="auto">
          <a:xfrm>
            <a:off x="5873262" y="4038601"/>
            <a:ext cx="2737338" cy="9143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ADF&amp;G Commercial</a:t>
            </a:r>
          </a:p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Fisheries Division</a:t>
            </a:r>
          </a:p>
        </p:txBody>
      </p:sp>
      <p:sp>
        <p:nvSpPr>
          <p:cNvPr id="17416" name="Rectangle 24"/>
          <p:cNvSpPr>
            <a:spLocks noChangeArrowheads="1"/>
          </p:cNvSpPr>
          <p:nvPr/>
        </p:nvSpPr>
        <p:spPr bwMode="auto">
          <a:xfrm>
            <a:off x="5873262" y="5181602"/>
            <a:ext cx="2813538" cy="9143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808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IPHC</a:t>
            </a:r>
          </a:p>
        </p:txBody>
      </p:sp>
      <p:sp>
        <p:nvSpPr>
          <p:cNvPr id="15379" name="Line 25"/>
          <p:cNvSpPr>
            <a:spLocks noChangeShapeType="1"/>
          </p:cNvSpPr>
          <p:nvPr/>
        </p:nvSpPr>
        <p:spPr bwMode="auto">
          <a:xfrm flipV="1">
            <a:off x="5029200" y="2590799"/>
            <a:ext cx="806450" cy="579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6"/>
          <p:cNvSpPr>
            <a:spLocks noChangeShapeType="1"/>
          </p:cNvSpPr>
          <p:nvPr/>
        </p:nvSpPr>
        <p:spPr bwMode="auto">
          <a:xfrm>
            <a:off x="4975224" y="4354244"/>
            <a:ext cx="854075" cy="12845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7"/>
          <p:cNvSpPr>
            <a:spLocks noChangeShapeType="1"/>
          </p:cNvSpPr>
          <p:nvPr/>
        </p:nvSpPr>
        <p:spPr bwMode="auto">
          <a:xfrm>
            <a:off x="5257800" y="4149543"/>
            <a:ext cx="579926" cy="3571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8"/>
          <p:cNvSpPr>
            <a:spLocks noChangeShapeType="1"/>
          </p:cNvSpPr>
          <p:nvPr/>
        </p:nvSpPr>
        <p:spPr bwMode="auto">
          <a:xfrm flipV="1">
            <a:off x="5388952" y="3429001"/>
            <a:ext cx="446698" cy="157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685800" y="411163"/>
            <a:ext cx="80010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ELANDINGS – An Interagency Electronic Reporting System</a:t>
            </a:r>
          </a:p>
        </p:txBody>
      </p:sp>
      <p:sp>
        <p:nvSpPr>
          <p:cNvPr id="17422" name="Text Box 31"/>
          <p:cNvSpPr txBox="1">
            <a:spLocks noChangeArrowheads="1"/>
          </p:cNvSpPr>
          <p:nvPr/>
        </p:nvSpPr>
        <p:spPr bwMode="auto">
          <a:xfrm>
            <a:off x="445645" y="2895600"/>
            <a:ext cx="2368062" cy="156966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rgbClr val="080808"/>
                </a:solidFill>
                <a:latin typeface="Tahoma" pitchFamily="34" charset="0"/>
              </a:rPr>
              <a:t>Catch and Production Reporting by Industry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7445D12-520C-450E-B6D0-13FF99907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3562" y="4586675"/>
            <a:ext cx="2167182" cy="1603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1B38363-4F83-4EF4-B635-E3658C030A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08" b="95769" l="8077" r="90000">
                        <a14:foregroundMark x1="8077" y1="7692" x2="10000" y2="47692"/>
                        <a14:foregroundMark x1="10000" y1="47692" x2="29615" y2="45769"/>
                        <a14:foregroundMark x1="29615" y1="45769" x2="41538" y2="47308"/>
                        <a14:foregroundMark x1="8462" y1="5385" x2="48462" y2="1154"/>
                        <a14:foregroundMark x1="48462" y1="1154" x2="68462" y2="2308"/>
                        <a14:foregroundMark x1="68462" y1="2308" x2="70000" y2="3077"/>
                        <a14:foregroundMark x1="78846" y1="74615" x2="81538" y2="92308"/>
                        <a14:foregroundMark x1="84615" y1="80000" x2="84615" y2="95769"/>
                        <a14:foregroundMark x1="11538" y1="64615" x2="17308" y2="83846"/>
                        <a14:foregroundMark x1="17308" y1="83846" x2="16154" y2="87692"/>
                        <a14:backgroundMark x1="27692" y1="79231" x2="27692" y2="7923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657" y="4497225"/>
            <a:ext cx="2167181" cy="2167181"/>
          </a:xfrm>
          <a:prstGeom prst="rect">
            <a:avLst/>
          </a:prstGeom>
        </p:spPr>
      </p:pic>
      <p:pic>
        <p:nvPicPr>
          <p:cNvPr id="16402" name="Picture 21" descr="j039724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194" y="5009037"/>
            <a:ext cx="1744663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381000"/>
            <a:ext cx="861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INTERAGENCY ELECTRONIC REPORTING</a:t>
            </a:r>
          </a:p>
          <a:p>
            <a:pPr algn="ctr">
              <a:defRPr/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PROGRAM COMPONENTS</a:t>
            </a:r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3296254" y="2846541"/>
            <a:ext cx="2514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latin typeface="Tahoma" pitchFamily="34" charset="0"/>
              </a:rPr>
              <a:t>Agency Interface for review and editing submitted electronic data</a:t>
            </a:r>
          </a:p>
        </p:txBody>
      </p:sp>
      <p:sp>
        <p:nvSpPr>
          <p:cNvPr id="16396" name="Text Box 16"/>
          <p:cNvSpPr txBox="1">
            <a:spLocks noChangeArrowheads="1"/>
          </p:cNvSpPr>
          <p:nvPr/>
        </p:nvSpPr>
        <p:spPr bwMode="auto">
          <a:xfrm>
            <a:off x="2781300" y="6415672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itchFamily="34" charset="0"/>
              </a:rPr>
              <a:t>eLandings (Azure Cloud)</a:t>
            </a:r>
          </a:p>
        </p:txBody>
      </p:sp>
      <p:pic>
        <p:nvPicPr>
          <p:cNvPr id="16398" name="Picture 32" descr="MCTN00689_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476" y="3008153"/>
            <a:ext cx="17335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Text Box 19"/>
          <p:cNvSpPr txBox="1">
            <a:spLocks noChangeArrowheads="1"/>
          </p:cNvSpPr>
          <p:nvPr/>
        </p:nvSpPr>
        <p:spPr bwMode="auto">
          <a:xfrm>
            <a:off x="6199143" y="4422134"/>
            <a:ext cx="22098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 dirty="0"/>
              <a:t>tLandings</a:t>
            </a:r>
            <a:r>
              <a:rPr lang="en-US" altLang="en-US" sz="2000" dirty="0"/>
              <a:t> </a:t>
            </a:r>
            <a:r>
              <a:rPr lang="en-US" altLang="en-US" sz="1800" dirty="0"/>
              <a:t>Desktop reporting via flash drive for salmon and groundfish</a:t>
            </a:r>
          </a:p>
        </p:txBody>
      </p:sp>
      <p:pic>
        <p:nvPicPr>
          <p:cNvPr id="16405" name="Picture 21" descr="http://cdn.schoolpointe.com/images/clipart/Notebook%20Pencil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6566" b="95455" l="6000" r="96000">
                        <a14:foregroundMark x1="61500" y1="6566" x2="72500" y2="8081"/>
                        <a14:foregroundMark x1="8500" y1="33838" x2="6000" y2="78283"/>
                        <a14:foregroundMark x1="33000" y1="90404" x2="52000" y2="95455"/>
                        <a14:foregroundMark x1="91500" y1="29293" x2="96000" y2="6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130" y="1493954"/>
            <a:ext cx="1452849" cy="143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386089">
            <a:off x="1629592" y="4535267"/>
            <a:ext cx="1920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eLogbook</a:t>
            </a:r>
            <a:r>
              <a:rPr lang="en-US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 &amp; desktop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>
            <a:off x="1715512" y="5234943"/>
            <a:ext cx="1366619" cy="1772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  <a:stCxn id="16402" idx="1"/>
          </p:cNvCxnSpPr>
          <p:nvPr/>
        </p:nvCxnSpPr>
        <p:spPr>
          <a:xfrm flipH="1" flipV="1">
            <a:off x="6137592" y="5549344"/>
            <a:ext cx="1147602" cy="239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>
          <a:xfrm>
            <a:off x="4876800" y="3838778"/>
            <a:ext cx="0" cy="4268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/>
          </p:cNvCxnSpPr>
          <p:nvPr/>
        </p:nvCxnSpPr>
        <p:spPr>
          <a:xfrm flipV="1">
            <a:off x="4191000" y="3807580"/>
            <a:ext cx="0" cy="4580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2539965" y="3344440"/>
            <a:ext cx="1057255" cy="11269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0BD7998-E9D2-4ACC-B24F-EC34919186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500" b="93000" l="2750" r="90000">
                        <a14:foregroundMark x1="11750" y1="71000" x2="11750" y2="71000"/>
                        <a14:foregroundMark x1="6500" y1="70000" x2="6500" y2="70000"/>
                        <a14:foregroundMark x1="2750" y1="61750" x2="2750" y2="61750"/>
                        <a14:foregroundMark x1="15000" y1="27000" x2="15000" y2="27000"/>
                        <a14:foregroundMark x1="18250" y1="27250" x2="18250" y2="27250"/>
                        <a14:foregroundMark x1="15000" y1="27250" x2="15000" y2="27250"/>
                        <a14:foregroundMark x1="4500" y1="24000" x2="19750" y2="26250"/>
                        <a14:foregroundMark x1="5500" y1="29250" x2="18750" y2="31000"/>
                        <a14:foregroundMark x1="18750" y1="31000" x2="21750" y2="32500"/>
                        <a14:foregroundMark x1="5500" y1="35500" x2="17500" y2="38500"/>
                        <a14:foregroundMark x1="10250" y1="52750" x2="12250" y2="53500"/>
                        <a14:foregroundMark x1="26750" y1="69500" x2="35250" y2="62250"/>
                        <a14:foregroundMark x1="26000" y1="70500" x2="27250" y2="70500"/>
                        <a14:foregroundMark x1="25250" y1="20750" x2="42750" y2="8500"/>
                        <a14:foregroundMark x1="38500" y1="69000" x2="48000" y2="74000"/>
                        <a14:foregroundMark x1="64250" y1="77250" x2="75500" y2="76750"/>
                        <a14:foregroundMark x1="72750" y1="78000" x2="78000" y2="77250"/>
                        <a14:foregroundMark x1="45750" y1="69000" x2="57500" y2="66250"/>
                        <a14:foregroundMark x1="66135" y1="71148" x2="68250" y2="72750"/>
                        <a14:foregroundMark x1="60000" y1="66500" x2="61145" y2="67368"/>
                        <a14:foregroundMark x1="69000" y1="73000" x2="71000" y2="73750"/>
                        <a14:foregroundMark x1="17000" y1="81750" x2="66250" y2="93000"/>
                        <a14:foregroundMark x1="66250" y1="93000" x2="78500" y2="84750"/>
                        <a14:backgroundMark x1="61500" y1="67000" x2="67000" y2="70250"/>
                        <a14:backgroundMark x1="73500" y1="80000" x2="73500" y2="80000"/>
                        <a14:backgroundMark x1="71750" y1="79500" x2="71750" y2="79500"/>
                        <a14:backgroundMark x1="70500" y1="79500" x2="70500" y2="79500"/>
                        <a14:backgroundMark x1="69500" y1="79500" x2="69500" y2="79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6387" y="2446575"/>
            <a:ext cx="1716087" cy="1716087"/>
          </a:xfrm>
          <a:prstGeom prst="rect">
            <a:avLst/>
          </a:prstGeom>
        </p:spPr>
      </p:pic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1721169" y="2236398"/>
            <a:ext cx="184052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dirty="0" err="1">
                <a:latin typeface="Tahoma" pitchFamily="34" charset="0"/>
              </a:rPr>
              <a:t>eLandings</a:t>
            </a:r>
            <a:r>
              <a:rPr lang="en-US" altLang="en-US" sz="2000" i="1" dirty="0">
                <a:latin typeface="Tahoma" pitchFamily="34" charset="0"/>
              </a:rPr>
              <a:t> </a:t>
            </a:r>
            <a:r>
              <a:rPr lang="en-US" altLang="en-US" sz="1800" dirty="0">
                <a:latin typeface="Tahoma" pitchFamily="34" charset="0"/>
              </a:rPr>
              <a:t>Web based reporting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6186560" y="2192722"/>
            <a:ext cx="2057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 dirty="0" err="1">
                <a:latin typeface="Tahoma" pitchFamily="34" charset="0"/>
              </a:rPr>
              <a:t>seaLandings</a:t>
            </a:r>
            <a:r>
              <a:rPr lang="en-US" altLang="en-US" sz="1800" dirty="0">
                <a:latin typeface="Tahoma" pitchFamily="34" charset="0"/>
              </a:rPr>
              <a:t> Desktop reporting via email 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77ACD79-15BE-4409-A0C4-C8BEA520178E}"/>
              </a:ext>
            </a:extLst>
          </p:cNvPr>
          <p:cNvCxnSpPr>
            <a:cxnSpLocks/>
          </p:cNvCxnSpPr>
          <p:nvPr/>
        </p:nvCxnSpPr>
        <p:spPr>
          <a:xfrm flipH="1">
            <a:off x="5711169" y="4202385"/>
            <a:ext cx="937884" cy="603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0198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Three eLandings Environments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2057400" cy="1447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latin typeface="Tahoma" pitchFamily="34" charset="0"/>
              </a:rPr>
              <a:t>Production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Tahoma" pitchFamily="34" charset="0"/>
              </a:rPr>
              <a:t>Training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latin typeface="Tahoma" pitchFamily="34" charset="0"/>
              </a:rPr>
              <a:t>Test</a:t>
            </a:r>
          </a:p>
          <a:p>
            <a:pPr eaLnBrk="1" hangingPunct="1"/>
            <a:endParaRPr lang="en-US" altLang="en-US" dirty="0">
              <a:solidFill>
                <a:srgbClr val="000099"/>
              </a:solidFill>
              <a:latin typeface="Tahoma" pitchFamily="34" charset="0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19200"/>
            <a:ext cx="5094288" cy="359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323" y="2667000"/>
            <a:ext cx="5029200" cy="360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1"/>
            <a:ext cx="8001000" cy="43433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processor is checked in, they are responsible for submitting daily Production reports for everything that was processed in the facility.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reports must be submitted by 12:00pm the following day to document the previous day’s production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plant is open but did not process or receive deliveries, that must be noted in the submitted production report by checking the appropriate boxes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 one is working at the plant on Saturday and Sunday, production reports for those days can be submitted the following Monday by 12:00pm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5334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Daily production reports</a:t>
            </a:r>
          </a:p>
        </p:txBody>
      </p:sp>
    </p:spTree>
    <p:extLst>
      <p:ext uri="{BB962C8B-B14F-4D97-AF65-F5344CB8AC3E}">
        <p14:creationId xmlns:p14="http://schemas.microsoft.com/office/powerpoint/2010/main" val="1302643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Recordkeeping and Reporting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Recordkeeping and Reporting Forms can be found on our Alaska Fisheries website here: </a:t>
            </a:r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Record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 keeping and Reporting Forms</a:t>
            </a:r>
            <a:endParaRPr lang="en-US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Product Transfer Report (PTR) – when transferring fish product from the facility or vessel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PTR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 In/Check Out (CICO) –  CI is submitted when the plant begins accepting groundfish and CO is submitted when the plant is no longer accepting groundfish or closes down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CICO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Crab Manual Landing Report (MLR) - submitted when crab IFQ report is incorrect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Crab MLR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IFQ/CDQ Manual Landing Report (MLR) – submitted when IFQ/CDQ halibut and sablefish report is incorrect, or in extreme outage situations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IFQ-CDQ MLR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  <a:p>
            <a:pPr marL="6985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2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Operations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001000" cy="3733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View Operations and Users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Buying Stations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Custom Processing Operations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or Edit New and Existing Users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 instructions on Administrative features can be found here: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https://elandings.atlassian.net/wiki/display/doc/Operations+Administration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985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31" y="12192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4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Individual user profiles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772400" cy="3733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 users can customize landing and production report display features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decimals used in weight and price values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permit lines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stat area worksheet lines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Users can: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Modify their contact information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 their default operation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" y="8382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855694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2951</TotalTime>
  <Words>988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Cambria</vt:lpstr>
      <vt:lpstr>Comic Sans MS</vt:lpstr>
      <vt:lpstr>Gill Sans MT</vt:lpstr>
      <vt:lpstr>Tahoma</vt:lpstr>
      <vt:lpstr>Wingdings 3</vt:lpstr>
      <vt:lpstr>Urban Pop</vt:lpstr>
      <vt:lpstr>Electronic Reporting of Fisheries Information in Alaska</vt:lpstr>
      <vt:lpstr>ELANDINGS - BACKGROUND</vt:lpstr>
      <vt:lpstr>PowerPoint Presentation</vt:lpstr>
      <vt:lpstr>PowerPoint Presentation</vt:lpstr>
      <vt:lpstr>Three eLandings Environments</vt:lpstr>
      <vt:lpstr>Daily production reports</vt:lpstr>
      <vt:lpstr>Recordkeeping and Reporting forms</vt:lpstr>
      <vt:lpstr>Operations Administration</vt:lpstr>
      <vt:lpstr>Individual user profiles</vt:lpstr>
      <vt:lpstr>Grading &amp; pricing templates</vt:lpstr>
      <vt:lpstr>Data extract</vt:lpstr>
      <vt:lpstr>Observer fees</vt:lpstr>
      <vt:lpstr>Observer fee responsibility</vt:lpstr>
      <vt:lpstr>ODDS Trip Number</vt:lpstr>
    </vt:vector>
  </TitlesOfParts>
  <Company>Design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Studio</dc:creator>
  <cp:lastModifiedBy>Sara Villafuerte</cp:lastModifiedBy>
  <cp:revision>142</cp:revision>
  <dcterms:created xsi:type="dcterms:W3CDTF">2010-02-28T23:14:26Z</dcterms:created>
  <dcterms:modified xsi:type="dcterms:W3CDTF">2019-04-09T17:13:11Z</dcterms:modified>
</cp:coreProperties>
</file>