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075C27F-567B-479F-8440-CDA7B3C07002}" type="datetimeFigureOut">
              <a:rPr lang="en-US" smtClean="0"/>
              <a:t>1/5/2015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23D4DAA-790F-4AC7-9712-A39C112BB3D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75C27F-567B-479F-8440-CDA7B3C07002}"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75C27F-567B-479F-8440-CDA7B3C07002}"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75C27F-567B-479F-8440-CDA7B3C07002}"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5C27F-567B-479F-8440-CDA7B3C07002}"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075C27F-567B-479F-8440-CDA7B3C07002}"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D4DAA-790F-4AC7-9712-A39C112BB3D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75C27F-567B-479F-8440-CDA7B3C07002}" type="datetimeFigureOut">
              <a:rPr lang="en-US" smtClean="0"/>
              <a:t>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75C27F-567B-479F-8440-CDA7B3C07002}" type="datetimeFigureOut">
              <a:rPr lang="en-US" smtClean="0"/>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5C27F-567B-479F-8440-CDA7B3C07002}" type="datetimeFigureOut">
              <a:rPr lang="en-US" smtClean="0"/>
              <a:t>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75C27F-567B-479F-8440-CDA7B3C07002}" type="datetimeFigureOut">
              <a:rPr lang="en-US" smtClean="0"/>
              <a:t>1/5/2015</a:t>
            </a:fld>
            <a:endParaRPr lang="en-US"/>
          </a:p>
        </p:txBody>
      </p:sp>
      <p:sp>
        <p:nvSpPr>
          <p:cNvPr id="7" name="Slide Number Placeholder 6"/>
          <p:cNvSpPr>
            <a:spLocks noGrp="1"/>
          </p:cNvSpPr>
          <p:nvPr>
            <p:ph type="sldNum" sz="quarter" idx="12"/>
          </p:nvPr>
        </p:nvSpPr>
        <p:spPr/>
        <p:txBody>
          <a:bodyPr/>
          <a:lstStyle/>
          <a:p>
            <a:fld id="{623D4DAA-790F-4AC7-9712-A39C112BB3D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5C27F-567B-479F-8440-CDA7B3C07002}" type="datetimeFigureOut">
              <a:rPr lang="en-US" smtClean="0"/>
              <a:t>1/5/2015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23D4DAA-790F-4AC7-9712-A39C112BB3D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075C27F-567B-479F-8440-CDA7B3C07002}" type="datetimeFigureOut">
              <a:rPr lang="en-US" smtClean="0"/>
              <a:t>1/5/2015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23D4DAA-790F-4AC7-9712-A39C112BB3D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eLandings	</a:t>
            </a:r>
            <a:endParaRPr lang="en-US" dirty="0"/>
          </a:p>
        </p:txBody>
      </p:sp>
      <p:sp>
        <p:nvSpPr>
          <p:cNvPr id="3" name="Subtitle 2"/>
          <p:cNvSpPr>
            <a:spLocks noGrp="1"/>
          </p:cNvSpPr>
          <p:nvPr>
            <p:ph type="subTitle" idx="1"/>
          </p:nvPr>
        </p:nvSpPr>
        <p:spPr/>
        <p:txBody>
          <a:bodyPr/>
          <a:lstStyle/>
          <a:p>
            <a:r>
              <a:rPr lang="en-US" dirty="0" smtClean="0"/>
              <a:t>How to Add a Custom Processing Operation</a:t>
            </a:r>
            <a:endParaRPr lang="en-US" dirty="0"/>
          </a:p>
        </p:txBody>
      </p:sp>
    </p:spTree>
    <p:extLst>
      <p:ext uri="{BB962C8B-B14F-4D97-AF65-F5344CB8AC3E}">
        <p14:creationId xmlns:p14="http://schemas.microsoft.com/office/powerpoint/2010/main" val="254167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143000"/>
          </a:xfrm>
        </p:spPr>
        <p:txBody>
          <a:bodyPr/>
          <a:lstStyle/>
          <a:p>
            <a:r>
              <a:rPr lang="en-US" dirty="0" smtClean="0"/>
              <a:t>Administer Operations</a:t>
            </a:r>
            <a:endParaRPr lang="en-US" dirty="0"/>
          </a:p>
        </p:txBody>
      </p:sp>
      <p:sp>
        <p:nvSpPr>
          <p:cNvPr id="3" name="Text Placeholder 2"/>
          <p:cNvSpPr>
            <a:spLocks noGrp="1"/>
          </p:cNvSpPr>
          <p:nvPr>
            <p:ph idx="1"/>
          </p:nvPr>
        </p:nvSpPr>
        <p:spPr>
          <a:xfrm>
            <a:off x="1043492" y="1676400"/>
            <a:ext cx="6777317" cy="3508977"/>
          </a:xfrm>
        </p:spPr>
        <p:txBody>
          <a:bodyPr/>
          <a:lstStyle/>
          <a:p>
            <a:r>
              <a:rPr lang="en-US" dirty="0"/>
              <a:t>Keep in mind that the “Owner” of the fish/crab is the one that must create the Custom Processing Operation.</a:t>
            </a:r>
          </a:p>
          <a:p>
            <a:r>
              <a:rPr lang="en-US" dirty="0" smtClean="0"/>
              <a:t>Once you’ve logged into eLandings, locate and click on the Administer Operations link at the top of the Reports Menu screen.</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495800"/>
            <a:ext cx="7848600"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9102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143000"/>
          </a:xfrm>
        </p:spPr>
        <p:txBody>
          <a:bodyPr/>
          <a:lstStyle/>
          <a:p>
            <a:r>
              <a:rPr lang="en-US" dirty="0" smtClean="0"/>
              <a:t>Operations and Users	</a:t>
            </a:r>
            <a:endParaRPr lang="en-US" dirty="0"/>
          </a:p>
        </p:txBody>
      </p:sp>
      <p:sp>
        <p:nvSpPr>
          <p:cNvPr id="3" name="Content Placeholder 2"/>
          <p:cNvSpPr>
            <a:spLocks noGrp="1"/>
          </p:cNvSpPr>
          <p:nvPr>
            <p:ph idx="1"/>
          </p:nvPr>
        </p:nvSpPr>
        <p:spPr>
          <a:xfrm>
            <a:off x="1043492" y="1600200"/>
            <a:ext cx="6777317" cy="3508977"/>
          </a:xfrm>
        </p:spPr>
        <p:txBody>
          <a:bodyPr/>
          <a:lstStyle/>
          <a:p>
            <a:r>
              <a:rPr lang="en-US" dirty="0" smtClean="0"/>
              <a:t>Do Not click on the Add Operation button in the upper right corner of the </a:t>
            </a:r>
            <a:r>
              <a:rPr lang="en-US" dirty="0" smtClean="0"/>
              <a:t>screen to add a ‘child’ operation! </a:t>
            </a:r>
            <a:endParaRPr lang="en-US" dirty="0" smtClean="0"/>
          </a:p>
          <a:p>
            <a:r>
              <a:rPr lang="en-US" dirty="0" smtClean="0"/>
              <a:t>F</a:t>
            </a:r>
            <a:r>
              <a:rPr lang="en-US" dirty="0" smtClean="0"/>
              <a:t>ollow </a:t>
            </a:r>
            <a:r>
              <a:rPr lang="en-US" dirty="0" smtClean="0"/>
              <a:t>the steps in the screen shot below.</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276600"/>
            <a:ext cx="6629400" cy="30693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599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371601"/>
            <a:ext cx="5922963" cy="1724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28600"/>
            <a:ext cx="7024744" cy="1143000"/>
          </a:xfrm>
        </p:spPr>
        <p:txBody>
          <a:bodyPr/>
          <a:lstStyle/>
          <a:p>
            <a:r>
              <a:rPr lang="en-US" dirty="0" smtClean="0"/>
              <a:t>Add Custom Processor</a:t>
            </a:r>
            <a:endParaRPr lang="en-US" dirty="0"/>
          </a:p>
        </p:txBody>
      </p:sp>
      <p:sp>
        <p:nvSpPr>
          <p:cNvPr id="3" name="Content Placeholder 2"/>
          <p:cNvSpPr>
            <a:spLocks noGrp="1"/>
          </p:cNvSpPr>
          <p:nvPr>
            <p:ph sz="quarter" idx="4294967295"/>
          </p:nvPr>
        </p:nvSpPr>
        <p:spPr>
          <a:xfrm>
            <a:off x="381000" y="2209800"/>
            <a:ext cx="2286000" cy="4495800"/>
          </a:xfrm>
        </p:spPr>
        <p:txBody>
          <a:bodyPr>
            <a:normAutofit/>
          </a:bodyPr>
          <a:lstStyle/>
          <a:p>
            <a:r>
              <a:rPr lang="en-US" sz="2000" dirty="0" smtClean="0"/>
              <a:t>Click on the </a:t>
            </a:r>
            <a:r>
              <a:rPr lang="en-US" sz="2000" i="1" dirty="0" smtClean="0"/>
              <a:t>Add Custom Processor </a:t>
            </a:r>
            <a:r>
              <a:rPr lang="en-US" sz="2000" dirty="0" smtClean="0"/>
              <a:t>button</a:t>
            </a:r>
          </a:p>
          <a:p>
            <a:r>
              <a:rPr lang="en-US" sz="2000" dirty="0" smtClean="0"/>
              <a:t>Add the processing plant operation information and click </a:t>
            </a:r>
            <a:r>
              <a:rPr lang="en-US" sz="2000" i="1" dirty="0" smtClean="0"/>
              <a:t>Next </a:t>
            </a:r>
          </a:p>
          <a:p>
            <a:endParaRPr lang="en-US" sz="2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657600"/>
            <a:ext cx="3276600" cy="2605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400800" y="3962400"/>
            <a:ext cx="2514600" cy="1477328"/>
          </a:xfrm>
          <a:prstGeom prst="rect">
            <a:avLst/>
          </a:prstGeom>
          <a:noFill/>
        </p:spPr>
        <p:txBody>
          <a:bodyPr wrap="square" rtlCol="0">
            <a:spAutoFit/>
          </a:bodyPr>
          <a:lstStyle/>
          <a:p>
            <a:r>
              <a:rPr lang="en-US" dirty="0" smtClean="0"/>
              <a:t>If you know the Operation ID number, you can skip entering the permit data to the dialog box.</a:t>
            </a:r>
            <a:endParaRPr lang="en-US" dirty="0"/>
          </a:p>
        </p:txBody>
      </p:sp>
      <p:cxnSp>
        <p:nvCxnSpPr>
          <p:cNvPr id="6" name="Straight Arrow Connector 5"/>
          <p:cNvCxnSpPr/>
          <p:nvPr/>
        </p:nvCxnSpPr>
        <p:spPr>
          <a:xfrm flipH="1">
            <a:off x="5658752" y="4286065"/>
            <a:ext cx="533400" cy="153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376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024744" cy="1143000"/>
          </a:xfrm>
        </p:spPr>
        <p:txBody>
          <a:bodyPr>
            <a:normAutofit fontScale="90000"/>
          </a:bodyPr>
          <a:lstStyle/>
          <a:p>
            <a:r>
              <a:rPr lang="en-US" dirty="0" smtClean="0"/>
              <a:t>Custom Processing Operation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600200"/>
            <a:ext cx="45815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33400" y="1460242"/>
            <a:ext cx="2971800" cy="5016758"/>
          </a:xfrm>
          <a:prstGeom prst="rect">
            <a:avLst/>
          </a:prstGeom>
          <a:noFill/>
        </p:spPr>
        <p:txBody>
          <a:bodyPr wrap="square" rtlCol="0">
            <a:spAutoFit/>
          </a:bodyPr>
          <a:lstStyle/>
          <a:p>
            <a:pPr marL="285750" indent="-285750">
              <a:buClr>
                <a:schemeClr val="bg2">
                  <a:lumMod val="75000"/>
                </a:schemeClr>
              </a:buClr>
              <a:buFont typeface="Wingdings" panose="05000000000000000000" pitchFamily="2" charset="2"/>
              <a:buChar char="q"/>
            </a:pPr>
            <a:r>
              <a:rPr lang="en-US" sz="1600" dirty="0" smtClean="0"/>
              <a:t>The eLandings system will create a New Operation Name based on the provided information. If the text is Red, the name is too long and needs to be shortened to 35 characters</a:t>
            </a:r>
            <a:r>
              <a:rPr lang="en-US" sz="1600" dirty="0" smtClean="0"/>
              <a:t>.</a:t>
            </a:r>
            <a:endParaRPr lang="en-US" sz="1600" dirty="0" smtClean="0"/>
          </a:p>
          <a:p>
            <a:pPr marL="285750" indent="-285750">
              <a:buClr>
                <a:schemeClr val="bg2">
                  <a:lumMod val="75000"/>
                </a:schemeClr>
              </a:buClr>
              <a:buFont typeface="Wingdings" panose="05000000000000000000" pitchFamily="2" charset="2"/>
              <a:buChar char="q"/>
            </a:pPr>
            <a:r>
              <a:rPr lang="en-US" sz="1600" dirty="0" smtClean="0"/>
              <a:t>The primary admin users for each operation will be added as users. </a:t>
            </a:r>
          </a:p>
          <a:p>
            <a:pPr marL="285750" indent="-285750">
              <a:buClr>
                <a:schemeClr val="bg2">
                  <a:lumMod val="75000"/>
                </a:schemeClr>
              </a:buClr>
              <a:buFont typeface="Wingdings" panose="05000000000000000000" pitchFamily="2" charset="2"/>
              <a:buChar char="q"/>
            </a:pPr>
            <a:r>
              <a:rPr lang="en-US" sz="1600" dirty="0" smtClean="0"/>
              <a:t>If processing IFQ crab, a new, unique RCR permit will need to be obtained and added to the operation.</a:t>
            </a:r>
          </a:p>
          <a:p>
            <a:pPr marL="285750" indent="-285750">
              <a:buClr>
                <a:schemeClr val="bg2">
                  <a:lumMod val="75000"/>
                </a:schemeClr>
              </a:buClr>
              <a:buFont typeface="Wingdings" panose="05000000000000000000" pitchFamily="2" charset="2"/>
              <a:buChar char="q"/>
            </a:pPr>
            <a:r>
              <a:rPr lang="en-US" sz="1600" dirty="0" smtClean="0"/>
              <a:t>Click on the Finish button.</a:t>
            </a:r>
          </a:p>
          <a:p>
            <a:endParaRPr lang="en-US" sz="1600" dirty="0"/>
          </a:p>
          <a:p>
            <a:endParaRPr lang="en-US" sz="16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5724" y="4038600"/>
            <a:ext cx="4562475" cy="212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8525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024744" cy="1143000"/>
          </a:xfrm>
        </p:spPr>
        <p:txBody>
          <a:bodyPr/>
          <a:lstStyle/>
          <a:p>
            <a:r>
              <a:rPr lang="en-US" dirty="0" smtClean="0"/>
              <a:t>Operation Review</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5610" y="1773384"/>
            <a:ext cx="5562600" cy="2628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33400" y="1784866"/>
            <a:ext cx="2057400" cy="4031873"/>
          </a:xfrm>
          <a:prstGeom prst="rect">
            <a:avLst/>
          </a:prstGeom>
          <a:noFill/>
        </p:spPr>
        <p:txBody>
          <a:bodyPr wrap="square" rtlCol="0">
            <a:spAutoFit/>
          </a:bodyPr>
          <a:lstStyle/>
          <a:p>
            <a:pPr marL="285750" indent="-285750">
              <a:buClr>
                <a:schemeClr val="bg2">
                  <a:lumMod val="75000"/>
                </a:schemeClr>
              </a:buClr>
              <a:buFont typeface="Wingdings" panose="05000000000000000000" pitchFamily="2" charset="2"/>
              <a:buChar char="q"/>
            </a:pPr>
            <a:r>
              <a:rPr lang="en-US" sz="1600" dirty="0" smtClean="0"/>
              <a:t>You will be on the Operations Management screen, click on the Back button.</a:t>
            </a:r>
          </a:p>
          <a:p>
            <a:pPr marL="285750" indent="-285750">
              <a:buClr>
                <a:schemeClr val="bg2">
                  <a:lumMod val="75000"/>
                </a:schemeClr>
              </a:buClr>
              <a:buFont typeface="Wingdings" panose="05000000000000000000" pitchFamily="2" charset="2"/>
              <a:buChar char="q"/>
            </a:pPr>
            <a:endParaRPr lang="en-US" sz="1600" dirty="0" smtClean="0"/>
          </a:p>
          <a:p>
            <a:pPr marL="285750" indent="-285750">
              <a:buClr>
                <a:schemeClr val="bg2">
                  <a:lumMod val="75000"/>
                </a:schemeClr>
              </a:buClr>
              <a:buFont typeface="Wingdings" panose="05000000000000000000" pitchFamily="2" charset="2"/>
              <a:buChar char="q"/>
            </a:pPr>
            <a:r>
              <a:rPr lang="en-US" sz="1600" dirty="0" smtClean="0"/>
              <a:t>You will be able to view the newly created custom processing operation by expanding the operation it was created under.</a:t>
            </a:r>
            <a:endParaRPr lang="en-US" sz="1600" dirty="0"/>
          </a:p>
        </p:txBody>
      </p:sp>
      <p:sp>
        <p:nvSpPr>
          <p:cNvPr id="5" name="TextBox 4"/>
          <p:cNvSpPr txBox="1"/>
          <p:nvPr/>
        </p:nvSpPr>
        <p:spPr>
          <a:xfrm>
            <a:off x="2747010" y="4724400"/>
            <a:ext cx="6019800" cy="1569660"/>
          </a:xfrm>
          <a:prstGeom prst="rect">
            <a:avLst/>
          </a:prstGeom>
          <a:noFill/>
        </p:spPr>
        <p:txBody>
          <a:bodyPr wrap="square" rtlCol="0">
            <a:spAutoFit/>
          </a:bodyPr>
          <a:lstStyle/>
          <a:p>
            <a:pPr marL="285750" indent="-285750">
              <a:buClr>
                <a:schemeClr val="bg2">
                  <a:lumMod val="75000"/>
                </a:schemeClr>
              </a:buClr>
              <a:buFont typeface="Wingdings" panose="05000000000000000000" pitchFamily="2" charset="2"/>
              <a:buChar char="q"/>
            </a:pPr>
            <a:r>
              <a:rPr lang="en-US" sz="1600" dirty="0" smtClean="0"/>
              <a:t>The operation has not yet been enabled as you can see by the Pending status. An email will be sent to interagency staff so they can review and enable the operation. </a:t>
            </a:r>
          </a:p>
          <a:p>
            <a:pPr marL="285750" indent="-285750">
              <a:buClr>
                <a:schemeClr val="bg2">
                  <a:lumMod val="75000"/>
                </a:schemeClr>
              </a:buClr>
              <a:buFont typeface="Wingdings" panose="05000000000000000000" pitchFamily="2" charset="2"/>
              <a:buChar char="q"/>
            </a:pPr>
            <a:r>
              <a:rPr lang="en-US" sz="1600" dirty="0" smtClean="0"/>
              <a:t>Admin users will then receive an email notifying them that the operation is now accessible.</a:t>
            </a:r>
            <a:endParaRPr lang="en-US" sz="1600" dirty="0"/>
          </a:p>
        </p:txBody>
      </p:sp>
    </p:spTree>
    <p:extLst>
      <p:ext uri="{BB962C8B-B14F-4D97-AF65-F5344CB8AC3E}">
        <p14:creationId xmlns:p14="http://schemas.microsoft.com/office/powerpoint/2010/main" val="3835058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132</TotalTime>
  <Words>296</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eLandings </vt:lpstr>
      <vt:lpstr>Administer Operations</vt:lpstr>
      <vt:lpstr>Operations and Users </vt:lpstr>
      <vt:lpstr>Add Custom Processor</vt:lpstr>
      <vt:lpstr>Custom Processing Operation </vt:lpstr>
      <vt:lpstr>Operation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eLandings</dc:title>
  <dc:creator>shall</dc:creator>
  <cp:lastModifiedBy>Suja</cp:lastModifiedBy>
  <cp:revision>8</cp:revision>
  <dcterms:created xsi:type="dcterms:W3CDTF">2013-10-25T16:41:02Z</dcterms:created>
  <dcterms:modified xsi:type="dcterms:W3CDTF">2015-01-06T08:59:04Z</dcterms:modified>
</cp:coreProperties>
</file>