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5"/>
  </p:notesMasterIdLst>
  <p:sldIdLst>
    <p:sldId id="288" r:id="rId2"/>
    <p:sldId id="263" r:id="rId3"/>
    <p:sldId id="290" r:id="rId4"/>
    <p:sldId id="289" r:id="rId5"/>
    <p:sldId id="273" r:id="rId6"/>
    <p:sldId id="272" r:id="rId7"/>
    <p:sldId id="271" r:id="rId8"/>
    <p:sldId id="270" r:id="rId9"/>
    <p:sldId id="301" r:id="rId10"/>
    <p:sldId id="280" r:id="rId11"/>
    <p:sldId id="266" r:id="rId12"/>
    <p:sldId id="268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F0801"/>
    <a:srgbClr val="4F0103"/>
    <a:srgbClr val="4F1201"/>
    <a:srgbClr val="000099"/>
    <a:srgbClr val="002950"/>
    <a:srgbClr val="FCD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55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3C58DBB-7BE5-44A1-AF29-579F04419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1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pitchFamily="-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pitchFamily="-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pitchFamily="-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pitchFamily="-112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fld id="{421DDBB1-439C-45C3-B0F3-BB5CD4382EEE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ヒラギノ角ゴ Pro W3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/>
          </a:p>
        </p:txBody>
      </p:sp>
      <p:sp>
        <p:nvSpPr>
          <p:cNvPr id="5" name="Freeform 4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/>
          </a:p>
        </p:txBody>
      </p:sp>
      <p:sp>
        <p:nvSpPr>
          <p:cNvPr id="6" name="Freeform 5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FA9B-E565-4F54-9EFD-EAC8FE097711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9019F1F-0426-4872-AECA-4AF2DBC78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9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0708-A80A-4871-9BFF-6DE322C13F61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29AD-3C06-4051-96A5-48193597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E15D-C778-4F9A-A74A-B4C92FF816B0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EA60-42BB-49BD-8FCD-AF50B329C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E955F0-EB9A-4B0A-B72C-D3174786F9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B79D-BAEA-4F07-9F01-8D4A8F3BBB82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C8A8-4A1A-4454-9579-3A0AC4732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7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Freeform 5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F6AB-9FDF-4801-A68A-A47CBAA628D4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DA85-2447-4386-BF77-7CB390BE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7E90-7F9B-4D94-AC7D-A963C4F3C8A7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3693-A0AD-47E0-87F7-46B4C4F4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BF54-2AE5-48CE-854A-193DCB499729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6C78-6CDD-4587-ACDB-8DE89C96B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FE31-B331-4818-AA1C-812180B8CA64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0429-9313-4D2A-9246-607F17CC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D34B-F66E-4D88-805C-0F4126EB74C0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F778-F239-4A76-8160-796D82246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3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CF1-BC28-43CA-88B9-98A4645CC994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4705-24BE-475B-A46C-B69D3E17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E3D0-5372-49C7-B802-96B0AE2BF625}" type="datetime4">
              <a:rPr/>
              <a:pPr>
                <a:defRPr/>
              </a:pPr>
              <a:t>December 3, 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389D-B658-402D-9415-711D4CB9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DB57D1-3B89-4DE6-BCFE-86C889B64E10}" type="datetime4">
              <a:rPr/>
              <a:pPr>
                <a:defRPr/>
              </a:pPr>
              <a:t>December 3, 2013</a:t>
            </a:fld>
            <a:endParaRPr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43969541-D8C3-4526-B852-58C794B31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0881DF72-7E9A-42FF-9160-CB0505B693D2}" type="slidenum">
              <a:rPr lang="en-US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sz="120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5334000" cy="20653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Times New Roman" pitchFamily="18" charset="0"/>
              </a:rPr>
              <a:t>Electronic Reporting of Fisheries Information in Alaska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67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MCj023723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5019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54" y="152400"/>
            <a:ext cx="9028906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Search, edit, and delete unsubmitted Reports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4014"/>
            <a:ext cx="6732588" cy="24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56961"/>
            <a:ext cx="6627813" cy="266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1"/>
            <a:ext cx="5613400" cy="28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observer fees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536192"/>
            <a:ext cx="3886200" cy="3877056"/>
          </a:xfrm>
        </p:spPr>
        <p:txBody>
          <a:bodyPr/>
          <a:lstStyle/>
          <a:p>
            <a:r>
              <a:rPr lang="en-US" dirty="0" smtClean="0"/>
              <a:t>Fees can be accessed within 5-15 minutes after submission in most cases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Observer Fee details for info on why fees may not have applied</a:t>
            </a:r>
          </a:p>
          <a:p>
            <a:endParaRPr lang="en-US" dirty="0"/>
          </a:p>
          <a:p>
            <a:pPr marL="6985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10200" y="1536192"/>
            <a:ext cx="3429000" cy="387705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Observer fee searches can be done for a date range or for a particular vessel</a:t>
            </a:r>
          </a:p>
          <a:p>
            <a:r>
              <a:rPr lang="en-US" dirty="0" smtClean="0"/>
              <a:t>Editing line items or stat areas in a landing can cause minor changes in observer fees</a:t>
            </a:r>
          </a:p>
          <a:p>
            <a:r>
              <a:rPr lang="en-US" dirty="0" smtClean="0"/>
              <a:t>Agency changes should not affect fee amounts</a:t>
            </a:r>
            <a:endParaRPr lang="en-US" dirty="0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8280"/>
            <a:ext cx="5181600" cy="19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74122"/>
            <a:ext cx="4953000" cy="118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Operations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administration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3025"/>
            <a:ext cx="5309621" cy="351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2826"/>
            <a:ext cx="6409471" cy="17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24" y="5008552"/>
            <a:ext cx="6334993" cy="13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7048500" cy="13906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181600" y="4800600"/>
            <a:ext cx="3853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33400" y="-152400"/>
            <a:ext cx="759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DATA EXTRACT REPORT TYPES</a:t>
            </a: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668215" y="1219200"/>
            <a:ext cx="8229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Customizable template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Groundfish</a:t>
            </a:r>
            <a:r>
              <a:rPr lang="en-US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Salmon, and Crab Landing Reports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At-sea </a:t>
            </a:r>
            <a:r>
              <a:rPr lang="en-US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</a:t>
            </a:r>
            <a:r>
              <a:rPr lang="en-US" alt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Shoreside</a:t>
            </a:r>
            <a:r>
              <a:rPr lang="en-US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Reports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75" y="2438400"/>
            <a:ext cx="6841025" cy="38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77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ELANDINGS - BACKGROUND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One-stop reporting of landings, production, and logbook information to multiple agencies electronically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Increases timeliness and accuracy of fisheries data entry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Creates an electronic record of landings, production, and logbook data that may be extracted by processors and agency staff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Immediate verification of permits and vessel ID’s</a:t>
            </a:r>
          </a:p>
          <a:p>
            <a:pPr eaLnBrk="1" hangingPunct="1"/>
            <a:endParaRPr lang="en-US" altLang="en-US" sz="2400" dirty="0" smtClean="0">
              <a:latin typeface="Cambria" pitchFamily="18" charset="0"/>
            </a:endParaRPr>
          </a:p>
        </p:txBody>
      </p:sp>
      <p:pic>
        <p:nvPicPr>
          <p:cNvPr id="14340" name="Picture 6" descr="MCj021519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633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533400" y="533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sz="3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Oval 19"/>
          <p:cNvSpPr>
            <a:spLocks noChangeArrowheads="1"/>
          </p:cNvSpPr>
          <p:nvPr/>
        </p:nvSpPr>
        <p:spPr bwMode="auto">
          <a:xfrm>
            <a:off x="3874477" y="3352800"/>
            <a:ext cx="1600200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Interagency</a:t>
            </a:r>
          </a:p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Server</a:t>
            </a:r>
          </a:p>
        </p:txBody>
      </p:sp>
      <p:sp>
        <p:nvSpPr>
          <p:cNvPr id="15366" name="Line 20"/>
          <p:cNvSpPr>
            <a:spLocks noChangeShapeType="1"/>
          </p:cNvSpPr>
          <p:nvPr/>
        </p:nvSpPr>
        <p:spPr bwMode="auto">
          <a:xfrm>
            <a:off x="3189288" y="3886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Rectangle 21"/>
          <p:cNvSpPr>
            <a:spLocks noChangeArrowheads="1"/>
          </p:cNvSpPr>
          <p:nvPr/>
        </p:nvSpPr>
        <p:spPr bwMode="auto">
          <a:xfrm>
            <a:off x="5867400" y="2353408"/>
            <a:ext cx="259080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NMFS RAM</a:t>
            </a:r>
          </a:p>
        </p:txBody>
      </p:sp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5873262" y="3200400"/>
            <a:ext cx="25908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NMFS </a:t>
            </a:r>
          </a:p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Sustainable Fisheries</a:t>
            </a:r>
          </a:p>
        </p:txBody>
      </p:sp>
      <p:sp>
        <p:nvSpPr>
          <p:cNvPr id="17415" name="Rectangle 23"/>
          <p:cNvSpPr>
            <a:spLocks noChangeArrowheads="1"/>
          </p:cNvSpPr>
          <p:nvPr/>
        </p:nvSpPr>
        <p:spPr bwMode="auto">
          <a:xfrm>
            <a:off x="5867400" y="4371975"/>
            <a:ext cx="2590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ADF&amp;G Commercial</a:t>
            </a:r>
          </a:p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Fisheries Division</a:t>
            </a:r>
          </a:p>
        </p:txBody>
      </p:sp>
      <p:sp>
        <p:nvSpPr>
          <p:cNvPr id="17416" name="Rectangle 24"/>
          <p:cNvSpPr>
            <a:spLocks noChangeArrowheads="1"/>
          </p:cNvSpPr>
          <p:nvPr/>
        </p:nvSpPr>
        <p:spPr bwMode="auto">
          <a:xfrm>
            <a:off x="5873262" y="5257800"/>
            <a:ext cx="25908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80808"/>
                </a:solidFill>
              </a:rPr>
              <a:t>IPHC</a:t>
            </a:r>
          </a:p>
        </p:txBody>
      </p:sp>
      <p:sp>
        <p:nvSpPr>
          <p:cNvPr id="15379" name="Line 25"/>
          <p:cNvSpPr>
            <a:spLocks noChangeShapeType="1"/>
          </p:cNvSpPr>
          <p:nvPr/>
        </p:nvSpPr>
        <p:spPr bwMode="auto">
          <a:xfrm flipV="1">
            <a:off x="5181600" y="274955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6"/>
          <p:cNvSpPr>
            <a:spLocks noChangeShapeType="1"/>
          </p:cNvSpPr>
          <p:nvPr/>
        </p:nvSpPr>
        <p:spPr bwMode="auto">
          <a:xfrm>
            <a:off x="5127625" y="4579938"/>
            <a:ext cx="654050" cy="71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7"/>
          <p:cNvSpPr>
            <a:spLocks noChangeShapeType="1"/>
          </p:cNvSpPr>
          <p:nvPr/>
        </p:nvSpPr>
        <p:spPr bwMode="auto">
          <a:xfrm>
            <a:off x="5372100" y="43735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8"/>
          <p:cNvSpPr>
            <a:spLocks noChangeShapeType="1"/>
          </p:cNvSpPr>
          <p:nvPr/>
        </p:nvSpPr>
        <p:spPr bwMode="auto">
          <a:xfrm flipV="1">
            <a:off x="5454650" y="3654425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85800" y="411163"/>
            <a:ext cx="8001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  <a:cs typeface="Times New Roman" pitchFamily="18" charset="0"/>
              </a:rPr>
              <a:t>Interagency Electronic Reporting System</a:t>
            </a:r>
          </a:p>
        </p:txBody>
      </p:sp>
      <p:sp>
        <p:nvSpPr>
          <p:cNvPr id="17422" name="Text Box 31"/>
          <p:cNvSpPr txBox="1">
            <a:spLocks noChangeArrowheads="1"/>
          </p:cNvSpPr>
          <p:nvPr/>
        </p:nvSpPr>
        <p:spPr bwMode="auto">
          <a:xfrm>
            <a:off x="990600" y="3048000"/>
            <a:ext cx="2057400" cy="13239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80808"/>
                </a:solidFill>
                <a:latin typeface="Tahoma" pitchFamily="34" charset="0"/>
              </a:rPr>
              <a:t>Catch and Production Reporting by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3810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  <a:cs typeface="Times New Roman" pitchFamily="18" charset="0"/>
              </a:rPr>
              <a:t>INTERAGENCY ELECTRONIC REPORTING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  <a:cs typeface="Times New Roman" pitchFamily="18" charset="0"/>
              </a:rPr>
              <a:t>PROGRAM COMPONENTS</a:t>
            </a:r>
          </a:p>
        </p:txBody>
      </p:sp>
      <p:pic>
        <p:nvPicPr>
          <p:cNvPr id="16387" name="Picture 5" descr="j0215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7378"/>
            <a:ext cx="1676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erver"/>
          <p:cNvSpPr>
            <a:spLocks noEditPoints="1" noChangeArrowheads="1"/>
          </p:cNvSpPr>
          <p:nvPr/>
        </p:nvSpPr>
        <p:spPr bwMode="auto">
          <a:xfrm>
            <a:off x="3886200" y="4953000"/>
            <a:ext cx="1143000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86508" y="1841814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 dirty="0" err="1">
                <a:latin typeface="Tahoma" pitchFamily="34" charset="0"/>
              </a:rPr>
              <a:t>eLandings</a:t>
            </a:r>
            <a:r>
              <a:rPr lang="en-US" altLang="en-US" sz="1800" dirty="0" err="1">
                <a:latin typeface="Tahoma" pitchFamily="34" charset="0"/>
              </a:rPr>
              <a:t>Web</a:t>
            </a:r>
            <a:r>
              <a:rPr lang="en-US" altLang="en-US" sz="1800" dirty="0">
                <a:latin typeface="Tahoma" pitchFamily="34" charset="0"/>
              </a:rPr>
              <a:t> based reporting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456363" y="240188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>
                <a:latin typeface="Tahoma" pitchFamily="34" charset="0"/>
              </a:rPr>
              <a:t>seaLandings</a:t>
            </a:r>
            <a:r>
              <a:rPr lang="en-US" altLang="en-US" sz="1800">
                <a:latin typeface="Tahoma" pitchFamily="34" charset="0"/>
              </a:rPr>
              <a:t> Desktop reporting via email 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200400" y="33528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Agency Interface for review and editing submitted electronic data</a:t>
            </a: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2110154" y="4118290"/>
            <a:ext cx="1723292" cy="7585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2590800" y="6400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Elandings 24/7 Server </a:t>
            </a:r>
          </a:p>
        </p:txBody>
      </p:sp>
      <p:pic>
        <p:nvPicPr>
          <p:cNvPr id="16397" name="Picture 30" descr="MCj027911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77" y="4132577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2" descr="MCTN0068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260725"/>
            <a:ext cx="1733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3" descr="MCj041348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748213"/>
            <a:ext cx="7477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6016625" y="5286375"/>
            <a:ext cx="220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tLandings</a:t>
            </a:r>
            <a:r>
              <a:rPr lang="en-US" altLang="en-US" sz="2000"/>
              <a:t> </a:t>
            </a:r>
            <a:r>
              <a:rPr lang="en-US" altLang="en-US" sz="1800"/>
              <a:t>Desktop reporting via flash drive</a:t>
            </a:r>
          </a:p>
        </p:txBody>
      </p:sp>
      <p:pic>
        <p:nvPicPr>
          <p:cNvPr id="16402" name="Picture 21" descr="j03972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1744663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http://cdn.schoolpointe.com/images/clipart/Notebook%20Penc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7" y="4572733"/>
            <a:ext cx="1055977" cy="10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386089">
            <a:off x="1753303" y="4932433"/>
            <a:ext cx="215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eLogbook</a:t>
            </a:r>
            <a:r>
              <a:rPr lang="en-US" sz="2000" i="1" dirty="0" smtClean="0"/>
              <a:t>: web &amp; desktop</a:t>
            </a:r>
            <a:endParaRPr lang="en-US" sz="2000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5486400"/>
            <a:ext cx="720761" cy="1258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81600" y="5492262"/>
            <a:ext cx="875506" cy="570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76800" y="4368562"/>
            <a:ext cx="0" cy="5307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41010" y="4368562"/>
            <a:ext cx="0" cy="5307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216561" y="4368562"/>
            <a:ext cx="1336639" cy="5857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Three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eLandings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Interfaces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0"/>
            <a:ext cx="2286000" cy="1066800"/>
          </a:xfrm>
        </p:spPr>
        <p:txBody>
          <a:bodyPr/>
          <a:lstStyle/>
          <a:p>
            <a:pPr marL="68263" indent="0" eaLnBrk="1" hangingPunct="1">
              <a:buFont typeface="Wingdings 3" pitchFamily="18" charset="2"/>
              <a:buNone/>
            </a:pPr>
            <a:r>
              <a:rPr lang="en-US" altLang="en-US" sz="3200" b="1" smtClean="0">
                <a:latin typeface="Cambria" pitchFamily="18" charset="0"/>
              </a:rPr>
              <a:t>Web Interface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5853113" cy="44862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5943600" y="2590800"/>
            <a:ext cx="2195513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 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366125" cy="114300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SEALANDINGS STAND ALONE SOFTWARE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4699"/>
            <a:ext cx="6248400" cy="421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2008 09 22 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7" y="1676400"/>
            <a:ext cx="2741921" cy="2057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3352800" cy="121920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AGENCY 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DESKTOP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800" b="1" dirty="0" smtClean="0">
              <a:latin typeface="Comic Sans MS" pitchFamily="66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6299144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4572000"/>
            <a:ext cx="1905000" cy="9906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019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eLandings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Environments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2057400" cy="144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</a:rPr>
              <a:t>Production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</a:rPr>
              <a:t>Training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</a:rPr>
              <a:t>Test</a:t>
            </a:r>
          </a:p>
          <a:p>
            <a:pPr eaLnBrk="1" hangingPunct="1"/>
            <a:endParaRPr lang="en-US" altLang="en-US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5094288" cy="359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23" y="2667000"/>
            <a:ext cx="5029200" cy="360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Elogbook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315200" cy="452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6223000" cy="26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500996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1669</TotalTime>
  <Words>232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 Pop</vt:lpstr>
      <vt:lpstr>Electronic Reporting of Fisheries Information in Alaska</vt:lpstr>
      <vt:lpstr>ELANDINGS - BACKGROUND</vt:lpstr>
      <vt:lpstr>PowerPoint Presentation</vt:lpstr>
      <vt:lpstr>PowerPoint Presentation</vt:lpstr>
      <vt:lpstr>Three eLandings Interfaces</vt:lpstr>
      <vt:lpstr> </vt:lpstr>
      <vt:lpstr> </vt:lpstr>
      <vt:lpstr>eLandings Environments</vt:lpstr>
      <vt:lpstr>Elogbook</vt:lpstr>
      <vt:lpstr>Search, edit, and delete unsubmitted Reports</vt:lpstr>
      <vt:lpstr> observer fees</vt:lpstr>
      <vt:lpstr>Operations administration</vt:lpstr>
      <vt:lpstr>PowerPoint Presentation</vt:lpstr>
    </vt:vector>
  </TitlesOfParts>
  <Company>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Suja</cp:lastModifiedBy>
  <cp:revision>93</cp:revision>
  <dcterms:created xsi:type="dcterms:W3CDTF">2010-02-28T23:14:26Z</dcterms:created>
  <dcterms:modified xsi:type="dcterms:W3CDTF">2015-01-06T08:48:52Z</dcterms:modified>
</cp:coreProperties>
</file>