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15" r:id="rId4"/>
    <p:sldId id="316" r:id="rId5"/>
    <p:sldId id="309" r:id="rId6"/>
    <p:sldId id="311" r:id="rId7"/>
    <p:sldId id="312" r:id="rId8"/>
    <p:sldId id="313" r:id="rId9"/>
    <p:sldId id="314" r:id="rId10"/>
    <p:sldId id="262" r:id="rId11"/>
    <p:sldId id="263" r:id="rId12"/>
    <p:sldId id="264" r:id="rId13"/>
    <p:sldId id="265" r:id="rId14"/>
    <p:sldId id="266" r:id="rId15"/>
    <p:sldId id="308" r:id="rId16"/>
    <p:sldId id="267" r:id="rId17"/>
    <p:sldId id="302" r:id="rId18"/>
    <p:sldId id="268" r:id="rId19"/>
    <p:sldId id="299" r:id="rId20"/>
    <p:sldId id="269" r:id="rId21"/>
    <p:sldId id="270" r:id="rId22"/>
    <p:sldId id="300" r:id="rId23"/>
    <p:sldId id="301" r:id="rId24"/>
    <p:sldId id="318" r:id="rId25"/>
    <p:sldId id="319" r:id="rId26"/>
    <p:sldId id="271" r:id="rId27"/>
    <p:sldId id="273" r:id="rId28"/>
    <p:sldId id="320" r:id="rId29"/>
    <p:sldId id="275" r:id="rId30"/>
    <p:sldId id="276" r:id="rId31"/>
    <p:sldId id="274" r:id="rId32"/>
    <p:sldId id="280" r:id="rId33"/>
    <p:sldId id="321" r:id="rId34"/>
    <p:sldId id="295" r:id="rId35"/>
    <p:sldId id="278" r:id="rId36"/>
    <p:sldId id="277" r:id="rId37"/>
    <p:sldId id="279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90" r:id="rId46"/>
    <p:sldId id="289" r:id="rId47"/>
    <p:sldId id="304" r:id="rId48"/>
    <p:sldId id="272" r:id="rId49"/>
    <p:sldId id="288" r:id="rId50"/>
    <p:sldId id="292" r:id="rId51"/>
    <p:sldId id="291" r:id="rId52"/>
    <p:sldId id="293" r:id="rId53"/>
    <p:sldId id="294" r:id="rId54"/>
    <p:sldId id="296" r:id="rId55"/>
    <p:sldId id="298" r:id="rId56"/>
    <p:sldId id="297" r:id="rId57"/>
    <p:sldId id="307" r:id="rId58"/>
    <p:sldId id="305" r:id="rId59"/>
    <p:sldId id="306" r:id="rId60"/>
    <p:sldId id="322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landings.atlassian.net/wiki/display/tr/2015+-+September+29,+2015++eLandings+Workshop+in+Dutch+Harbor?preview=/74088596/75792685/Custom_Processing_Setup.ppt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952999"/>
          </a:xfrm>
        </p:spPr>
        <p:txBody>
          <a:bodyPr>
            <a:noAutofit/>
          </a:bodyPr>
          <a:lstStyle/>
          <a:p>
            <a:r>
              <a:rPr lang="en-US" sz="8000" dirty="0" smtClean="0"/>
              <a:t>Operations </a:t>
            </a:r>
            <a:br>
              <a:rPr lang="en-US" sz="8000" dirty="0" smtClean="0"/>
            </a:br>
            <a:r>
              <a:rPr lang="en-US" sz="8000" dirty="0" smtClean="0"/>
              <a:t>and </a:t>
            </a:r>
            <a:br>
              <a:rPr lang="en-US" sz="8000" dirty="0" smtClean="0"/>
            </a:br>
            <a:r>
              <a:rPr lang="en-US" sz="8000" dirty="0" smtClean="0"/>
              <a:t>User Accounts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2401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New to </a:t>
            </a:r>
            <a:br>
              <a:rPr lang="en-US" sz="8000" dirty="0" smtClean="0"/>
            </a:br>
            <a:r>
              <a:rPr lang="en-US" sz="8000" dirty="0" smtClean="0"/>
              <a:t>Tender Accounts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920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u="sng" dirty="0" smtClean="0"/>
              <a:t>Old Way</a:t>
            </a:r>
            <a:r>
              <a:rPr lang="en-US" sz="6000" dirty="0" smtClean="0"/>
              <a:t>: </a:t>
            </a:r>
            <a:br>
              <a:rPr lang="en-US" sz="6000" dirty="0" smtClean="0"/>
            </a:br>
            <a:r>
              <a:rPr lang="en-US" sz="6000" dirty="0" err="1" smtClean="0"/>
              <a:t>tLandings</a:t>
            </a:r>
            <a:r>
              <a:rPr lang="en-US" sz="6000" dirty="0" smtClean="0"/>
              <a:t> required all users have an </a:t>
            </a:r>
            <a:r>
              <a:rPr lang="en-US" sz="6000" dirty="0" err="1" smtClean="0"/>
              <a:t>elandings</a:t>
            </a:r>
            <a:r>
              <a:rPr lang="en-US" sz="6000" dirty="0" smtClean="0"/>
              <a:t> account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u="sng" dirty="0" smtClean="0"/>
              <a:t>New Way</a:t>
            </a:r>
            <a:r>
              <a:rPr lang="en-US" sz="6000" dirty="0" smtClean="0"/>
              <a:t>:</a:t>
            </a:r>
            <a:br>
              <a:rPr lang="en-US" sz="6000" dirty="0" smtClean="0"/>
            </a:br>
            <a:r>
              <a:rPr lang="en-US" sz="6000" dirty="0" err="1" smtClean="0"/>
              <a:t>tLandings</a:t>
            </a:r>
            <a:r>
              <a:rPr lang="en-US" sz="6000" dirty="0" smtClean="0"/>
              <a:t> uses a generic </a:t>
            </a:r>
            <a:r>
              <a:rPr lang="en-US" sz="6000" dirty="0" err="1" smtClean="0"/>
              <a:t>user_id</a:t>
            </a:r>
            <a:r>
              <a:rPr lang="en-US" sz="6000" dirty="0" smtClean="0"/>
              <a:t> = TENDERMAN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u="sng" dirty="0" smtClean="0"/>
              <a:t>New Way</a:t>
            </a:r>
            <a:r>
              <a:rPr lang="en-US" sz="6000" dirty="0" smtClean="0"/>
              <a:t>: </a:t>
            </a:r>
            <a:br>
              <a:rPr lang="en-US" sz="6000" dirty="0" smtClean="0"/>
            </a:br>
            <a:r>
              <a:rPr lang="en-US" sz="6000" dirty="0" smtClean="0"/>
              <a:t>PTI allows </a:t>
            </a:r>
            <a:r>
              <a:rPr lang="en-US" sz="6000" b="1" dirty="0" smtClean="0"/>
              <a:t>Processors</a:t>
            </a:r>
            <a:r>
              <a:rPr lang="en-US" sz="6000" dirty="0" smtClean="0"/>
              <a:t> to </a:t>
            </a:r>
            <a:r>
              <a:rPr lang="en-US" sz="6000" b="1" dirty="0" smtClean="0"/>
              <a:t>create</a:t>
            </a:r>
            <a:r>
              <a:rPr lang="en-US" sz="6000" dirty="0" smtClean="0"/>
              <a:t> and store TENDERMAN account </a:t>
            </a:r>
            <a:r>
              <a:rPr lang="en-US" sz="6000" b="1" dirty="0" smtClean="0"/>
              <a:t>passwords</a:t>
            </a:r>
            <a:r>
              <a:rPr lang="en-US" sz="6000" dirty="0" smtClean="0"/>
              <a:t> locally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921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In PTI during install of </a:t>
            </a:r>
            <a:r>
              <a:rPr lang="en-US" sz="6000" dirty="0" err="1" smtClean="0"/>
              <a:t>tLandings</a:t>
            </a:r>
            <a:r>
              <a:rPr lang="en-US" sz="6000" dirty="0" smtClean="0"/>
              <a:t>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4400" dirty="0" smtClean="0"/>
              <a:t>Select an operation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400" dirty="0" smtClean="0"/>
              <a:t>If operation password not defined, PTI asks for one.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400" dirty="0" smtClean="0"/>
              <a:t>Install to </a:t>
            </a:r>
            <a:r>
              <a:rPr lang="en-US" sz="4400" dirty="0" err="1" smtClean="0"/>
              <a:t>Thumbdrive</a:t>
            </a:r>
            <a:r>
              <a:rPr lang="en-US" sz="4400" dirty="0" smtClean="0"/>
              <a:t> </a:t>
            </a:r>
          </a:p>
          <a:p>
            <a:pPr marL="1371600" lvl="2" indent="-514350"/>
            <a:r>
              <a:rPr lang="en-US" sz="4400" dirty="0" smtClean="0"/>
              <a:t>The thumb drive is configured for the operation and operation password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714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" y="1295400"/>
            <a:ext cx="913769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4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In </a:t>
            </a:r>
            <a:r>
              <a:rPr lang="en-US" sz="6000" dirty="0" err="1" smtClean="0"/>
              <a:t>tLandings</a:t>
            </a:r>
            <a:r>
              <a:rPr lang="en-US" sz="6000" dirty="0" smtClean="0"/>
              <a:t>, at login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The user enters the following:</a:t>
            </a:r>
          </a:p>
          <a:p>
            <a:pPr lvl="1"/>
            <a:r>
              <a:rPr lang="en-US" sz="4400" dirty="0" err="1" smtClean="0"/>
              <a:t>User_id</a:t>
            </a:r>
            <a:r>
              <a:rPr lang="en-US" sz="4400" dirty="0" smtClean="0"/>
              <a:t> = TENDERMAN</a:t>
            </a:r>
          </a:p>
          <a:p>
            <a:pPr lvl="1"/>
            <a:r>
              <a:rPr lang="en-US" sz="4400" dirty="0" smtClean="0"/>
              <a:t>Password = &lt;operation password&gt;</a:t>
            </a:r>
          </a:p>
          <a:p>
            <a:pPr lvl="2"/>
            <a:r>
              <a:rPr lang="en-US" sz="4000" dirty="0" err="1" smtClean="0"/>
              <a:t>i.e</a:t>
            </a:r>
            <a:r>
              <a:rPr lang="en-US" sz="4000" dirty="0" smtClean="0"/>
              <a:t> – “</a:t>
            </a:r>
            <a:r>
              <a:rPr lang="en-US" sz="4000" dirty="0" err="1" smtClean="0"/>
              <a:t>R_ollo</a:t>
            </a:r>
            <a:r>
              <a:rPr lang="en-US" sz="4000" dirty="0" smtClean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" y="338667"/>
            <a:ext cx="9141041" cy="618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1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How to view/change passwords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PTI, </a:t>
            </a:r>
            <a:r>
              <a:rPr lang="en-US" dirty="0"/>
              <a:t>click on Advanced&gt;Manage </a:t>
            </a:r>
            <a:r>
              <a:rPr lang="en-US" dirty="0" err="1"/>
              <a:t>tLandings</a:t>
            </a:r>
            <a:r>
              <a:rPr lang="en-US" dirty="0"/>
              <a:t> User Passwords</a:t>
            </a:r>
          </a:p>
          <a:p>
            <a:r>
              <a:rPr lang="en-US" dirty="0"/>
              <a:t>From here you can view and change operation passwords 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2494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6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6"/>
          <a:stretch/>
        </p:blipFill>
        <p:spPr bwMode="auto">
          <a:xfrm>
            <a:off x="-1586" y="265791"/>
            <a:ext cx="9145586" cy="246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67"/>
          <a:stretch/>
        </p:blipFill>
        <p:spPr bwMode="auto">
          <a:xfrm>
            <a:off x="-1586" y="3124200"/>
            <a:ext cx="9119084" cy="133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4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What is an Operation?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A </a:t>
            </a:r>
            <a:r>
              <a:rPr lang="en-US" sz="4800" b="1" dirty="0" smtClean="0"/>
              <a:t>collection of </a:t>
            </a:r>
            <a:r>
              <a:rPr lang="en-US" sz="4800" dirty="0" smtClean="0"/>
              <a:t>identification </a:t>
            </a:r>
            <a:r>
              <a:rPr lang="en-US" sz="4800" b="1" dirty="0" smtClean="0"/>
              <a:t>codes</a:t>
            </a:r>
            <a:r>
              <a:rPr lang="en-US" sz="4800" dirty="0" smtClean="0"/>
              <a:t> issued by State/Fed Government, to identify a Plant, Tender, Buying Station, At-Sea Processor, 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5474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Operation passwords are not stored in the </a:t>
            </a:r>
            <a:r>
              <a:rPr lang="en-US" sz="6000" dirty="0" err="1" smtClean="0"/>
              <a:t>elandings</a:t>
            </a:r>
            <a:r>
              <a:rPr lang="en-US" sz="6000" dirty="0" smtClean="0"/>
              <a:t> database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5791200"/>
          </a:xfrm>
        </p:spPr>
        <p:txBody>
          <a:bodyPr>
            <a:noAutofit/>
          </a:bodyPr>
          <a:lstStyle/>
          <a:p>
            <a:r>
              <a:rPr lang="en-US" sz="6000" dirty="0" smtClean="0"/>
              <a:t>If you forget an operation password and cannot look it up in PTI, a plant user can log in with their own </a:t>
            </a:r>
            <a:r>
              <a:rPr lang="en-US" sz="6000" dirty="0" err="1" smtClean="0"/>
              <a:t>user_id</a:t>
            </a:r>
            <a:r>
              <a:rPr lang="en-US" sz="6000" dirty="0" smtClean="0"/>
              <a:t> and password.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463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5638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If the tender forgets password,</a:t>
            </a:r>
            <a:br>
              <a:rPr lang="en-US" sz="6000" dirty="0" smtClean="0"/>
            </a:br>
            <a:r>
              <a:rPr lang="en-US" sz="6000" dirty="0" smtClean="0"/>
              <a:t>generate an encrypted password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318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42863"/>
            <a:ext cx="6980237" cy="67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0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TENDERMAN Passwords </a:t>
            </a:r>
            <a:r>
              <a:rPr lang="en-US" sz="8000" b="1" dirty="0" smtClean="0"/>
              <a:t>simplify your workload</a:t>
            </a:r>
            <a:endParaRPr lang="en-US" sz="8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867399"/>
          </a:xfrm>
        </p:spPr>
        <p:txBody>
          <a:bodyPr>
            <a:noAutofit/>
          </a:bodyPr>
          <a:lstStyle/>
          <a:p>
            <a:r>
              <a:rPr lang="en-US" sz="8000" dirty="0" smtClean="0"/>
              <a:t>If you do not plan to do custom processing, take a break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5992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Custom Processing for Tenders</a:t>
            </a:r>
            <a:endParaRPr lang="en-US" sz="8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7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Custom Processing Agreement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73563"/>
          </a:xfrm>
        </p:spPr>
        <p:txBody>
          <a:bodyPr>
            <a:normAutofit fontScale="25000" lnSpcReduction="20000"/>
          </a:bodyPr>
          <a:lstStyle/>
          <a:p>
            <a:r>
              <a:rPr lang="en-US" sz="21600" dirty="0"/>
              <a:t>I</a:t>
            </a:r>
            <a:r>
              <a:rPr lang="en-US" sz="21600" dirty="0" smtClean="0"/>
              <a:t>t may be desirable for </a:t>
            </a:r>
            <a:r>
              <a:rPr lang="en-US" sz="21600" b="1" dirty="0" smtClean="0"/>
              <a:t>one</a:t>
            </a:r>
            <a:r>
              <a:rPr lang="en-US" sz="21600" dirty="0" smtClean="0"/>
              <a:t> processing plant to </a:t>
            </a:r>
            <a:r>
              <a:rPr lang="en-US" sz="21600" b="1" dirty="0" smtClean="0"/>
              <a:t>purchase</a:t>
            </a:r>
            <a:r>
              <a:rPr lang="en-US" sz="21600" dirty="0" smtClean="0"/>
              <a:t> fish and have </a:t>
            </a:r>
            <a:r>
              <a:rPr lang="en-US" sz="21600" b="1" dirty="0" smtClean="0"/>
              <a:t>another</a:t>
            </a:r>
            <a:r>
              <a:rPr lang="en-US" sz="21600" dirty="0" smtClean="0"/>
              <a:t> plant, </a:t>
            </a:r>
            <a:r>
              <a:rPr lang="en-US" sz="21600" b="1" dirty="0" smtClean="0"/>
              <a:t>process</a:t>
            </a:r>
            <a:r>
              <a:rPr lang="en-US" sz="21600" dirty="0" smtClean="0"/>
              <a:t> those fish.</a:t>
            </a:r>
            <a:endParaRPr lang="en-US" sz="21600" dirty="0"/>
          </a:p>
          <a:p>
            <a:r>
              <a:rPr lang="en-US" sz="21600" dirty="0" smtClean="0"/>
              <a:t>There is an “</a:t>
            </a:r>
            <a:r>
              <a:rPr lang="en-US" sz="21600" b="1" dirty="0" smtClean="0"/>
              <a:t>Owner</a:t>
            </a:r>
            <a:r>
              <a:rPr lang="en-US" sz="21600" dirty="0" smtClean="0"/>
              <a:t>” and a “</a:t>
            </a:r>
            <a:r>
              <a:rPr lang="en-US" sz="21600" b="1" dirty="0" smtClean="0"/>
              <a:t>Processor</a:t>
            </a:r>
            <a:r>
              <a:rPr lang="en-US" sz="21600" dirty="0" smtClean="0"/>
              <a:t>” of the fish.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M</a:t>
            </a:r>
            <a:r>
              <a:rPr lang="en-US" sz="8000" dirty="0" smtClean="0"/>
              <a:t>ore complete definitions exists</a:t>
            </a:r>
            <a:endParaRPr lang="en-US" sz="8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2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Custom Processing </a:t>
            </a:r>
            <a:r>
              <a:rPr lang="en-US" b="1" dirty="0" smtClean="0"/>
              <a:t>Owner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Purchaser/owner </a:t>
            </a:r>
            <a:r>
              <a:rPr lang="en-US" dirty="0"/>
              <a:t>of the seafood product.</a:t>
            </a:r>
          </a:p>
          <a:p>
            <a:r>
              <a:rPr lang="en-US" dirty="0" smtClean="0"/>
              <a:t>Sets </a:t>
            </a:r>
            <a:r>
              <a:rPr lang="en-US" dirty="0"/>
              <a:t>up another processor to receive, expedite, </a:t>
            </a:r>
            <a:r>
              <a:rPr lang="en-US" dirty="0" smtClean="0"/>
              <a:t>or process </a:t>
            </a:r>
            <a:r>
              <a:rPr lang="en-US" dirty="0"/>
              <a:t>seafood on their behalf.</a:t>
            </a:r>
          </a:p>
          <a:p>
            <a:r>
              <a:rPr lang="en-US" dirty="0" smtClean="0"/>
              <a:t>Must </a:t>
            </a:r>
            <a:r>
              <a:rPr lang="en-US" dirty="0"/>
              <a:t>establish a custom processing owner </a:t>
            </a:r>
            <a:r>
              <a:rPr lang="en-US" dirty="0" smtClean="0"/>
              <a:t>operation for </a:t>
            </a:r>
            <a:r>
              <a:rPr lang="en-US" dirty="0"/>
              <a:t>each plant that does the actual processing.</a:t>
            </a:r>
          </a:p>
          <a:p>
            <a:r>
              <a:rPr lang="en-US" dirty="0" smtClean="0"/>
              <a:t>Allows </a:t>
            </a:r>
            <a:r>
              <a:rPr lang="en-US" dirty="0"/>
              <a:t>owner of the catch to maintain visibility </a:t>
            </a:r>
            <a:r>
              <a:rPr lang="en-US" dirty="0" smtClean="0"/>
              <a:t>and control </a:t>
            </a:r>
            <a:r>
              <a:rPr lang="en-US" dirty="0"/>
              <a:t>of landing reports and to electronically </a:t>
            </a:r>
            <a:r>
              <a:rPr lang="en-US" dirty="0" smtClean="0"/>
              <a:t>review submitted </a:t>
            </a:r>
            <a:r>
              <a:rPr lang="en-US" dirty="0"/>
              <a:t>landing reports created by </a:t>
            </a:r>
            <a:r>
              <a:rPr lang="en-US" dirty="0" smtClean="0"/>
              <a:t>custom processors</a:t>
            </a:r>
            <a:r>
              <a:rPr lang="en-US" dirty="0"/>
              <a:t>.</a:t>
            </a:r>
          </a:p>
          <a:p>
            <a:r>
              <a:rPr lang="en-US" dirty="0" smtClean="0"/>
              <a:t>May </a:t>
            </a:r>
            <a:r>
              <a:rPr lang="en-US" dirty="0"/>
              <a:t>remove authorization of processor to </a:t>
            </a:r>
            <a:r>
              <a:rPr lang="en-US" dirty="0" smtClean="0"/>
              <a:t>access reports </a:t>
            </a:r>
            <a:r>
              <a:rPr lang="en-US" dirty="0"/>
              <a:t>if the business relationship be terminated.</a:t>
            </a:r>
          </a:p>
          <a:p>
            <a:r>
              <a:rPr lang="en-US" dirty="0" smtClean="0"/>
              <a:t>Owner </a:t>
            </a:r>
            <a:r>
              <a:rPr lang="en-US" dirty="0"/>
              <a:t>must have a valid license with the State, </a:t>
            </a:r>
            <a:r>
              <a:rPr lang="en-US" dirty="0" smtClean="0"/>
              <a:t>and may </a:t>
            </a:r>
            <a:r>
              <a:rPr lang="en-US" dirty="0"/>
              <a:t>have their own receiving permits from NMFS.</a:t>
            </a:r>
          </a:p>
          <a:p>
            <a:r>
              <a:rPr lang="en-US" dirty="0"/>
              <a:t>These permits are used to establish the </a:t>
            </a:r>
            <a:r>
              <a:rPr lang="en-US" dirty="0" smtClean="0"/>
              <a:t>custom processing </a:t>
            </a:r>
            <a:r>
              <a:rPr lang="en-US" dirty="0"/>
              <a:t>owner operation.</a:t>
            </a:r>
          </a:p>
        </p:txBody>
      </p:sp>
    </p:spTree>
    <p:extLst>
      <p:ext uri="{BB962C8B-B14F-4D97-AF65-F5344CB8AC3E}">
        <p14:creationId xmlns:p14="http://schemas.microsoft.com/office/powerpoint/2010/main" val="34640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What is an Operation? (Cont.)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In </a:t>
            </a:r>
            <a:r>
              <a:rPr lang="en-US" sz="4400" dirty="0" err="1"/>
              <a:t>eLandings</a:t>
            </a:r>
            <a:r>
              <a:rPr lang="en-US" sz="4400" dirty="0"/>
              <a:t>, you define an operation to </a:t>
            </a:r>
            <a:r>
              <a:rPr lang="en-US" sz="4400" b="1" dirty="0"/>
              <a:t>auto-fill</a:t>
            </a:r>
            <a:r>
              <a:rPr lang="en-US" sz="4400" dirty="0"/>
              <a:t> all of these codes on a Landing Report </a:t>
            </a:r>
          </a:p>
          <a:p>
            <a:r>
              <a:rPr lang="en-US" sz="4400" dirty="0"/>
              <a:t>Users are </a:t>
            </a:r>
            <a:r>
              <a:rPr lang="en-US" sz="4400" b="1" dirty="0"/>
              <a:t>granted permissions</a:t>
            </a:r>
            <a:r>
              <a:rPr lang="en-US" sz="4400" dirty="0"/>
              <a:t> to see landing reports by their permissions to operations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Custom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operation </a:t>
            </a:r>
            <a:r>
              <a:rPr lang="en-US" dirty="0" smtClean="0"/>
              <a:t>in </a:t>
            </a:r>
            <a:r>
              <a:rPr lang="en-US" dirty="0"/>
              <a:t>possession of seafood product, </a:t>
            </a:r>
            <a:r>
              <a:rPr lang="en-US" dirty="0" smtClean="0"/>
              <a:t>but not </a:t>
            </a:r>
            <a:r>
              <a:rPr lang="en-US" dirty="0"/>
              <a:t>the </a:t>
            </a:r>
            <a:r>
              <a:rPr lang="en-US" dirty="0" smtClean="0"/>
              <a:t>owner, </a:t>
            </a:r>
            <a:r>
              <a:rPr lang="en-US" dirty="0"/>
              <a:t>or a direct agent for the owner.</a:t>
            </a:r>
          </a:p>
          <a:p>
            <a:r>
              <a:rPr lang="en-US" dirty="0" smtClean="0"/>
              <a:t>A </a:t>
            </a:r>
            <a:r>
              <a:rPr lang="en-US" dirty="0"/>
              <a:t>processor, business, or entity that provides </a:t>
            </a:r>
            <a:r>
              <a:rPr lang="en-US" dirty="0" smtClean="0"/>
              <a:t>the service </a:t>
            </a:r>
            <a:r>
              <a:rPr lang="en-US" dirty="0"/>
              <a:t>of seafood receiving, expediting, </a:t>
            </a:r>
            <a:r>
              <a:rPr lang="en-US" dirty="0" smtClean="0"/>
              <a:t>or processing </a:t>
            </a:r>
            <a:r>
              <a:rPr lang="en-US" dirty="0"/>
              <a:t>but has not purchased (does not </a:t>
            </a:r>
            <a:r>
              <a:rPr lang="en-US" dirty="0" smtClean="0"/>
              <a:t>own) the </a:t>
            </a:r>
            <a:r>
              <a:rPr lang="en-US" dirty="0"/>
              <a:t>seafood.</a:t>
            </a:r>
          </a:p>
          <a:p>
            <a:r>
              <a:rPr lang="en-US" dirty="0" smtClean="0"/>
              <a:t>Landing </a:t>
            </a:r>
            <a:r>
              <a:rPr lang="en-US" dirty="0"/>
              <a:t>reports are usually done by users at </a:t>
            </a:r>
            <a:r>
              <a:rPr lang="en-US" dirty="0" smtClean="0"/>
              <a:t>the plant </a:t>
            </a:r>
            <a:r>
              <a:rPr lang="en-US" dirty="0"/>
              <a:t>doing the custom processing for the </a:t>
            </a:r>
            <a:r>
              <a:rPr lang="en-US" dirty="0" smtClean="0"/>
              <a:t>custom processing </a:t>
            </a:r>
            <a:r>
              <a:rPr lang="en-US" dirty="0"/>
              <a:t>owner.</a:t>
            </a:r>
          </a:p>
        </p:txBody>
      </p:sp>
    </p:spTree>
    <p:extLst>
      <p:ext uri="{BB962C8B-B14F-4D97-AF65-F5344CB8AC3E}">
        <p14:creationId xmlns:p14="http://schemas.microsoft.com/office/powerpoint/2010/main" val="13224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https://elandings.atlassian.net/wiki/display/pm/Custom+Processing+Cheat+Sheet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://elandings.atlassian.net/wiki/display/tr/2015+-+September+29%2C+2015++eLandings+Workshop+in+Dutch+Harbor?preview=%</a:t>
            </a:r>
            <a:r>
              <a:rPr lang="en-US" dirty="0" smtClean="0">
                <a:hlinkClick r:id="rId2"/>
              </a:rPr>
              <a:t>2F74088596%2F75792685%2FCustom_Processing_Setup.pptx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Crazy Example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Owner</a:t>
            </a:r>
            <a:r>
              <a:rPr lang="en-US" sz="4000" dirty="0" smtClean="0"/>
              <a:t> Plant in Cordova</a:t>
            </a:r>
          </a:p>
          <a:p>
            <a:pPr lvl="1"/>
            <a:r>
              <a:rPr lang="en-US" sz="4000" dirty="0" smtClean="0"/>
              <a:t>Honker Cordova</a:t>
            </a:r>
          </a:p>
          <a:p>
            <a:r>
              <a:rPr lang="en-US" sz="4000" b="1" dirty="0" smtClean="0"/>
              <a:t>Processing</a:t>
            </a:r>
            <a:r>
              <a:rPr lang="en-US" sz="4000" dirty="0" smtClean="0"/>
              <a:t> Plant in Sitka</a:t>
            </a:r>
          </a:p>
          <a:p>
            <a:pPr lvl="1"/>
            <a:r>
              <a:rPr lang="en-US" sz="4000" dirty="0" smtClean="0"/>
              <a:t>Some Guys Joint Venture</a:t>
            </a:r>
          </a:p>
          <a:p>
            <a:r>
              <a:rPr lang="en-US" sz="4000" dirty="0" smtClean="0"/>
              <a:t>We want to set up:</a:t>
            </a:r>
          </a:p>
          <a:p>
            <a:pPr lvl="1"/>
            <a:r>
              <a:rPr lang="en-US" sz="4000" dirty="0" smtClean="0"/>
              <a:t> A </a:t>
            </a:r>
            <a:r>
              <a:rPr lang="en-US" sz="4000" b="1" dirty="0" smtClean="0"/>
              <a:t>Custom Processing </a:t>
            </a:r>
            <a:r>
              <a:rPr lang="en-US" sz="4000" dirty="0" smtClean="0"/>
              <a:t>Operation</a:t>
            </a:r>
          </a:p>
          <a:p>
            <a:pPr lvl="1"/>
            <a:r>
              <a:rPr lang="en-US" sz="4000" b="1" dirty="0" smtClean="0"/>
              <a:t>One or more </a:t>
            </a:r>
            <a:r>
              <a:rPr lang="en-US" sz="4000" dirty="0" smtClean="0"/>
              <a:t>Tender or Buying Station </a:t>
            </a:r>
            <a:r>
              <a:rPr lang="en-US" sz="4000" b="1" dirty="0" smtClean="0"/>
              <a:t>Operations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347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" y="1524000"/>
            <a:ext cx="90802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8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Landing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1122"/>
            <a:ext cx="9114710" cy="508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8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Custom Processing Operations Relationship Diagram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aebailey\Downloads\tender_custom_process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21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for Custom Processing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381211"/>
              </p:ext>
            </p:extLst>
          </p:nvPr>
        </p:nvGraphicFramePr>
        <p:xfrm>
          <a:off x="0" y="1676400"/>
          <a:ext cx="9144000" cy="49299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32095"/>
                <a:gridCol w="1508337"/>
                <a:gridCol w="1296887"/>
                <a:gridCol w="2011116"/>
                <a:gridCol w="1395565"/>
              </a:tblGrid>
              <a:tr h="41083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OWNER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PROCESSOR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CUSTOM_PROCESSOR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TENDER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083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OPERATION_ID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997649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997644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998013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1008415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083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OPERATION_TYPE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PL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PL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CP</a:t>
                      </a:r>
                      <a:endParaRPr lang="en-US" sz="11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TN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16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NAME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Honker 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Cordova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Some Guys 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Joint Venture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Some Guys for 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Honker Cordova</a:t>
                      </a:r>
                      <a:endParaRPr lang="en-US" sz="11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ISLANDER-SG 4 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Honker COR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083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PROC_CODE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X1036</a:t>
                      </a:r>
                      <a:endParaRPr lang="en-US" sz="11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X1002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X1036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X1036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083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FED_PROC_CODE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961431</a:t>
                      </a:r>
                      <a:endParaRPr lang="en-US" sz="11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961386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961386</a:t>
                      </a:r>
                      <a:endParaRPr lang="en-US" sz="11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961386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083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PORT_CODE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COR</a:t>
                      </a:r>
                      <a:endParaRPr lang="en-US" sz="11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SIT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SIT</a:t>
                      </a:r>
                      <a:endParaRPr lang="en-US" sz="11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SIT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083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ADFG_NUMBER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39275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083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PARENT_OPERATION_ID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997649</a:t>
                      </a:r>
                      <a:endParaRPr lang="en-US" sz="11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998013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083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CP_OWNER_OPERATION_ID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997649</a:t>
                      </a:r>
                      <a:endParaRPr lang="en-US" sz="11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083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CP_PROCESSOR_OPERATION_ID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997644</a:t>
                      </a:r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3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6" y="152400"/>
            <a:ext cx="9150205" cy="654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378178"/>
            <a:ext cx="388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“Processor” </a:t>
            </a:r>
          </a:p>
          <a:p>
            <a:pPr algn="ctr"/>
            <a:r>
              <a:rPr lang="en-US" sz="4400" dirty="0" smtClean="0"/>
              <a:t>of the Fish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833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70"/>
            <a:ext cx="9116603" cy="687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228600"/>
            <a:ext cx="388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“Processor” </a:t>
            </a:r>
          </a:p>
          <a:p>
            <a:pPr algn="ctr"/>
            <a:r>
              <a:rPr lang="en-US" sz="4400" dirty="0" smtClean="0"/>
              <a:t>of the Fish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108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Operation Example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2039"/>
            <a:ext cx="8340124" cy="578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1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" t="352" r="1752" b="1132"/>
          <a:stretch/>
        </p:blipFill>
        <p:spPr bwMode="auto">
          <a:xfrm>
            <a:off x="304800" y="0"/>
            <a:ext cx="8536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9311" y="146756"/>
            <a:ext cx="388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“Processor” </a:t>
            </a:r>
          </a:p>
          <a:p>
            <a:pPr algn="ctr"/>
            <a:r>
              <a:rPr lang="en-US" sz="4400" dirty="0" smtClean="0"/>
              <a:t>of the Fish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004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Notice</a:t>
            </a:r>
            <a:endParaRPr lang="en-US" sz="6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The </a:t>
            </a:r>
            <a:r>
              <a:rPr lang="en-US" sz="4400" dirty="0" smtClean="0"/>
              <a:t>Custom Processor user lack rights </a:t>
            </a:r>
            <a:r>
              <a:rPr lang="en-US" sz="4400" dirty="0"/>
              <a:t>to the Owner operation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A tender vessel may have two operations</a:t>
            </a:r>
          </a:p>
          <a:p>
            <a:pPr lvl="1"/>
            <a:r>
              <a:rPr lang="en-US" sz="4400" dirty="0" smtClean="0"/>
              <a:t>One for the processing plant</a:t>
            </a:r>
          </a:p>
          <a:p>
            <a:pPr lvl="1"/>
            <a:r>
              <a:rPr lang="en-US" sz="4400" dirty="0" smtClean="0"/>
              <a:t>One for the custom processing arrangement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897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0"/>
          <a:stretch/>
        </p:blipFill>
        <p:spPr bwMode="auto">
          <a:xfrm>
            <a:off x="228600" y="1"/>
            <a:ext cx="8656937" cy="331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72"/>
          <a:stretch/>
        </p:blipFill>
        <p:spPr bwMode="auto">
          <a:xfrm>
            <a:off x="256822" y="3431822"/>
            <a:ext cx="869060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82468" y="3699611"/>
            <a:ext cx="388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“Processor” </a:t>
            </a:r>
          </a:p>
          <a:p>
            <a:pPr algn="ctr"/>
            <a:r>
              <a:rPr lang="en-US" sz="4400" dirty="0" smtClean="0"/>
              <a:t>of the Fish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39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Name</a:t>
            </a:r>
            <a:r>
              <a:rPr lang="en-US" sz="6000" dirty="0" smtClean="0"/>
              <a:t> the Custom Processing Tender and Buying Station operations </a:t>
            </a:r>
            <a:r>
              <a:rPr lang="en-US" sz="6000" b="1" dirty="0" smtClean="0"/>
              <a:t>so you can tell</a:t>
            </a:r>
            <a:r>
              <a:rPr lang="en-US" sz="6000" dirty="0" smtClean="0"/>
              <a:t> they are for Custom Processing!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438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4" y="533400"/>
            <a:ext cx="9145584" cy="579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The Owner Processor </a:t>
            </a:r>
            <a:r>
              <a:rPr lang="en-US" sz="6000" b="1" dirty="0" smtClean="0"/>
              <a:t>has to set up </a:t>
            </a:r>
            <a:r>
              <a:rPr lang="en-US" sz="6000" dirty="0" smtClean="0"/>
              <a:t>the Custom Processor Operation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857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up a Custom Processing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" y="1600200"/>
            <a:ext cx="9137648" cy="467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79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5486399"/>
          </a:xfrm>
        </p:spPr>
        <p:txBody>
          <a:bodyPr>
            <a:noAutofit/>
          </a:bodyPr>
          <a:lstStyle/>
          <a:p>
            <a:r>
              <a:rPr lang="en-US" sz="7200" dirty="0" smtClean="0"/>
              <a:t>Let’s create a Custom Processing Operation for “Some Guys Joint Venture” </a:t>
            </a:r>
            <a:br>
              <a:rPr lang="en-US" sz="7200" dirty="0" smtClean="0"/>
            </a:br>
            <a:r>
              <a:rPr lang="en-US" sz="7200" dirty="0" smtClean="0"/>
              <a:t>as the </a:t>
            </a:r>
            <a:r>
              <a:rPr lang="en-US" sz="7200" b="1" dirty="0" smtClean="0"/>
              <a:t>Owners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9731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Setting up a Custom Processing Operation</a:t>
            </a:r>
            <a:endParaRPr lang="en-US" sz="6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27" y="1676401"/>
            <a:ext cx="926267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2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66"/>
            <a:ext cx="9146321" cy="67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8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Operations authorization has changed</a:t>
            </a:r>
            <a:endParaRPr lang="en-US" sz="8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777"/>
            <a:ext cx="9159744" cy="654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76285" cy="592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9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“Owner” Sees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6" y="1466850"/>
            <a:ext cx="9115108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“Processor” Sees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1351"/>
            <a:ext cx="8686799" cy="569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9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1"/>
            <a:ext cx="8915400" cy="2054216"/>
          </a:xfrm>
        </p:spPr>
        <p:txBody>
          <a:bodyPr>
            <a:noAutofit/>
          </a:bodyPr>
          <a:lstStyle/>
          <a:p>
            <a:r>
              <a:rPr lang="en-US" sz="4800" dirty="0" smtClean="0"/>
              <a:t>To Custom Process, </a:t>
            </a:r>
            <a:r>
              <a:rPr lang="en-US" sz="4800" b="1" dirty="0" smtClean="0"/>
              <a:t>must create </a:t>
            </a:r>
            <a:r>
              <a:rPr lang="en-US" sz="4800" dirty="0" smtClean="0"/>
              <a:t>a Tender or Buying </a:t>
            </a:r>
            <a:r>
              <a:rPr lang="en-US" sz="4800" dirty="0"/>
              <a:t>S</a:t>
            </a:r>
            <a:r>
              <a:rPr lang="en-US" sz="4800" dirty="0" smtClean="0"/>
              <a:t>tation Op</a:t>
            </a:r>
            <a:endParaRPr lang="en-US" sz="4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0417"/>
            <a:ext cx="9075999" cy="472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6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3999" cy="62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2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Remember to </a:t>
            </a:r>
            <a:r>
              <a:rPr lang="en-US" sz="6000" b="1" dirty="0" smtClean="0"/>
              <a:t>name</a:t>
            </a:r>
            <a:r>
              <a:rPr lang="en-US" sz="6000" dirty="0" smtClean="0"/>
              <a:t> CP Tender and Buying Stations </a:t>
            </a:r>
            <a:r>
              <a:rPr lang="en-US" sz="6000" b="1" dirty="0" smtClean="0"/>
              <a:t>distinctly</a:t>
            </a:r>
            <a:r>
              <a:rPr lang="en-US" sz="6000" dirty="0" smtClean="0"/>
              <a:t>!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/>
              <a:t>eLandings</a:t>
            </a:r>
            <a:r>
              <a:rPr lang="en-US" sz="8000" b="1" dirty="0" smtClean="0"/>
              <a:t> Staff </a:t>
            </a:r>
            <a:r>
              <a:rPr lang="en-US" sz="8000" dirty="0" smtClean="0"/>
              <a:t>will need to </a:t>
            </a:r>
            <a:r>
              <a:rPr lang="en-US" sz="8000" b="1" dirty="0" smtClean="0"/>
              <a:t>Activate</a:t>
            </a:r>
            <a:r>
              <a:rPr lang="en-US" sz="8000" dirty="0" smtClean="0"/>
              <a:t> the C/P Operation</a:t>
            </a:r>
            <a:endParaRPr lang="en-US" sz="8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850"/>
            <a:ext cx="9143999" cy="650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9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5486400"/>
          </a:xfrm>
        </p:spPr>
        <p:txBody>
          <a:bodyPr>
            <a:noAutofit/>
          </a:bodyPr>
          <a:lstStyle/>
          <a:p>
            <a:r>
              <a:rPr lang="en-US" sz="7200" dirty="0" smtClean="0"/>
              <a:t>Setting up Custom Processing is </a:t>
            </a:r>
            <a:r>
              <a:rPr lang="en-US" sz="7200" b="1" dirty="0" smtClean="0"/>
              <a:t>Confusing</a:t>
            </a:r>
            <a:r>
              <a:rPr lang="en-US" sz="7200" dirty="0" smtClean="0"/>
              <a:t>. Please contact </a:t>
            </a:r>
            <a:r>
              <a:rPr lang="en-US" sz="7200" dirty="0" err="1" smtClean="0"/>
              <a:t>eLandings</a:t>
            </a:r>
            <a:r>
              <a:rPr lang="en-US" sz="7200" dirty="0" smtClean="0"/>
              <a:t> to </a:t>
            </a:r>
            <a:r>
              <a:rPr lang="en-US" sz="7200" b="1" dirty="0" smtClean="0"/>
              <a:t>get help</a:t>
            </a:r>
            <a:r>
              <a:rPr lang="en-US" sz="7200" dirty="0" smtClean="0"/>
              <a:t>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521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u="sng" dirty="0" smtClean="0"/>
              <a:t>Old Way</a:t>
            </a:r>
            <a:r>
              <a:rPr lang="en-US" sz="6000" dirty="0" smtClean="0"/>
              <a:t>: Define user rights on every operation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Questions?</a:t>
            </a:r>
            <a:endParaRPr lang="en-US" sz="8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u="sng" dirty="0" smtClean="0"/>
              <a:t>New Way</a:t>
            </a:r>
            <a:r>
              <a:rPr lang="en-US" sz="6000" dirty="0" smtClean="0"/>
              <a:t>: Define rights on parent operation only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Operations Change</a:t>
            </a:r>
            <a:endParaRPr lang="en-US" sz="6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Old Way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Joe’s Processing Plant</a:t>
            </a:r>
          </a:p>
          <a:p>
            <a:pPr lvl="2"/>
            <a:r>
              <a:rPr lang="en-US" sz="3300" dirty="0" smtClean="0"/>
              <a:t>Mary – Admin</a:t>
            </a:r>
          </a:p>
          <a:p>
            <a:pPr lvl="2"/>
            <a:r>
              <a:rPr lang="en-US" sz="3300" dirty="0" smtClean="0"/>
              <a:t>Ben – Normal</a:t>
            </a:r>
          </a:p>
          <a:p>
            <a:pPr lvl="1"/>
            <a:r>
              <a:rPr lang="en-US" sz="3300" dirty="0" smtClean="0"/>
              <a:t>Jenson’s Tender</a:t>
            </a:r>
          </a:p>
          <a:p>
            <a:pPr lvl="2"/>
            <a:r>
              <a:rPr lang="en-US" sz="3300" dirty="0"/>
              <a:t>Mary – Admin</a:t>
            </a:r>
          </a:p>
          <a:p>
            <a:pPr lvl="2"/>
            <a:r>
              <a:rPr lang="en-US" sz="3300" dirty="0"/>
              <a:t>Ben – Normal</a:t>
            </a:r>
          </a:p>
          <a:p>
            <a:pPr lvl="2"/>
            <a:r>
              <a:rPr lang="en-US" sz="3300" dirty="0" smtClean="0"/>
              <a:t>Jenson - Normal</a:t>
            </a:r>
          </a:p>
          <a:p>
            <a:pPr lvl="1"/>
            <a:r>
              <a:rPr lang="en-US" sz="3300" dirty="0" smtClean="0"/>
              <a:t>Wendell’s Tender</a:t>
            </a:r>
          </a:p>
          <a:p>
            <a:pPr lvl="2"/>
            <a:r>
              <a:rPr lang="en-US" sz="3300" dirty="0"/>
              <a:t>Mary – Admin</a:t>
            </a:r>
          </a:p>
          <a:p>
            <a:pPr lvl="2"/>
            <a:r>
              <a:rPr lang="en-US" sz="3300" dirty="0"/>
              <a:t>Ben – Normal</a:t>
            </a:r>
          </a:p>
          <a:p>
            <a:pPr lvl="2"/>
            <a:r>
              <a:rPr lang="en-US" sz="3300" dirty="0" smtClean="0"/>
              <a:t>Wendell - Normal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New Way</a:t>
            </a:r>
            <a:endParaRPr lang="en-US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>
            <a:noAutofit/>
          </a:bodyPr>
          <a:lstStyle/>
          <a:p>
            <a:r>
              <a:rPr lang="en-US" sz="2800" dirty="0"/>
              <a:t>Joe’s Processing Plant</a:t>
            </a:r>
          </a:p>
          <a:p>
            <a:pPr lvl="2"/>
            <a:r>
              <a:rPr lang="en-US" sz="2800" dirty="0"/>
              <a:t>Mary – Admin</a:t>
            </a:r>
          </a:p>
          <a:p>
            <a:pPr lvl="2"/>
            <a:r>
              <a:rPr lang="en-US" sz="2800" dirty="0"/>
              <a:t>Ben – Normal</a:t>
            </a:r>
          </a:p>
          <a:p>
            <a:pPr lvl="1"/>
            <a:r>
              <a:rPr lang="en-US" sz="2800" dirty="0"/>
              <a:t>Jenson’s </a:t>
            </a:r>
            <a:r>
              <a:rPr lang="en-US" sz="2800" dirty="0" smtClean="0"/>
              <a:t>Tender </a:t>
            </a:r>
          </a:p>
          <a:p>
            <a:pPr lvl="2"/>
            <a:r>
              <a:rPr lang="en-US" sz="2800" dirty="0" smtClean="0"/>
              <a:t>(Rights are implied)</a:t>
            </a:r>
            <a:endParaRPr lang="en-US" sz="2800" dirty="0"/>
          </a:p>
          <a:p>
            <a:pPr lvl="1"/>
            <a:r>
              <a:rPr lang="en-US" sz="2800" dirty="0" smtClean="0"/>
              <a:t>Wendell’s Tender</a:t>
            </a:r>
          </a:p>
          <a:p>
            <a:pPr lvl="2"/>
            <a:r>
              <a:rPr lang="en-US" sz="2800" dirty="0"/>
              <a:t>(Rights are implied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83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Pro’s and Con’s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Pro’s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Much easier to administer</a:t>
            </a:r>
          </a:p>
          <a:p>
            <a:pPr lvl="1"/>
            <a:r>
              <a:rPr lang="en-US" sz="2400" dirty="0" smtClean="0"/>
              <a:t>Enable/Disable a user at the parent level only</a:t>
            </a:r>
          </a:p>
          <a:p>
            <a:pPr lvl="1"/>
            <a:r>
              <a:rPr lang="en-US" sz="2400" dirty="0" smtClean="0"/>
              <a:t>Fewer ways to get it wrong</a:t>
            </a:r>
          </a:p>
          <a:p>
            <a:r>
              <a:rPr lang="en-US" dirty="0" smtClean="0"/>
              <a:t>More consistent user experience</a:t>
            </a:r>
          </a:p>
          <a:p>
            <a:pPr lvl="1"/>
            <a:r>
              <a:rPr lang="en-US" sz="2400" dirty="0" smtClean="0"/>
              <a:t>Reports and queries will better match from user to user.</a:t>
            </a:r>
          </a:p>
          <a:p>
            <a:r>
              <a:rPr lang="en-US" dirty="0" smtClean="0"/>
              <a:t>Easier to program for</a:t>
            </a:r>
          </a:p>
          <a:p>
            <a:pPr lvl="1"/>
            <a:r>
              <a:rPr lang="en-US" sz="2400" dirty="0" smtClean="0"/>
              <a:t>Fewer bugs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Con’s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Less fine-grain control</a:t>
            </a:r>
          </a:p>
          <a:p>
            <a:pPr lvl="1"/>
            <a:r>
              <a:rPr lang="en-US" sz="2400" dirty="0" smtClean="0"/>
              <a:t>Can’t grant user rights to Child operation only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80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865</Words>
  <Application>Microsoft Office PowerPoint</Application>
  <PresentationFormat>On-screen Show (4:3)</PresentationFormat>
  <Paragraphs>164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Operations  and  User Accounts</vt:lpstr>
      <vt:lpstr>What is an Operation?</vt:lpstr>
      <vt:lpstr>What is an Operation? (Cont.)</vt:lpstr>
      <vt:lpstr>Operation Example</vt:lpstr>
      <vt:lpstr>Operations authorization has changed</vt:lpstr>
      <vt:lpstr>Old Way: Define user rights on every operation</vt:lpstr>
      <vt:lpstr>New Way: Define rights on parent operation only</vt:lpstr>
      <vt:lpstr>Operations Change</vt:lpstr>
      <vt:lpstr>Pro’s and Con’s</vt:lpstr>
      <vt:lpstr>New to  Tender Accounts</vt:lpstr>
      <vt:lpstr>Old Way:  tLandings required all users have an elandings account</vt:lpstr>
      <vt:lpstr>New Way: tLandings uses a generic user_id = TENDERMAN</vt:lpstr>
      <vt:lpstr>New Way:  PTI allows Processors to create and store TENDERMAN account passwords locally</vt:lpstr>
      <vt:lpstr>In PTI during install of tLandings:</vt:lpstr>
      <vt:lpstr>PowerPoint Presentation</vt:lpstr>
      <vt:lpstr>In tLandings, at login</vt:lpstr>
      <vt:lpstr>PowerPoint Presentation</vt:lpstr>
      <vt:lpstr>How to view/change passwords</vt:lpstr>
      <vt:lpstr>PowerPoint Presentation</vt:lpstr>
      <vt:lpstr>Operation passwords are not stored in the elandings database</vt:lpstr>
      <vt:lpstr>If you forget an operation password and cannot look it up in PTI, a plant user can log in with their own user_id and password.</vt:lpstr>
      <vt:lpstr>If the tender forgets password, generate an encrypted password</vt:lpstr>
      <vt:lpstr>PowerPoint Presentation</vt:lpstr>
      <vt:lpstr>TENDERMAN Passwords simplify your workload</vt:lpstr>
      <vt:lpstr>If you do not plan to do custom processing, take a break</vt:lpstr>
      <vt:lpstr>Custom Processing for Tenders</vt:lpstr>
      <vt:lpstr>Custom Processing Agreement</vt:lpstr>
      <vt:lpstr>More complete definitions exists</vt:lpstr>
      <vt:lpstr>Custom Processing Owner</vt:lpstr>
      <vt:lpstr>Custom Processor</vt:lpstr>
      <vt:lpstr>More resources</vt:lpstr>
      <vt:lpstr>Crazy Example</vt:lpstr>
      <vt:lpstr>PowerPoint Presentation</vt:lpstr>
      <vt:lpstr>Example Landing Report</vt:lpstr>
      <vt:lpstr>Custom Processing Operations Relationship Diagram</vt:lpstr>
      <vt:lpstr>PowerPoint Presentation</vt:lpstr>
      <vt:lpstr>Operations for Custom Processing</vt:lpstr>
      <vt:lpstr>PowerPoint Presentation</vt:lpstr>
      <vt:lpstr>PowerPoint Presentation</vt:lpstr>
      <vt:lpstr>PowerPoint Presentation</vt:lpstr>
      <vt:lpstr>Notice</vt:lpstr>
      <vt:lpstr>PowerPoint Presentation</vt:lpstr>
      <vt:lpstr>Name the Custom Processing Tender and Buying Station operations so you can tell they are for Custom Processing!</vt:lpstr>
      <vt:lpstr>PowerPoint Presentation</vt:lpstr>
      <vt:lpstr>The Owner Processor has to set up the Custom Processor Operation</vt:lpstr>
      <vt:lpstr>Setting up a Custom Processing Operation</vt:lpstr>
      <vt:lpstr>Let’s create a Custom Processing Operation for “Some Guys Joint Venture”  as the Owners</vt:lpstr>
      <vt:lpstr>Setting up a Custom Processing Operation</vt:lpstr>
      <vt:lpstr>PowerPoint Presentation</vt:lpstr>
      <vt:lpstr>PowerPoint Presentation</vt:lpstr>
      <vt:lpstr>PowerPoint Presentation</vt:lpstr>
      <vt:lpstr>“Owner” Sees</vt:lpstr>
      <vt:lpstr>“Processor” Sees</vt:lpstr>
      <vt:lpstr>To Custom Process, must create a Tender or Buying Station Op</vt:lpstr>
      <vt:lpstr>PowerPoint Presentation</vt:lpstr>
      <vt:lpstr>Remember to name CP Tender and Buying Stations distinctly!</vt:lpstr>
      <vt:lpstr>eLandings Staff will need to Activate the C/P Operation</vt:lpstr>
      <vt:lpstr>PowerPoint Presentation</vt:lpstr>
      <vt:lpstr>Setting up Custom Processing is Confusing. Please contact eLandings to get help.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and User Accounts</dc:title>
  <dc:creator>Bailey, Ammon E (DFG)</dc:creator>
  <cp:lastModifiedBy>Bailey, Ammon E (DFG)</cp:lastModifiedBy>
  <cp:revision>52</cp:revision>
  <dcterms:created xsi:type="dcterms:W3CDTF">2006-08-16T00:00:00Z</dcterms:created>
  <dcterms:modified xsi:type="dcterms:W3CDTF">2015-11-16T01:30:48Z</dcterms:modified>
</cp:coreProperties>
</file>