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3" r:id="rId8"/>
    <p:sldId id="26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2065EC-94CB-4C42-A617-B1480F353868}"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A539-BB0F-43CE-807B-07A20BE4FA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065EC-94CB-4C42-A617-B1480F353868}"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A539-BB0F-43CE-807B-07A20BE4FA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2065EC-94CB-4C42-A617-B1480F353868}"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A539-BB0F-43CE-807B-07A20BE4FAD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065EC-94CB-4C42-A617-B1480F353868}"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A539-BB0F-43CE-807B-07A20BE4FADE}"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2065EC-94CB-4C42-A617-B1480F353868}"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A539-BB0F-43CE-807B-07A20BE4FA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92065EC-94CB-4C42-A617-B1480F353868}"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A539-BB0F-43CE-807B-07A20BE4FAD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2065EC-94CB-4C42-A617-B1480F353868}"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A539-BB0F-43CE-807B-07A20BE4FA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2065EC-94CB-4C42-A617-B1480F353868}"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A539-BB0F-43CE-807B-07A20BE4FA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92065EC-94CB-4C42-A617-B1480F353868}"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A539-BB0F-43CE-807B-07A20BE4FA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92065EC-94CB-4C42-A617-B1480F353868}"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A539-BB0F-43CE-807B-07A20BE4FAD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2065EC-94CB-4C42-A617-B1480F353868}"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A539-BB0F-43CE-807B-07A20BE4FAD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92065EC-94CB-4C42-A617-B1480F353868}" type="datetimeFigureOut">
              <a:rPr lang="en-US" smtClean="0"/>
              <a:t>4/12/2016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C32A539-BB0F-43CE-807B-07A20BE4FAD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IFQ Landing and Manual Landing Process</a:t>
            </a:r>
            <a:br>
              <a:rPr lang="en-US" dirty="0"/>
            </a:br>
            <a:endParaRPr lang="en-US" dirty="0"/>
          </a:p>
        </p:txBody>
      </p:sp>
      <p:sp>
        <p:nvSpPr>
          <p:cNvPr id="3" name="Subtitle 2"/>
          <p:cNvSpPr>
            <a:spLocks noGrp="1"/>
          </p:cNvSpPr>
          <p:nvPr>
            <p:ph type="subTitle" idx="1"/>
          </p:nvPr>
        </p:nvSpPr>
        <p:spPr/>
        <p:txBody>
          <a:bodyPr/>
          <a:lstStyle/>
          <a:p>
            <a:r>
              <a:rPr lang="en-US" dirty="0"/>
              <a:t>Sara </a:t>
            </a:r>
            <a:r>
              <a:rPr lang="en-US" dirty="0" err="1"/>
              <a:t>Villafuerte</a:t>
            </a:r>
            <a:r>
              <a:rPr lang="en-US" dirty="0"/>
              <a:t>  </a:t>
            </a:r>
          </a:p>
          <a:p>
            <a:r>
              <a:rPr lang="en-US" dirty="0"/>
              <a:t>NOAA Fisheries Data Technician Office</a:t>
            </a:r>
          </a:p>
        </p:txBody>
      </p:sp>
    </p:spTree>
    <p:extLst>
      <p:ext uri="{BB962C8B-B14F-4D97-AF65-F5344CB8AC3E}">
        <p14:creationId xmlns:p14="http://schemas.microsoft.com/office/powerpoint/2010/main" val="165802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notice of landing (PNOL)</a:t>
            </a:r>
          </a:p>
        </p:txBody>
      </p:sp>
      <p:sp>
        <p:nvSpPr>
          <p:cNvPr id="4" name="TextBox 3"/>
          <p:cNvSpPr txBox="1"/>
          <p:nvPr/>
        </p:nvSpPr>
        <p:spPr>
          <a:xfrm>
            <a:off x="228600" y="3581400"/>
            <a:ext cx="4724400" cy="1569660"/>
          </a:xfrm>
          <a:prstGeom prst="rect">
            <a:avLst/>
          </a:prstGeom>
          <a:noFill/>
        </p:spPr>
        <p:txBody>
          <a:bodyPr wrap="square" rtlCol="0">
            <a:spAutoFit/>
          </a:bodyPr>
          <a:lstStyle/>
          <a:p>
            <a:r>
              <a:rPr lang="en-US" sz="2400" dirty="0"/>
              <a:t>A report by phone to inform NOAA Enforcement of where and when an offload of IFQ or CDQ halibut/sablefish will occur.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200" y="3428940"/>
            <a:ext cx="2590800" cy="172212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908" y="1900128"/>
            <a:ext cx="1525892" cy="1528812"/>
          </a:xfrm>
          <a:prstGeom prst="rect">
            <a:avLst/>
          </a:prstGeom>
        </p:spPr>
      </p:pic>
    </p:spTree>
    <p:extLst>
      <p:ext uri="{BB962C8B-B14F-4D97-AF65-F5344CB8AC3E}">
        <p14:creationId xmlns:p14="http://schemas.microsoft.com/office/powerpoint/2010/main" val="231978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notice of landing (PNOL)</a:t>
            </a:r>
          </a:p>
        </p:txBody>
      </p:sp>
      <p:sp>
        <p:nvSpPr>
          <p:cNvPr id="4" name="TextBox 3"/>
          <p:cNvSpPr txBox="1"/>
          <p:nvPr/>
        </p:nvSpPr>
        <p:spPr>
          <a:xfrm>
            <a:off x="76200" y="2438400"/>
            <a:ext cx="8991600" cy="461665"/>
          </a:xfrm>
          <a:prstGeom prst="rect">
            <a:avLst/>
          </a:prstGeom>
          <a:noFill/>
        </p:spPr>
        <p:txBody>
          <a:bodyPr wrap="square" rtlCol="0">
            <a:spAutoFit/>
          </a:bodyPr>
          <a:lstStyle/>
          <a:p>
            <a:r>
              <a:rPr lang="en-US" sz="2400" dirty="0"/>
              <a:t>1. Call the NOAA Data Technician Office at 1-800-304-4846 opt 1</a:t>
            </a:r>
          </a:p>
        </p:txBody>
      </p:sp>
      <p:sp>
        <p:nvSpPr>
          <p:cNvPr id="5" name="TextBox 4"/>
          <p:cNvSpPr txBox="1"/>
          <p:nvPr/>
        </p:nvSpPr>
        <p:spPr>
          <a:xfrm>
            <a:off x="76200" y="6019800"/>
            <a:ext cx="8991600" cy="461665"/>
          </a:xfrm>
          <a:prstGeom prst="rect">
            <a:avLst/>
          </a:prstGeom>
          <a:noFill/>
        </p:spPr>
        <p:txBody>
          <a:bodyPr wrap="square" rtlCol="0">
            <a:spAutoFit/>
          </a:bodyPr>
          <a:lstStyle/>
          <a:p>
            <a:r>
              <a:rPr lang="en-US" sz="2400" dirty="0"/>
              <a:t>3. The Data Technician will provide you with a confirmation number</a:t>
            </a:r>
          </a:p>
        </p:txBody>
      </p:sp>
      <p:sp>
        <p:nvSpPr>
          <p:cNvPr id="6" name="TextBox 5"/>
          <p:cNvSpPr txBox="1"/>
          <p:nvPr/>
        </p:nvSpPr>
        <p:spPr>
          <a:xfrm>
            <a:off x="76200" y="3124198"/>
            <a:ext cx="8991600" cy="461665"/>
          </a:xfrm>
          <a:prstGeom prst="rect">
            <a:avLst/>
          </a:prstGeom>
          <a:noFill/>
        </p:spPr>
        <p:txBody>
          <a:bodyPr wrap="square" rtlCol="0">
            <a:spAutoFit/>
          </a:bodyPr>
          <a:lstStyle/>
          <a:p>
            <a:r>
              <a:rPr lang="en-US" sz="2400" dirty="0"/>
              <a:t>2. The Data Technician will ask you for additional information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054875"/>
            <a:ext cx="2286000" cy="1262109"/>
          </a:xfrm>
          <a:prstGeom prst="rect">
            <a:avLst/>
          </a:prstGeom>
        </p:spPr>
      </p:pic>
    </p:spTree>
    <p:extLst>
      <p:ext uri="{BB962C8B-B14F-4D97-AF65-F5344CB8AC3E}">
        <p14:creationId xmlns:p14="http://schemas.microsoft.com/office/powerpoint/2010/main" val="5304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Landing Report (MLR)</a:t>
            </a:r>
          </a:p>
        </p:txBody>
      </p:sp>
      <p:sp>
        <p:nvSpPr>
          <p:cNvPr id="4" name="TextBox 3"/>
          <p:cNvSpPr txBox="1"/>
          <p:nvPr/>
        </p:nvSpPr>
        <p:spPr>
          <a:xfrm>
            <a:off x="304800" y="3407977"/>
            <a:ext cx="4724400" cy="2308324"/>
          </a:xfrm>
          <a:prstGeom prst="rect">
            <a:avLst/>
          </a:prstGeom>
          <a:noFill/>
        </p:spPr>
        <p:txBody>
          <a:bodyPr wrap="square" rtlCol="0">
            <a:spAutoFit/>
          </a:bodyPr>
          <a:lstStyle/>
          <a:p>
            <a:r>
              <a:rPr lang="en-US" sz="2400" dirty="0"/>
              <a:t>A Manual Landing Form is a secondary way to debit IFQ accounts. MLR’s are used to make changes to an existing landing report or when you are unable to submit your report online.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3443365"/>
            <a:ext cx="2286000" cy="2279594"/>
          </a:xfrm>
          <a:prstGeom prst="rect">
            <a:avLst/>
          </a:prstGeom>
        </p:spPr>
      </p:pic>
    </p:spTree>
    <p:extLst>
      <p:ext uri="{BB962C8B-B14F-4D97-AF65-F5344CB8AC3E}">
        <p14:creationId xmlns:p14="http://schemas.microsoft.com/office/powerpoint/2010/main" val="403342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Landing Report (MLR)</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95401"/>
            <a:ext cx="8382000" cy="5562600"/>
          </a:xfrm>
          <a:prstGeom prst="rect">
            <a:avLst/>
          </a:prstGeom>
        </p:spPr>
      </p:pic>
    </p:spTree>
    <p:extLst>
      <p:ext uri="{BB962C8B-B14F-4D97-AF65-F5344CB8AC3E}">
        <p14:creationId xmlns:p14="http://schemas.microsoft.com/office/powerpoint/2010/main" val="50763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Landing Report (MLR)</a:t>
            </a:r>
          </a:p>
        </p:txBody>
      </p:sp>
      <p:sp>
        <p:nvSpPr>
          <p:cNvPr id="4" name="TextBox 3"/>
          <p:cNvSpPr txBox="1"/>
          <p:nvPr/>
        </p:nvSpPr>
        <p:spPr>
          <a:xfrm>
            <a:off x="228600" y="2258374"/>
            <a:ext cx="8686800" cy="769441"/>
          </a:xfrm>
          <a:prstGeom prst="rect">
            <a:avLst/>
          </a:prstGeom>
          <a:noFill/>
        </p:spPr>
        <p:txBody>
          <a:bodyPr wrap="square" rtlCol="0">
            <a:spAutoFit/>
          </a:bodyPr>
          <a:lstStyle/>
          <a:p>
            <a:r>
              <a:rPr lang="en-US" sz="2200" dirty="0"/>
              <a:t>1. Call the NOAA Data Technician Office at 1-800-304-4846 opt 1 to obtain authorization to submit a manual landing.</a:t>
            </a:r>
          </a:p>
        </p:txBody>
      </p:sp>
      <p:sp>
        <p:nvSpPr>
          <p:cNvPr id="5" name="TextBox 4"/>
          <p:cNvSpPr txBox="1"/>
          <p:nvPr/>
        </p:nvSpPr>
        <p:spPr>
          <a:xfrm>
            <a:off x="228601" y="5410200"/>
            <a:ext cx="8686801" cy="1107996"/>
          </a:xfrm>
          <a:prstGeom prst="rect">
            <a:avLst/>
          </a:prstGeom>
          <a:noFill/>
        </p:spPr>
        <p:txBody>
          <a:bodyPr wrap="square" rtlCol="0">
            <a:spAutoFit/>
          </a:bodyPr>
          <a:lstStyle/>
          <a:p>
            <a:pPr lvl="0"/>
            <a:r>
              <a:rPr lang="en-US" sz="2200" dirty="0"/>
              <a:t>5. Go back into your </a:t>
            </a:r>
            <a:r>
              <a:rPr lang="en-US" sz="2200" dirty="0" err="1"/>
              <a:t>eLanding</a:t>
            </a:r>
            <a:r>
              <a:rPr lang="en-US" sz="2200" dirty="0"/>
              <a:t> report make any changes, check the box that IFQ was submitted via a manual landing, and then submit your final report.    </a:t>
            </a:r>
          </a:p>
        </p:txBody>
      </p:sp>
      <p:sp>
        <p:nvSpPr>
          <p:cNvPr id="6" name="TextBox 5"/>
          <p:cNvSpPr txBox="1"/>
          <p:nvPr/>
        </p:nvSpPr>
        <p:spPr>
          <a:xfrm>
            <a:off x="228600" y="3086462"/>
            <a:ext cx="8686800" cy="769441"/>
          </a:xfrm>
          <a:prstGeom prst="rect">
            <a:avLst/>
          </a:prstGeom>
          <a:noFill/>
        </p:spPr>
        <p:txBody>
          <a:bodyPr wrap="square" rtlCol="0">
            <a:spAutoFit/>
          </a:bodyPr>
          <a:lstStyle/>
          <a:p>
            <a:pPr lvl="0"/>
            <a:r>
              <a:rPr lang="en-US" sz="2200" dirty="0"/>
              <a:t>2. Fill out Manual Landing Form completely including registered buyer and card holder signatures.</a:t>
            </a:r>
          </a:p>
        </p:txBody>
      </p:sp>
      <p:sp>
        <p:nvSpPr>
          <p:cNvPr id="3" name="Rectangle 2"/>
          <p:cNvSpPr/>
          <p:nvPr/>
        </p:nvSpPr>
        <p:spPr>
          <a:xfrm>
            <a:off x="228600" y="3973196"/>
            <a:ext cx="8686800" cy="707886"/>
          </a:xfrm>
          <a:prstGeom prst="rect">
            <a:avLst/>
          </a:prstGeom>
        </p:spPr>
        <p:txBody>
          <a:bodyPr wrap="square">
            <a:spAutoFit/>
          </a:bodyPr>
          <a:lstStyle/>
          <a:p>
            <a:r>
              <a:rPr lang="en-US" sz="2200" dirty="0"/>
              <a:t>3. Fax manual landing form to the Data Technician Office at 907-586-7313</a:t>
            </a:r>
          </a:p>
          <a:p>
            <a:pPr lvl="0"/>
            <a:r>
              <a:rPr lang="en-US" dirty="0"/>
              <a:t> </a:t>
            </a:r>
          </a:p>
        </p:txBody>
      </p:sp>
      <p:sp>
        <p:nvSpPr>
          <p:cNvPr id="8" name="Rectangle 7"/>
          <p:cNvSpPr/>
          <p:nvPr/>
        </p:nvSpPr>
        <p:spPr>
          <a:xfrm>
            <a:off x="228601" y="4572000"/>
            <a:ext cx="8686800" cy="1046440"/>
          </a:xfrm>
          <a:prstGeom prst="rect">
            <a:avLst/>
          </a:prstGeom>
        </p:spPr>
        <p:txBody>
          <a:bodyPr wrap="square">
            <a:spAutoFit/>
          </a:bodyPr>
          <a:lstStyle/>
          <a:p>
            <a:r>
              <a:rPr lang="en-US" sz="2200" dirty="0"/>
              <a:t>4. Retain a copy signed by NOAA Enforcement for both the cardholder and registered buyers records.</a:t>
            </a:r>
          </a:p>
          <a:p>
            <a:pPr lvl="0"/>
            <a:endParaRPr lang="en-US" dirty="0"/>
          </a:p>
        </p:txBody>
      </p:sp>
    </p:spTree>
    <p:extLst>
      <p:ext uri="{BB962C8B-B14F-4D97-AF65-F5344CB8AC3E}">
        <p14:creationId xmlns:p14="http://schemas.microsoft.com/office/powerpoint/2010/main" val="461866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505200"/>
            <a:ext cx="6238875"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066800" y="1676893"/>
            <a:ext cx="7010399" cy="1600438"/>
          </a:xfrm>
          <a:prstGeom prst="rect">
            <a:avLst/>
          </a:prstGeom>
        </p:spPr>
        <p:txBody>
          <a:bodyPr wrap="square">
            <a:spAutoFit/>
          </a:bodyPr>
          <a:lstStyle/>
          <a:p>
            <a:endParaRPr lang="en-US" dirty="0"/>
          </a:p>
          <a:p>
            <a:r>
              <a:rPr lang="en-US" dirty="0"/>
              <a:t> </a:t>
            </a:r>
            <a:r>
              <a:rPr lang="en-US" sz="2000" b="1" dirty="0"/>
              <a:t>Step 1.</a:t>
            </a:r>
            <a:r>
              <a:rPr lang="en-US" sz="2000" dirty="0"/>
              <a:t> Click on the Edit Vessel, Location, Permit Information button on the main report screen. Find the text that reads IFQ Reported Manually and check the checkbox next to the text and click on Save. </a:t>
            </a:r>
          </a:p>
        </p:txBody>
      </p:sp>
    </p:spTree>
    <p:extLst>
      <p:ext uri="{BB962C8B-B14F-4D97-AF65-F5344CB8AC3E}">
        <p14:creationId xmlns:p14="http://schemas.microsoft.com/office/powerpoint/2010/main" val="87864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7511" y="1828800"/>
            <a:ext cx="7620000" cy="1569660"/>
          </a:xfrm>
          <a:prstGeom prst="rect">
            <a:avLst/>
          </a:prstGeom>
        </p:spPr>
        <p:txBody>
          <a:bodyPr wrap="square">
            <a:spAutoFit/>
          </a:bodyPr>
          <a:lstStyle/>
          <a:p>
            <a:endParaRPr lang="en-US" dirty="0"/>
          </a:p>
          <a:p>
            <a:endParaRPr lang="en-US" dirty="0"/>
          </a:p>
          <a:p>
            <a:r>
              <a:rPr lang="en-US" sz="2000" b="1" dirty="0"/>
              <a:t>Step 2. </a:t>
            </a:r>
            <a:r>
              <a:rPr lang="en-US" sz="2000" dirty="0"/>
              <a:t>Open the landing report that you had to complete a manual landing for. Scroll down to the bottom of the page and click on the Add/Edit Itemized Catch button.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753" y="4137124"/>
            <a:ext cx="854392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174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4" name="TextBox 3"/>
          <p:cNvSpPr txBox="1"/>
          <p:nvPr/>
        </p:nvSpPr>
        <p:spPr>
          <a:xfrm>
            <a:off x="304800" y="3494843"/>
            <a:ext cx="8610600" cy="1200329"/>
          </a:xfrm>
          <a:prstGeom prst="rect">
            <a:avLst/>
          </a:prstGeom>
          <a:noFill/>
        </p:spPr>
        <p:txBody>
          <a:bodyPr wrap="square" rtlCol="0">
            <a:spAutoFit/>
          </a:bodyPr>
          <a:lstStyle/>
          <a:p>
            <a:pPr algn="ctr"/>
            <a:r>
              <a:rPr lang="en-US" sz="7200" dirty="0"/>
              <a:t>Questions?</a:t>
            </a:r>
          </a:p>
        </p:txBody>
      </p:sp>
    </p:spTree>
    <p:extLst>
      <p:ext uri="{BB962C8B-B14F-4D97-AF65-F5344CB8AC3E}">
        <p14:creationId xmlns:p14="http://schemas.microsoft.com/office/powerpoint/2010/main" val="1859064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713</TotalTime>
  <Words>319</Words>
  <Application>Microsoft Office PowerPoint</Application>
  <PresentationFormat>On-screen Show (4:3)</PresentationFormat>
  <Paragraphs>26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Candara</vt:lpstr>
      <vt:lpstr>Symbol</vt:lpstr>
      <vt:lpstr>Waveform</vt:lpstr>
      <vt:lpstr>The IFQ Landing and Manual Landing Process </vt:lpstr>
      <vt:lpstr>Prior notice of landing (PNOL)</vt:lpstr>
      <vt:lpstr>Prior notice of landing (PNOL)</vt:lpstr>
      <vt:lpstr>Manual Landing Report (MLR)</vt:lpstr>
      <vt:lpstr>Manual Landing Report (MLR)</vt:lpstr>
      <vt:lpstr>Manual Landing Report (MLR)</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Landing Process</dc:title>
  <dc:creator>Sara Villafuerte</dc:creator>
  <cp:lastModifiedBy>Sara Villafuerte</cp:lastModifiedBy>
  <cp:revision>20</cp:revision>
  <dcterms:created xsi:type="dcterms:W3CDTF">2012-11-26T19:27:32Z</dcterms:created>
  <dcterms:modified xsi:type="dcterms:W3CDTF">2016-04-12T17:00:42Z</dcterms:modified>
</cp:coreProperties>
</file>